
<file path=[Content_Types].xml><?xml version="1.0" encoding="utf-8"?>
<Types xmlns="http://schemas.openxmlformats.org/package/2006/content-types">
  <Default Extension="png" ContentType="image/png"/>
  <Default Extension="tmp"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52" r:id="rId1"/>
    <p:sldMasterId id="2147483683" r:id="rId2"/>
  </p:sldMasterIdLst>
  <p:notesMasterIdLst>
    <p:notesMasterId r:id="rId62"/>
  </p:notesMasterIdLst>
  <p:handoutMasterIdLst>
    <p:handoutMasterId r:id="rId63"/>
  </p:handoutMasterIdLst>
  <p:sldIdLst>
    <p:sldId id="837" r:id="rId3"/>
    <p:sldId id="839" r:id="rId4"/>
    <p:sldId id="906" r:id="rId5"/>
    <p:sldId id="840" r:id="rId6"/>
    <p:sldId id="841" r:id="rId7"/>
    <p:sldId id="889" r:id="rId8"/>
    <p:sldId id="891" r:id="rId9"/>
    <p:sldId id="845" r:id="rId10"/>
    <p:sldId id="912" r:id="rId11"/>
    <p:sldId id="846" r:id="rId12"/>
    <p:sldId id="847" r:id="rId13"/>
    <p:sldId id="892" r:id="rId14"/>
    <p:sldId id="849" r:id="rId15"/>
    <p:sldId id="850" r:id="rId16"/>
    <p:sldId id="852" r:id="rId17"/>
    <p:sldId id="853" r:id="rId18"/>
    <p:sldId id="854" r:id="rId19"/>
    <p:sldId id="855" r:id="rId20"/>
    <p:sldId id="894" r:id="rId21"/>
    <p:sldId id="899" r:id="rId22"/>
    <p:sldId id="858" r:id="rId23"/>
    <p:sldId id="910" r:id="rId24"/>
    <p:sldId id="905" r:id="rId25"/>
    <p:sldId id="907" r:id="rId26"/>
    <p:sldId id="859" r:id="rId27"/>
    <p:sldId id="860" r:id="rId28"/>
    <p:sldId id="861" r:id="rId29"/>
    <p:sldId id="862" r:id="rId30"/>
    <p:sldId id="863" r:id="rId31"/>
    <p:sldId id="864" r:id="rId32"/>
    <p:sldId id="908" r:id="rId33"/>
    <p:sldId id="909" r:id="rId34"/>
    <p:sldId id="893" r:id="rId35"/>
    <p:sldId id="900" r:id="rId36"/>
    <p:sldId id="911" r:id="rId37"/>
    <p:sldId id="867" r:id="rId38"/>
    <p:sldId id="896" r:id="rId39"/>
    <p:sldId id="897" r:id="rId40"/>
    <p:sldId id="870" r:id="rId41"/>
    <p:sldId id="871" r:id="rId42"/>
    <p:sldId id="872" r:id="rId43"/>
    <p:sldId id="873" r:id="rId44"/>
    <p:sldId id="874" r:id="rId45"/>
    <p:sldId id="875" r:id="rId46"/>
    <p:sldId id="876" r:id="rId47"/>
    <p:sldId id="877" r:id="rId48"/>
    <p:sldId id="878" r:id="rId49"/>
    <p:sldId id="879" r:id="rId50"/>
    <p:sldId id="880" r:id="rId51"/>
    <p:sldId id="914" r:id="rId52"/>
    <p:sldId id="882" r:id="rId53"/>
    <p:sldId id="883" r:id="rId54"/>
    <p:sldId id="884" r:id="rId55"/>
    <p:sldId id="885" r:id="rId56"/>
    <p:sldId id="886" r:id="rId57"/>
    <p:sldId id="887" r:id="rId58"/>
    <p:sldId id="888" r:id="rId59"/>
    <p:sldId id="913" r:id="rId60"/>
    <p:sldId id="923" r:id="rId61"/>
  </p:sldIdLst>
  <p:sldSz cx="12192000" cy="6858000"/>
  <p:notesSz cx="6997700" cy="9271000"/>
  <p:defaultTextStyle>
    <a:defPPr>
      <a:defRPr lang="en-US"/>
    </a:defPPr>
    <a:lvl1pPr algn="l" rtl="0" fontAlgn="base">
      <a:spcBef>
        <a:spcPct val="20000"/>
      </a:spcBef>
      <a:spcAft>
        <a:spcPct val="0"/>
      </a:spcAft>
      <a:buClr>
        <a:srgbClr val="D51203"/>
      </a:buClr>
      <a:buSzPct val="80000"/>
      <a:buFont typeface="Wingdings" pitchFamily="2" charset="2"/>
      <a:buChar char="n"/>
      <a:defRPr sz="2800" kern="1200">
        <a:solidFill>
          <a:schemeClr val="tx1"/>
        </a:solidFill>
        <a:latin typeface="Arial" pitchFamily="34" charset="0"/>
        <a:ea typeface="+mn-ea"/>
        <a:cs typeface="+mn-cs"/>
      </a:defRPr>
    </a:lvl1pPr>
    <a:lvl2pPr marL="457200" algn="l" rtl="0" fontAlgn="base">
      <a:spcBef>
        <a:spcPct val="20000"/>
      </a:spcBef>
      <a:spcAft>
        <a:spcPct val="0"/>
      </a:spcAft>
      <a:buClr>
        <a:srgbClr val="D51203"/>
      </a:buClr>
      <a:buSzPct val="80000"/>
      <a:buFont typeface="Wingdings" pitchFamily="2" charset="2"/>
      <a:buChar char="n"/>
      <a:defRPr sz="2800" kern="1200">
        <a:solidFill>
          <a:schemeClr val="tx1"/>
        </a:solidFill>
        <a:latin typeface="Arial" pitchFamily="34" charset="0"/>
        <a:ea typeface="+mn-ea"/>
        <a:cs typeface="+mn-cs"/>
      </a:defRPr>
    </a:lvl2pPr>
    <a:lvl3pPr marL="914400" algn="l" rtl="0" fontAlgn="base">
      <a:spcBef>
        <a:spcPct val="20000"/>
      </a:spcBef>
      <a:spcAft>
        <a:spcPct val="0"/>
      </a:spcAft>
      <a:buClr>
        <a:srgbClr val="D51203"/>
      </a:buClr>
      <a:buSzPct val="80000"/>
      <a:buFont typeface="Wingdings" pitchFamily="2" charset="2"/>
      <a:buChar char="n"/>
      <a:defRPr sz="2800" kern="1200">
        <a:solidFill>
          <a:schemeClr val="tx1"/>
        </a:solidFill>
        <a:latin typeface="Arial" pitchFamily="34" charset="0"/>
        <a:ea typeface="+mn-ea"/>
        <a:cs typeface="+mn-cs"/>
      </a:defRPr>
    </a:lvl3pPr>
    <a:lvl4pPr marL="1371600" algn="l" rtl="0" fontAlgn="base">
      <a:spcBef>
        <a:spcPct val="20000"/>
      </a:spcBef>
      <a:spcAft>
        <a:spcPct val="0"/>
      </a:spcAft>
      <a:buClr>
        <a:srgbClr val="D51203"/>
      </a:buClr>
      <a:buSzPct val="80000"/>
      <a:buFont typeface="Wingdings" pitchFamily="2" charset="2"/>
      <a:buChar char="n"/>
      <a:defRPr sz="2800" kern="1200">
        <a:solidFill>
          <a:schemeClr val="tx1"/>
        </a:solidFill>
        <a:latin typeface="Arial" pitchFamily="34" charset="0"/>
        <a:ea typeface="+mn-ea"/>
        <a:cs typeface="+mn-cs"/>
      </a:defRPr>
    </a:lvl4pPr>
    <a:lvl5pPr marL="1828800" algn="l" rtl="0" fontAlgn="base">
      <a:spcBef>
        <a:spcPct val="20000"/>
      </a:spcBef>
      <a:spcAft>
        <a:spcPct val="0"/>
      </a:spcAft>
      <a:buClr>
        <a:srgbClr val="D51203"/>
      </a:buClr>
      <a:buSzPct val="80000"/>
      <a:buFont typeface="Wingdings" pitchFamily="2" charset="2"/>
      <a:buChar char="n"/>
      <a:defRPr sz="2800" kern="1200">
        <a:solidFill>
          <a:schemeClr val="tx1"/>
        </a:solidFill>
        <a:latin typeface="Arial" pitchFamily="34" charset="0"/>
        <a:ea typeface="+mn-ea"/>
        <a:cs typeface="+mn-cs"/>
      </a:defRPr>
    </a:lvl5pPr>
    <a:lvl6pPr marL="2286000" algn="l" defTabSz="914400" rtl="0" eaLnBrk="1" latinLnBrk="0" hangingPunct="1">
      <a:defRPr sz="2800" kern="1200">
        <a:solidFill>
          <a:schemeClr val="tx1"/>
        </a:solidFill>
        <a:latin typeface="Arial" pitchFamily="34" charset="0"/>
        <a:ea typeface="+mn-ea"/>
        <a:cs typeface="+mn-cs"/>
      </a:defRPr>
    </a:lvl6pPr>
    <a:lvl7pPr marL="2743200" algn="l" defTabSz="914400" rtl="0" eaLnBrk="1" latinLnBrk="0" hangingPunct="1">
      <a:defRPr sz="2800" kern="1200">
        <a:solidFill>
          <a:schemeClr val="tx1"/>
        </a:solidFill>
        <a:latin typeface="Arial" pitchFamily="34" charset="0"/>
        <a:ea typeface="+mn-ea"/>
        <a:cs typeface="+mn-cs"/>
      </a:defRPr>
    </a:lvl7pPr>
    <a:lvl8pPr marL="3200400" algn="l" defTabSz="914400" rtl="0" eaLnBrk="1" latinLnBrk="0" hangingPunct="1">
      <a:defRPr sz="2800" kern="1200">
        <a:solidFill>
          <a:schemeClr val="tx1"/>
        </a:solidFill>
        <a:latin typeface="Arial" pitchFamily="34" charset="0"/>
        <a:ea typeface="+mn-ea"/>
        <a:cs typeface="+mn-cs"/>
      </a:defRPr>
    </a:lvl8pPr>
    <a:lvl9pPr marL="3657600" algn="l" defTabSz="914400" rtl="0" eaLnBrk="1" latinLnBrk="0" hangingPunct="1">
      <a:defRPr sz="2800"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3C52F4"/>
    <a:srgbClr val="008080"/>
    <a:srgbClr val="339966"/>
    <a:srgbClr val="800000"/>
    <a:srgbClr val="4FD1FF"/>
    <a:srgbClr val="9AC2FE"/>
    <a:srgbClr val="BAE18F"/>
    <a:srgbClr val="004D86"/>
    <a:srgbClr val="A3D8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26" autoAdjust="0"/>
    <p:restoredTop sz="80593" autoAdjust="0"/>
  </p:normalViewPr>
  <p:slideViewPr>
    <p:cSldViewPr>
      <p:cViewPr varScale="1">
        <p:scale>
          <a:sx n="53" d="100"/>
          <a:sy n="53" d="100"/>
        </p:scale>
        <p:origin x="756" y="69"/>
      </p:cViewPr>
      <p:guideLst>
        <p:guide orient="horz" pos="2160"/>
        <p:guide pos="3840"/>
      </p:guideLst>
    </p:cSldViewPr>
  </p:slideViewPr>
  <p:outlineViewPr>
    <p:cViewPr>
      <p:scale>
        <a:sx n="33" d="100"/>
        <a:sy n="33" d="100"/>
      </p:scale>
      <p:origin x="96" y="64926"/>
    </p:cViewPr>
  </p:outlineViewPr>
  <p:notesTextViewPr>
    <p:cViewPr>
      <p:scale>
        <a:sx n="100" d="100"/>
        <a:sy n="100" d="100"/>
      </p:scale>
      <p:origin x="0" y="0"/>
    </p:cViewPr>
  </p:notesTextViewPr>
  <p:sorterViewPr>
    <p:cViewPr>
      <p:scale>
        <a:sx n="66" d="100"/>
        <a:sy n="66" d="100"/>
      </p:scale>
      <p:origin x="0" y="1926"/>
    </p:cViewPr>
  </p:sorterViewPr>
  <p:notesViewPr>
    <p:cSldViewPr>
      <p:cViewPr varScale="1">
        <p:scale>
          <a:sx n="64" d="100"/>
          <a:sy n="64" d="100"/>
        </p:scale>
        <p:origin x="3086" y="72"/>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2.wmf"/><Relationship Id="rId1" Type="http://schemas.openxmlformats.org/officeDocument/2006/relationships/image" Target="../media/image21.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77.wmf"/><Relationship Id="rId2" Type="http://schemas.openxmlformats.org/officeDocument/2006/relationships/image" Target="../media/image76.wmf"/><Relationship Id="rId1" Type="http://schemas.openxmlformats.org/officeDocument/2006/relationships/image" Target="../media/image75.wmf"/><Relationship Id="rId5" Type="http://schemas.openxmlformats.org/officeDocument/2006/relationships/image" Target="../media/image79.wmf"/><Relationship Id="rId4" Type="http://schemas.openxmlformats.org/officeDocument/2006/relationships/image" Target="../media/image78.wmf"/></Relationships>
</file>

<file path=ppt/drawings/_rels/vmlDrawing11.vml.rels><?xml version="1.0" encoding="UTF-8" standalone="yes"?>
<Relationships xmlns="http://schemas.openxmlformats.org/package/2006/relationships"><Relationship Id="rId8" Type="http://schemas.openxmlformats.org/officeDocument/2006/relationships/image" Target="../media/image64.wmf"/><Relationship Id="rId3" Type="http://schemas.openxmlformats.org/officeDocument/2006/relationships/image" Target="../media/image82.wmf"/><Relationship Id="rId7" Type="http://schemas.openxmlformats.org/officeDocument/2006/relationships/image" Target="../media/image61.wmf"/><Relationship Id="rId2" Type="http://schemas.openxmlformats.org/officeDocument/2006/relationships/image" Target="../media/image81.wmf"/><Relationship Id="rId1" Type="http://schemas.openxmlformats.org/officeDocument/2006/relationships/image" Target="../media/image80.wmf"/><Relationship Id="rId6" Type="http://schemas.openxmlformats.org/officeDocument/2006/relationships/image" Target="../media/image85.wmf"/><Relationship Id="rId5" Type="http://schemas.openxmlformats.org/officeDocument/2006/relationships/image" Target="../media/image84.wmf"/><Relationship Id="rId4" Type="http://schemas.openxmlformats.org/officeDocument/2006/relationships/image" Target="../media/image8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33.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35.wmf"/></Relationships>
</file>

<file path=ppt/drawings/_rels/vmlDrawing6.vml.rels><?xml version="1.0" encoding="UTF-8" standalone="yes"?>
<Relationships xmlns="http://schemas.openxmlformats.org/package/2006/relationships"><Relationship Id="rId8" Type="http://schemas.openxmlformats.org/officeDocument/2006/relationships/image" Target="../media/image46.wmf"/><Relationship Id="rId3" Type="http://schemas.openxmlformats.org/officeDocument/2006/relationships/image" Target="../media/image41.wmf"/><Relationship Id="rId7" Type="http://schemas.openxmlformats.org/officeDocument/2006/relationships/image" Target="../media/image45.wmf"/><Relationship Id="rId12" Type="http://schemas.openxmlformats.org/officeDocument/2006/relationships/image" Target="../media/image50.wmf"/><Relationship Id="rId2" Type="http://schemas.openxmlformats.org/officeDocument/2006/relationships/image" Target="../media/image40.wmf"/><Relationship Id="rId1" Type="http://schemas.openxmlformats.org/officeDocument/2006/relationships/image" Target="../media/image39.wmf"/><Relationship Id="rId6" Type="http://schemas.openxmlformats.org/officeDocument/2006/relationships/image" Target="../media/image44.wmf"/><Relationship Id="rId11" Type="http://schemas.openxmlformats.org/officeDocument/2006/relationships/image" Target="../media/image49.wmf"/><Relationship Id="rId5" Type="http://schemas.openxmlformats.org/officeDocument/2006/relationships/image" Target="../media/image43.wmf"/><Relationship Id="rId10" Type="http://schemas.openxmlformats.org/officeDocument/2006/relationships/image" Target="../media/image48.wmf"/><Relationship Id="rId4" Type="http://schemas.openxmlformats.org/officeDocument/2006/relationships/image" Target="../media/image42.wmf"/><Relationship Id="rId9" Type="http://schemas.openxmlformats.org/officeDocument/2006/relationships/image" Target="../media/image47.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52.wmf"/><Relationship Id="rId1" Type="http://schemas.openxmlformats.org/officeDocument/2006/relationships/image" Target="../media/image51.wmf"/><Relationship Id="rId4" Type="http://schemas.openxmlformats.org/officeDocument/2006/relationships/image" Target="../media/image53.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image" Target="../media/image55.wmf"/><Relationship Id="rId1" Type="http://schemas.openxmlformats.org/officeDocument/2006/relationships/image" Target="../media/image54.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68.wmf"/><Relationship Id="rId3" Type="http://schemas.openxmlformats.org/officeDocument/2006/relationships/image" Target="../media/image63.wmf"/><Relationship Id="rId7" Type="http://schemas.openxmlformats.org/officeDocument/2006/relationships/image" Target="../media/image67.wmf"/><Relationship Id="rId2" Type="http://schemas.openxmlformats.org/officeDocument/2006/relationships/image" Target="../media/image62.wmf"/><Relationship Id="rId1" Type="http://schemas.openxmlformats.org/officeDocument/2006/relationships/image" Target="../media/image61.wmf"/><Relationship Id="rId6" Type="http://schemas.openxmlformats.org/officeDocument/2006/relationships/image" Target="../media/image66.wmf"/><Relationship Id="rId5" Type="http://schemas.openxmlformats.org/officeDocument/2006/relationships/image" Target="../media/image65.wmf"/><Relationship Id="rId4" Type="http://schemas.openxmlformats.org/officeDocument/2006/relationships/image" Target="../media/image64.wmf"/><Relationship Id="rId9" Type="http://schemas.openxmlformats.org/officeDocument/2006/relationships/image" Target="../media/image6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5218" name="Rectangle 2"/>
          <p:cNvSpPr>
            <a:spLocks noGrp="1" noChangeArrowheads="1"/>
          </p:cNvSpPr>
          <p:nvPr>
            <p:ph type="hdr" sz="quarter"/>
          </p:nvPr>
        </p:nvSpPr>
        <p:spPr bwMode="auto">
          <a:xfrm>
            <a:off x="0" y="0"/>
            <a:ext cx="30321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58" tIns="46479" rIns="92958" bIns="46479" numCol="1" anchor="t" anchorCtr="0" compatLnSpc="1">
            <a:prstTxWarp prst="textNoShape">
              <a:avLst/>
            </a:prstTxWarp>
          </a:bodyPr>
          <a:lstStyle>
            <a:lvl1pPr defTabSz="930275">
              <a:spcBef>
                <a:spcPct val="0"/>
              </a:spcBef>
              <a:buClrTx/>
              <a:buSzTx/>
              <a:buFontTx/>
              <a:buNone/>
              <a:defRPr sz="1200" smtClean="0"/>
            </a:lvl1pPr>
          </a:lstStyle>
          <a:p>
            <a:pPr>
              <a:defRPr/>
            </a:pPr>
            <a:endParaRPr lang="en-US" altLang="zh-CN"/>
          </a:p>
        </p:txBody>
      </p:sp>
      <p:sp>
        <p:nvSpPr>
          <p:cNvPr id="265219" name="Rectangle 3"/>
          <p:cNvSpPr>
            <a:spLocks noGrp="1" noChangeArrowheads="1"/>
          </p:cNvSpPr>
          <p:nvPr>
            <p:ph type="dt" sz="quarter" idx="1"/>
          </p:nvPr>
        </p:nvSpPr>
        <p:spPr bwMode="auto">
          <a:xfrm>
            <a:off x="3963988" y="0"/>
            <a:ext cx="30321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58" tIns="46479" rIns="92958" bIns="46479" numCol="1" anchor="t" anchorCtr="0" compatLnSpc="1">
            <a:prstTxWarp prst="textNoShape">
              <a:avLst/>
            </a:prstTxWarp>
          </a:bodyPr>
          <a:lstStyle>
            <a:lvl1pPr algn="r" defTabSz="930275">
              <a:spcBef>
                <a:spcPct val="0"/>
              </a:spcBef>
              <a:buClrTx/>
              <a:buSzTx/>
              <a:buFontTx/>
              <a:buNone/>
              <a:defRPr sz="1200" smtClean="0"/>
            </a:lvl1pPr>
          </a:lstStyle>
          <a:p>
            <a:pPr>
              <a:defRPr/>
            </a:pPr>
            <a:endParaRPr lang="en-US" altLang="zh-CN"/>
          </a:p>
        </p:txBody>
      </p:sp>
      <p:sp>
        <p:nvSpPr>
          <p:cNvPr id="265220" name="Rectangle 4"/>
          <p:cNvSpPr>
            <a:spLocks noGrp="1" noChangeArrowheads="1"/>
          </p:cNvSpPr>
          <p:nvPr>
            <p:ph type="ftr" sz="quarter" idx="2"/>
          </p:nvPr>
        </p:nvSpPr>
        <p:spPr bwMode="auto">
          <a:xfrm>
            <a:off x="0" y="8805863"/>
            <a:ext cx="30321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58" tIns="46479" rIns="92958" bIns="46479" numCol="1" anchor="b" anchorCtr="0" compatLnSpc="1">
            <a:prstTxWarp prst="textNoShape">
              <a:avLst/>
            </a:prstTxWarp>
          </a:bodyPr>
          <a:lstStyle>
            <a:lvl1pPr defTabSz="930275">
              <a:spcBef>
                <a:spcPct val="0"/>
              </a:spcBef>
              <a:buClrTx/>
              <a:buSzTx/>
              <a:buFontTx/>
              <a:buNone/>
              <a:defRPr sz="1200" smtClean="0"/>
            </a:lvl1pPr>
          </a:lstStyle>
          <a:p>
            <a:pPr>
              <a:defRPr/>
            </a:pPr>
            <a:endParaRPr lang="en-US" altLang="zh-CN"/>
          </a:p>
        </p:txBody>
      </p:sp>
      <p:sp>
        <p:nvSpPr>
          <p:cNvPr id="265221" name="Rectangle 5"/>
          <p:cNvSpPr>
            <a:spLocks noGrp="1" noChangeArrowheads="1"/>
          </p:cNvSpPr>
          <p:nvPr>
            <p:ph type="sldNum" sz="quarter" idx="3"/>
          </p:nvPr>
        </p:nvSpPr>
        <p:spPr bwMode="auto">
          <a:xfrm>
            <a:off x="3963988" y="8805863"/>
            <a:ext cx="30321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58" tIns="46479" rIns="92958" bIns="46479" numCol="1" anchor="b" anchorCtr="0" compatLnSpc="1">
            <a:prstTxWarp prst="textNoShape">
              <a:avLst/>
            </a:prstTxWarp>
          </a:bodyPr>
          <a:lstStyle>
            <a:lvl1pPr algn="r" defTabSz="930275">
              <a:spcBef>
                <a:spcPct val="0"/>
              </a:spcBef>
              <a:buClrTx/>
              <a:buSzTx/>
              <a:buFontTx/>
              <a:buNone/>
              <a:defRPr sz="1200" smtClean="0"/>
            </a:lvl1pPr>
          </a:lstStyle>
          <a:p>
            <a:pPr>
              <a:defRPr/>
            </a:pPr>
            <a:fld id="{55874152-45B2-4726-A54F-327D23AF2B8A}" type="slidenum">
              <a:rPr lang="zh-CN" altLang="en-US"/>
              <a:pPr>
                <a:defRPr/>
              </a:pPr>
              <a:t>‹#›</a:t>
            </a:fld>
            <a:endParaRPr lang="en-US" altLang="zh-CN"/>
          </a:p>
        </p:txBody>
      </p:sp>
    </p:spTree>
    <p:extLst>
      <p:ext uri="{BB962C8B-B14F-4D97-AF65-F5344CB8AC3E}">
        <p14:creationId xmlns:p14="http://schemas.microsoft.com/office/powerpoint/2010/main" val="20073572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30321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58" tIns="46479" rIns="92958" bIns="46479" numCol="1" anchor="t" anchorCtr="0" compatLnSpc="1">
            <a:prstTxWarp prst="textNoShape">
              <a:avLst/>
            </a:prstTxWarp>
          </a:bodyPr>
          <a:lstStyle>
            <a:lvl1pPr defTabSz="930275">
              <a:spcBef>
                <a:spcPct val="0"/>
              </a:spcBef>
              <a:buClrTx/>
              <a:buSzTx/>
              <a:buFontTx/>
              <a:buNone/>
              <a:defRPr sz="1200" smtClean="0"/>
            </a:lvl1pPr>
          </a:lstStyle>
          <a:p>
            <a:pPr>
              <a:defRPr/>
            </a:pPr>
            <a:endParaRPr lang="en-US" altLang="zh-CN"/>
          </a:p>
        </p:txBody>
      </p:sp>
      <p:sp>
        <p:nvSpPr>
          <p:cNvPr id="4099" name="Rectangle 3"/>
          <p:cNvSpPr>
            <a:spLocks noGrp="1" noChangeArrowheads="1"/>
          </p:cNvSpPr>
          <p:nvPr>
            <p:ph type="dt" idx="1"/>
          </p:nvPr>
        </p:nvSpPr>
        <p:spPr bwMode="auto">
          <a:xfrm>
            <a:off x="3963988" y="0"/>
            <a:ext cx="30321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58" tIns="46479" rIns="92958" bIns="46479" numCol="1" anchor="t" anchorCtr="0" compatLnSpc="1">
            <a:prstTxWarp prst="textNoShape">
              <a:avLst/>
            </a:prstTxWarp>
          </a:bodyPr>
          <a:lstStyle>
            <a:lvl1pPr algn="r" defTabSz="930275">
              <a:spcBef>
                <a:spcPct val="0"/>
              </a:spcBef>
              <a:buClrTx/>
              <a:buSzTx/>
              <a:buFontTx/>
              <a:buNone/>
              <a:defRPr sz="1200" smtClean="0"/>
            </a:lvl1pPr>
          </a:lstStyle>
          <a:p>
            <a:pPr>
              <a:defRPr/>
            </a:pPr>
            <a:endParaRPr lang="en-US" altLang="zh-CN"/>
          </a:p>
        </p:txBody>
      </p:sp>
      <p:sp>
        <p:nvSpPr>
          <p:cNvPr id="7172" name="Rectangle 4"/>
          <p:cNvSpPr>
            <a:spLocks noGrp="1" noRot="1" noChangeAspect="1" noChangeArrowheads="1" noTextEdit="1"/>
          </p:cNvSpPr>
          <p:nvPr>
            <p:ph type="sldImg" idx="2"/>
          </p:nvPr>
        </p:nvSpPr>
        <p:spPr bwMode="auto">
          <a:xfrm>
            <a:off x="409575" y="695325"/>
            <a:ext cx="6178550" cy="347662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4101" name="Rectangle 5"/>
          <p:cNvSpPr>
            <a:spLocks noGrp="1" noChangeArrowheads="1"/>
          </p:cNvSpPr>
          <p:nvPr>
            <p:ph type="body" sz="quarter" idx="3"/>
          </p:nvPr>
        </p:nvSpPr>
        <p:spPr bwMode="auto">
          <a:xfrm>
            <a:off x="700088" y="4403725"/>
            <a:ext cx="5597525" cy="4171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58" tIns="46479" rIns="92958" bIns="46479"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4102" name="Rectangle 6"/>
          <p:cNvSpPr>
            <a:spLocks noGrp="1" noChangeArrowheads="1"/>
          </p:cNvSpPr>
          <p:nvPr>
            <p:ph type="ftr" sz="quarter" idx="4"/>
          </p:nvPr>
        </p:nvSpPr>
        <p:spPr bwMode="auto">
          <a:xfrm>
            <a:off x="0" y="8805863"/>
            <a:ext cx="30321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58" tIns="46479" rIns="92958" bIns="46479" numCol="1" anchor="b" anchorCtr="0" compatLnSpc="1">
            <a:prstTxWarp prst="textNoShape">
              <a:avLst/>
            </a:prstTxWarp>
          </a:bodyPr>
          <a:lstStyle>
            <a:lvl1pPr defTabSz="930275">
              <a:spcBef>
                <a:spcPct val="0"/>
              </a:spcBef>
              <a:buClrTx/>
              <a:buSzTx/>
              <a:buFontTx/>
              <a:buNone/>
              <a:defRPr sz="1200" smtClean="0"/>
            </a:lvl1pPr>
          </a:lstStyle>
          <a:p>
            <a:pPr>
              <a:defRPr/>
            </a:pPr>
            <a:endParaRPr lang="en-US" altLang="zh-CN"/>
          </a:p>
        </p:txBody>
      </p:sp>
      <p:sp>
        <p:nvSpPr>
          <p:cNvPr id="4103" name="Rectangle 7"/>
          <p:cNvSpPr>
            <a:spLocks noGrp="1" noChangeArrowheads="1"/>
          </p:cNvSpPr>
          <p:nvPr>
            <p:ph type="sldNum" sz="quarter" idx="5"/>
          </p:nvPr>
        </p:nvSpPr>
        <p:spPr bwMode="auto">
          <a:xfrm>
            <a:off x="3963988" y="8805863"/>
            <a:ext cx="3032125" cy="463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58" tIns="46479" rIns="92958" bIns="46479" numCol="1" anchor="b" anchorCtr="0" compatLnSpc="1">
            <a:prstTxWarp prst="textNoShape">
              <a:avLst/>
            </a:prstTxWarp>
          </a:bodyPr>
          <a:lstStyle>
            <a:lvl1pPr algn="r" defTabSz="930275">
              <a:spcBef>
                <a:spcPct val="0"/>
              </a:spcBef>
              <a:buClrTx/>
              <a:buSzTx/>
              <a:buFontTx/>
              <a:buNone/>
              <a:defRPr sz="1200" smtClean="0"/>
            </a:lvl1pPr>
          </a:lstStyle>
          <a:p>
            <a:pPr>
              <a:defRPr/>
            </a:pPr>
            <a:fld id="{F71F6432-638A-4DD0-83D2-6A59D23289A9}" type="slidenum">
              <a:rPr lang="zh-CN" altLang="en-US"/>
              <a:pPr>
                <a:defRPr/>
              </a:pPr>
              <a:t>‹#›</a:t>
            </a:fld>
            <a:endParaRPr lang="en-US" altLang="zh-CN"/>
          </a:p>
        </p:txBody>
      </p:sp>
    </p:spTree>
    <p:extLst>
      <p:ext uri="{BB962C8B-B14F-4D97-AF65-F5344CB8AC3E}">
        <p14:creationId xmlns:p14="http://schemas.microsoft.com/office/powerpoint/2010/main" val="160106710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pPr>
                <a:defRPr/>
              </a:pPr>
              <a:t>1</a:t>
            </a:fld>
            <a:endParaRPr lang="en-US" altLang="zh-CN" dirty="0"/>
          </a:p>
        </p:txBody>
      </p:sp>
    </p:spTree>
    <p:extLst>
      <p:ext uri="{BB962C8B-B14F-4D97-AF65-F5344CB8AC3E}">
        <p14:creationId xmlns:p14="http://schemas.microsoft.com/office/powerpoint/2010/main" val="24348451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pPr>
                <a:defRPr/>
              </a:pPr>
              <a:t>10</a:t>
            </a:fld>
            <a:endParaRPr lang="en-US" altLang="zh-CN"/>
          </a:p>
        </p:txBody>
      </p:sp>
    </p:spTree>
    <p:extLst>
      <p:ext uri="{BB962C8B-B14F-4D97-AF65-F5344CB8AC3E}">
        <p14:creationId xmlns:p14="http://schemas.microsoft.com/office/powerpoint/2010/main" val="3715586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pPr marL="171450" indent="-171450">
              <a:buFont typeface="Wingdings" panose="05000000000000000000" pitchFamily="2" charset="2"/>
              <a:buChar char="Ø"/>
            </a:pPr>
            <a:endParaRPr lang="zh-CN" altLang="en-US" dirty="0"/>
          </a:p>
        </p:txBody>
      </p:sp>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pPr>
                <a:defRPr/>
              </a:pPr>
              <a:t>11</a:t>
            </a:fld>
            <a:endParaRPr lang="en-US" altLang="zh-CN"/>
          </a:p>
        </p:txBody>
      </p:sp>
    </p:spTree>
    <p:extLst>
      <p:ext uri="{BB962C8B-B14F-4D97-AF65-F5344CB8AC3E}">
        <p14:creationId xmlns:p14="http://schemas.microsoft.com/office/powerpoint/2010/main" val="42324096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pPr>
                <a:defRPr/>
              </a:pPr>
              <a:t>12</a:t>
            </a:fld>
            <a:endParaRPr lang="en-US" altLang="zh-CN" dirty="0"/>
          </a:p>
        </p:txBody>
      </p:sp>
    </p:spTree>
    <p:extLst>
      <p:ext uri="{BB962C8B-B14F-4D97-AF65-F5344CB8AC3E}">
        <p14:creationId xmlns:p14="http://schemas.microsoft.com/office/powerpoint/2010/main" val="12743358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pPr>
                <a:defRPr/>
              </a:pPr>
              <a:t>13</a:t>
            </a:fld>
            <a:endParaRPr lang="en-US" altLang="zh-CN"/>
          </a:p>
        </p:txBody>
      </p:sp>
    </p:spTree>
    <p:extLst>
      <p:ext uri="{BB962C8B-B14F-4D97-AF65-F5344CB8AC3E}">
        <p14:creationId xmlns:p14="http://schemas.microsoft.com/office/powerpoint/2010/main" val="42155150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1F6432-638A-4DD0-83D2-6A59D23289A9}" type="slidenum">
              <a:rPr lang="zh-CN" altLang="en-US" smtClean="0"/>
              <a:pPr>
                <a:defRPr/>
              </a:pPr>
              <a:t>14</a:t>
            </a:fld>
            <a:endParaRPr lang="en-US" altLang="zh-CN"/>
          </a:p>
        </p:txBody>
      </p:sp>
    </p:spTree>
    <p:extLst>
      <p:ext uri="{BB962C8B-B14F-4D97-AF65-F5344CB8AC3E}">
        <p14:creationId xmlns:p14="http://schemas.microsoft.com/office/powerpoint/2010/main" val="32959799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pPr>
                <a:defRPr/>
              </a:pPr>
              <a:t>15</a:t>
            </a:fld>
            <a:endParaRPr lang="en-US" altLang="zh-CN"/>
          </a:p>
        </p:txBody>
      </p:sp>
    </p:spTree>
    <p:extLst>
      <p:ext uri="{BB962C8B-B14F-4D97-AF65-F5344CB8AC3E}">
        <p14:creationId xmlns:p14="http://schemas.microsoft.com/office/powerpoint/2010/main" val="39593176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1F6432-638A-4DD0-83D2-6A59D23289A9}" type="slidenum">
              <a:rPr lang="zh-CN" altLang="en-US" smtClean="0"/>
              <a:pPr>
                <a:defRPr/>
              </a:pPr>
              <a:t>16</a:t>
            </a:fld>
            <a:endParaRPr lang="en-US" altLang="zh-CN"/>
          </a:p>
        </p:txBody>
      </p:sp>
    </p:spTree>
    <p:extLst>
      <p:ext uri="{BB962C8B-B14F-4D97-AF65-F5344CB8AC3E}">
        <p14:creationId xmlns:p14="http://schemas.microsoft.com/office/powerpoint/2010/main" val="7992731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1F6432-638A-4DD0-83D2-6A59D23289A9}" type="slidenum">
              <a:rPr lang="zh-CN" altLang="en-US" smtClean="0"/>
              <a:pPr>
                <a:defRPr/>
              </a:pPr>
              <a:t>17</a:t>
            </a:fld>
            <a:endParaRPr lang="en-US" altLang="zh-CN"/>
          </a:p>
        </p:txBody>
      </p:sp>
    </p:spTree>
    <p:extLst>
      <p:ext uri="{BB962C8B-B14F-4D97-AF65-F5344CB8AC3E}">
        <p14:creationId xmlns:p14="http://schemas.microsoft.com/office/powerpoint/2010/main" val="18527270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pPr marL="171450" marR="0" lvl="0" indent="-171450" algn="l" defTabSz="914400" rtl="0" eaLnBrk="0" fontAlgn="base" latinLnBrk="0" hangingPunct="0">
              <a:lnSpc>
                <a:spcPct val="100000"/>
              </a:lnSpc>
              <a:spcBef>
                <a:spcPct val="30000"/>
              </a:spcBef>
              <a:spcAft>
                <a:spcPct val="0"/>
              </a:spcAft>
              <a:buClrTx/>
              <a:buSzTx/>
              <a:buFont typeface="Arial" panose="020B0604020202020204" pitchFamily="34" charset="0"/>
              <a:buChar char="•"/>
              <a:tabLst/>
              <a:defRPr/>
            </a:pPr>
            <a:endParaRPr lang="zh-CN" altLang="en-US" dirty="0"/>
          </a:p>
        </p:txBody>
      </p:sp>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pPr>
                <a:defRPr/>
              </a:pPr>
              <a:t>18</a:t>
            </a:fld>
            <a:endParaRPr lang="en-US" altLang="zh-CN"/>
          </a:p>
        </p:txBody>
      </p:sp>
    </p:spTree>
    <p:extLst>
      <p:ext uri="{BB962C8B-B14F-4D97-AF65-F5344CB8AC3E}">
        <p14:creationId xmlns:p14="http://schemas.microsoft.com/office/powerpoint/2010/main" val="28226045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pPr>
                <a:defRPr/>
              </a:pPr>
              <a:t>19</a:t>
            </a:fld>
            <a:endParaRPr lang="en-US" altLang="zh-CN" dirty="0"/>
          </a:p>
        </p:txBody>
      </p:sp>
    </p:spTree>
    <p:extLst>
      <p:ext uri="{BB962C8B-B14F-4D97-AF65-F5344CB8AC3E}">
        <p14:creationId xmlns:p14="http://schemas.microsoft.com/office/powerpoint/2010/main" val="12743358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1F6432-638A-4DD0-83D2-6A59D23289A9}" type="slidenum">
              <a:rPr lang="zh-CN" altLang="en-US" smtClean="0"/>
              <a:pPr>
                <a:defRPr/>
              </a:pPr>
              <a:t>2</a:t>
            </a:fld>
            <a:endParaRPr lang="en-US" altLang="zh-CN"/>
          </a:p>
        </p:txBody>
      </p:sp>
    </p:spTree>
    <p:extLst>
      <p:ext uri="{BB962C8B-B14F-4D97-AF65-F5344CB8AC3E}">
        <p14:creationId xmlns:p14="http://schemas.microsoft.com/office/powerpoint/2010/main" val="384262877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1F6432-638A-4DD0-83D2-6A59D23289A9}" type="slidenum">
              <a:rPr lang="zh-CN" altLang="en-US" smtClean="0"/>
              <a:pPr>
                <a:defRPr/>
              </a:pPr>
              <a:t>20</a:t>
            </a:fld>
            <a:endParaRPr lang="en-US" altLang="zh-CN"/>
          </a:p>
        </p:txBody>
      </p:sp>
    </p:spTree>
    <p:extLst>
      <p:ext uri="{BB962C8B-B14F-4D97-AF65-F5344CB8AC3E}">
        <p14:creationId xmlns:p14="http://schemas.microsoft.com/office/powerpoint/2010/main" val="35982479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pPr marL="171450" indent="-171450">
              <a:buFont typeface="Wingdings" panose="05000000000000000000" pitchFamily="2" charset="2"/>
              <a:buChar char="Ø"/>
            </a:pPr>
            <a:endParaRPr lang="zh-CN" altLang="en-US" dirty="0"/>
          </a:p>
        </p:txBody>
      </p:sp>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pPr>
                <a:defRPr/>
              </a:pPr>
              <a:t>21</a:t>
            </a:fld>
            <a:endParaRPr lang="en-US" altLang="zh-CN"/>
          </a:p>
        </p:txBody>
      </p:sp>
    </p:spTree>
    <p:extLst>
      <p:ext uri="{BB962C8B-B14F-4D97-AF65-F5344CB8AC3E}">
        <p14:creationId xmlns:p14="http://schemas.microsoft.com/office/powerpoint/2010/main" val="25867405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pPr>
                <a:defRPr/>
              </a:pPr>
              <a:t>22</a:t>
            </a:fld>
            <a:endParaRPr lang="en-US" altLang="zh-CN"/>
          </a:p>
        </p:txBody>
      </p:sp>
    </p:spTree>
    <p:extLst>
      <p:ext uri="{BB962C8B-B14F-4D97-AF65-F5344CB8AC3E}">
        <p14:creationId xmlns:p14="http://schemas.microsoft.com/office/powerpoint/2010/main" val="33837368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pPr>
                <a:defRPr/>
              </a:pPr>
              <a:t>23</a:t>
            </a:fld>
            <a:endParaRPr lang="en-US" altLang="zh-CN"/>
          </a:p>
        </p:txBody>
      </p:sp>
    </p:spTree>
    <p:extLst>
      <p:ext uri="{BB962C8B-B14F-4D97-AF65-F5344CB8AC3E}">
        <p14:creationId xmlns:p14="http://schemas.microsoft.com/office/powerpoint/2010/main" val="2991216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1F6432-638A-4DD0-83D2-6A59D23289A9}" type="slidenum">
              <a:rPr lang="zh-CN" altLang="en-US" smtClean="0"/>
              <a:pPr>
                <a:defRPr/>
              </a:pPr>
              <a:t>24</a:t>
            </a:fld>
            <a:endParaRPr lang="en-US" altLang="zh-CN"/>
          </a:p>
        </p:txBody>
      </p:sp>
    </p:spTree>
    <p:extLst>
      <p:ext uri="{BB962C8B-B14F-4D97-AF65-F5344CB8AC3E}">
        <p14:creationId xmlns:p14="http://schemas.microsoft.com/office/powerpoint/2010/main" val="1656300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pPr>
                <a:defRPr/>
              </a:pPr>
              <a:t>25</a:t>
            </a:fld>
            <a:endParaRPr lang="en-US" altLang="zh-CN"/>
          </a:p>
        </p:txBody>
      </p:sp>
    </p:spTree>
    <p:extLst>
      <p:ext uri="{BB962C8B-B14F-4D97-AF65-F5344CB8AC3E}">
        <p14:creationId xmlns:p14="http://schemas.microsoft.com/office/powerpoint/2010/main" val="39457372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1F6432-638A-4DD0-83D2-6A59D23289A9}" type="slidenum">
              <a:rPr lang="zh-CN" altLang="en-US" smtClean="0"/>
              <a:pPr>
                <a:defRPr/>
              </a:pPr>
              <a:t>26</a:t>
            </a:fld>
            <a:endParaRPr lang="en-US" altLang="zh-CN"/>
          </a:p>
        </p:txBody>
      </p:sp>
    </p:spTree>
    <p:extLst>
      <p:ext uri="{BB962C8B-B14F-4D97-AF65-F5344CB8AC3E}">
        <p14:creationId xmlns:p14="http://schemas.microsoft.com/office/powerpoint/2010/main" val="68308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pPr>
                <a:defRPr/>
              </a:pPr>
              <a:t>27</a:t>
            </a:fld>
            <a:endParaRPr lang="en-US" altLang="zh-CN"/>
          </a:p>
        </p:txBody>
      </p:sp>
    </p:spTree>
    <p:extLst>
      <p:ext uri="{BB962C8B-B14F-4D97-AF65-F5344CB8AC3E}">
        <p14:creationId xmlns:p14="http://schemas.microsoft.com/office/powerpoint/2010/main" val="42387961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pPr>
                <a:defRPr/>
              </a:pPr>
              <a:t>28</a:t>
            </a:fld>
            <a:endParaRPr lang="en-US" altLang="zh-CN"/>
          </a:p>
        </p:txBody>
      </p:sp>
    </p:spTree>
    <p:extLst>
      <p:ext uri="{BB962C8B-B14F-4D97-AF65-F5344CB8AC3E}">
        <p14:creationId xmlns:p14="http://schemas.microsoft.com/office/powerpoint/2010/main" val="365700759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pPr marL="171450" indent="-171450">
              <a:buFont typeface="Wingdings" panose="05000000000000000000" pitchFamily="2" charset="2"/>
              <a:buChar char="Ø"/>
            </a:pPr>
            <a:endParaRPr lang="zh-CN" altLang="en-US" dirty="0"/>
          </a:p>
        </p:txBody>
      </p:sp>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pPr>
                <a:defRPr/>
              </a:pPr>
              <a:t>29</a:t>
            </a:fld>
            <a:endParaRPr lang="en-US" altLang="zh-CN"/>
          </a:p>
        </p:txBody>
      </p:sp>
    </p:spTree>
    <p:extLst>
      <p:ext uri="{BB962C8B-B14F-4D97-AF65-F5344CB8AC3E}">
        <p14:creationId xmlns:p14="http://schemas.microsoft.com/office/powerpoint/2010/main" val="8008008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t>3</a:t>
            </a:fld>
            <a:endParaRPr lang="en-US" altLang="zh-CN"/>
          </a:p>
        </p:txBody>
      </p:sp>
    </p:spTree>
    <p:extLst>
      <p:ext uri="{BB962C8B-B14F-4D97-AF65-F5344CB8AC3E}">
        <p14:creationId xmlns:p14="http://schemas.microsoft.com/office/powerpoint/2010/main" val="359398931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pPr>
                <a:defRPr/>
              </a:pPr>
              <a:t>30</a:t>
            </a:fld>
            <a:endParaRPr lang="en-US" altLang="zh-CN"/>
          </a:p>
        </p:txBody>
      </p:sp>
    </p:spTree>
    <p:extLst>
      <p:ext uri="{BB962C8B-B14F-4D97-AF65-F5344CB8AC3E}">
        <p14:creationId xmlns:p14="http://schemas.microsoft.com/office/powerpoint/2010/main" val="27778095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1F6432-638A-4DD0-83D2-6A59D23289A9}" type="slidenum">
              <a:rPr lang="zh-CN" altLang="en-US" smtClean="0"/>
              <a:pPr>
                <a:defRPr/>
              </a:pPr>
              <a:t>31</a:t>
            </a:fld>
            <a:endParaRPr lang="en-US" altLang="zh-CN"/>
          </a:p>
        </p:txBody>
      </p:sp>
    </p:spTree>
    <p:extLst>
      <p:ext uri="{BB962C8B-B14F-4D97-AF65-F5344CB8AC3E}">
        <p14:creationId xmlns:p14="http://schemas.microsoft.com/office/powerpoint/2010/main" val="40920378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171450" indent="-171450">
                  <a:buFont typeface="Wingdings" panose="05000000000000000000" pitchFamily="2" charset="2"/>
                  <a:buChar char="Ø"/>
                </a:pPr>
                <a:endParaRPr lang="zh-CN" altLang="en-US" dirty="0"/>
              </a:p>
            </p:txBody>
          </p:sp>
        </mc:Choice>
        <mc:Fallback xmlns="">
          <p:sp>
            <p:nvSpPr>
              <p:cNvPr id="3" name="备注占位符 2"/>
              <p:cNvSpPr>
                <a:spLocks noGrp="1"/>
              </p:cNvSpPr>
              <p:nvPr>
                <p:ph type="body" idx="1"/>
              </p:nvPr>
            </p:nvSpPr>
            <p:spPr/>
            <p:txBody>
              <a:bodyPr/>
              <a:lstStyle/>
              <a:p>
                <a:pPr marL="171450" indent="-171450">
                  <a:buFont typeface="Wingdings" panose="05000000000000000000" pitchFamily="2" charset="2"/>
                  <a:buChar char="Ø"/>
                </a:pPr>
                <a:r>
                  <a:rPr lang="zh-CN" altLang="en-US" dirty="0"/>
                  <a:t>原来的目标函数：累积误差</a:t>
                </a:r>
                <a:r>
                  <a:rPr lang="en-US" altLang="zh-CN" dirty="0"/>
                  <a:t>E</a:t>
                </a:r>
              </a:p>
              <a:p>
                <a:pPr marL="171450" marR="0" lvl="0" indent="-171450" algn="l" defTabSz="914400" rtl="0" eaLnBrk="0" fontAlgn="base" latinLnBrk="0" hangingPunct="0">
                  <a:lnSpc>
                    <a:spcPct val="100000"/>
                  </a:lnSpc>
                  <a:spcBef>
                    <a:spcPct val="30000"/>
                  </a:spcBef>
                  <a:spcAft>
                    <a:spcPct val="0"/>
                  </a:spcAft>
                  <a:buClrTx/>
                  <a:buSzTx/>
                  <a:buFont typeface="Wingdings" panose="05000000000000000000" pitchFamily="2" charset="2"/>
                  <a:buChar char="Ø"/>
                  <a:tabLst/>
                  <a:defRPr/>
                </a:pPr>
                <a:r>
                  <a:rPr lang="zh-CN" altLang="en-US" dirty="0"/>
                  <a:t>增加一个正则项（描述网络复杂度），这里我们用连接权重</a:t>
                </a:r>
                <a:r>
                  <a:rPr lang="en-US" altLang="zh-CN" i="0">
                    <a:latin typeface="Cambria Math" panose="02040503050406030204" pitchFamily="18" charset="0"/>
                  </a:rPr>
                  <a:t>w_</a:t>
                </a:r>
                <a:r>
                  <a:rPr lang="en-US" altLang="zh-CN" b="0" i="0">
                    <a:latin typeface="Cambria Math" panose="02040503050406030204" pitchFamily="18" charset="0"/>
                  </a:rPr>
                  <a:t>𝑖</a:t>
                </a:r>
                <a:r>
                  <a:rPr lang="zh-CN" altLang="en-US" dirty="0"/>
                  <a:t>和阈值的平方和。</a:t>
                </a:r>
                <a:r>
                  <a:rPr lang="zh-CN" altLang="en-US" i="0">
                    <a:solidFill>
                      <a:srgbClr val="00B050"/>
                    </a:solidFill>
                    <a:latin typeface="Cambria Math" panose="02040503050406030204" pitchFamily="18" charset="0"/>
                  </a:rPr>
                  <a:t>𝜆</a:t>
                </a:r>
                <a:r>
                  <a:rPr lang="zh-CN" altLang="en-US" dirty="0">
                    <a:solidFill>
                      <a:srgbClr val="00B050"/>
                    </a:solidFill>
                  </a:rPr>
                  <a:t>叫做正则化参数（</a:t>
                </a:r>
                <a:r>
                  <a:rPr lang="en-US" altLang="zh-CN" dirty="0">
                    <a:solidFill>
                      <a:srgbClr val="00B050"/>
                    </a:solidFill>
                  </a:rPr>
                  <a:t>0,1</a:t>
                </a:r>
                <a:r>
                  <a:rPr lang="zh-CN" altLang="en-US" dirty="0">
                    <a:solidFill>
                      <a:srgbClr val="00B050"/>
                    </a:solidFill>
                  </a:rPr>
                  <a:t>），它可以调节</a:t>
                </a:r>
              </a:p>
            </p:txBody>
          </p:sp>
        </mc:Fallback>
      </mc:AlternateContent>
      <p:sp>
        <p:nvSpPr>
          <p:cNvPr id="4" name="灯片编号占位符 3"/>
          <p:cNvSpPr>
            <a:spLocks noGrp="1"/>
          </p:cNvSpPr>
          <p:nvPr>
            <p:ph type="sldNum" sz="quarter" idx="5"/>
          </p:nvPr>
        </p:nvSpPr>
        <p:spPr/>
        <p:txBody>
          <a:bodyPr/>
          <a:lstStyle/>
          <a:p>
            <a:pPr>
              <a:defRPr/>
            </a:pPr>
            <a:fld id="{F71F6432-638A-4DD0-83D2-6A59D23289A9}" type="slidenum">
              <a:rPr lang="zh-CN" altLang="en-US" smtClean="0"/>
              <a:pPr>
                <a:defRPr/>
              </a:pPr>
              <a:t>32</a:t>
            </a:fld>
            <a:endParaRPr lang="en-US" altLang="zh-CN"/>
          </a:p>
        </p:txBody>
      </p:sp>
    </p:spTree>
    <p:extLst>
      <p:ext uri="{BB962C8B-B14F-4D97-AF65-F5344CB8AC3E}">
        <p14:creationId xmlns:p14="http://schemas.microsoft.com/office/powerpoint/2010/main" val="283727241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pPr>
                <a:defRPr/>
              </a:pPr>
              <a:t>33</a:t>
            </a:fld>
            <a:endParaRPr lang="en-US" altLang="zh-CN" dirty="0"/>
          </a:p>
        </p:txBody>
      </p:sp>
    </p:spTree>
    <p:extLst>
      <p:ext uri="{BB962C8B-B14F-4D97-AF65-F5344CB8AC3E}">
        <p14:creationId xmlns:p14="http://schemas.microsoft.com/office/powerpoint/2010/main" val="12743358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pPr marL="171450" indent="-171450">
              <a:buFont typeface="Wingdings" panose="05000000000000000000" pitchFamily="2" charset="2"/>
              <a:buChar char="n"/>
            </a:pPr>
            <a:endParaRPr lang="en-US" altLang="zh-CN" dirty="0"/>
          </a:p>
        </p:txBody>
      </p:sp>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pPr>
                <a:defRPr/>
              </a:pPr>
              <a:t>34</a:t>
            </a:fld>
            <a:endParaRPr lang="en-US" altLang="zh-CN"/>
          </a:p>
        </p:txBody>
      </p:sp>
    </p:spTree>
    <p:extLst>
      <p:ext uri="{BB962C8B-B14F-4D97-AF65-F5344CB8AC3E}">
        <p14:creationId xmlns:p14="http://schemas.microsoft.com/office/powerpoint/2010/main" val="31891036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1F6432-638A-4DD0-83D2-6A59D23289A9}" type="slidenum">
              <a:rPr lang="zh-CN" altLang="en-US" smtClean="0"/>
              <a:pPr>
                <a:defRPr/>
              </a:pPr>
              <a:t>35</a:t>
            </a:fld>
            <a:endParaRPr lang="en-US" altLang="zh-CN"/>
          </a:p>
        </p:txBody>
      </p:sp>
    </p:spTree>
    <p:extLst>
      <p:ext uri="{BB962C8B-B14F-4D97-AF65-F5344CB8AC3E}">
        <p14:creationId xmlns:p14="http://schemas.microsoft.com/office/powerpoint/2010/main" val="55034546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pPr marL="171450" indent="-171450">
              <a:buFont typeface="Wingdings" panose="05000000000000000000" pitchFamily="2" charset="2"/>
              <a:buChar char="Ø"/>
            </a:pPr>
            <a:endParaRPr lang="zh-CN" altLang="en-US" dirty="0"/>
          </a:p>
        </p:txBody>
      </p:sp>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pPr>
                <a:defRPr/>
              </a:pPr>
              <a:t>36</a:t>
            </a:fld>
            <a:endParaRPr lang="en-US" altLang="zh-CN"/>
          </a:p>
        </p:txBody>
      </p:sp>
    </p:spTree>
    <p:extLst>
      <p:ext uri="{BB962C8B-B14F-4D97-AF65-F5344CB8AC3E}">
        <p14:creationId xmlns:p14="http://schemas.microsoft.com/office/powerpoint/2010/main" val="216247633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pPr>
                <a:defRPr/>
              </a:pPr>
              <a:t>37</a:t>
            </a:fld>
            <a:endParaRPr lang="en-US" altLang="zh-CN" dirty="0"/>
          </a:p>
        </p:txBody>
      </p:sp>
    </p:spTree>
    <p:extLst>
      <p:ext uri="{BB962C8B-B14F-4D97-AF65-F5344CB8AC3E}">
        <p14:creationId xmlns:p14="http://schemas.microsoft.com/office/powerpoint/2010/main" val="12743358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1F6432-638A-4DD0-83D2-6A59D23289A9}" type="slidenum">
              <a:rPr lang="zh-CN" altLang="en-US" smtClean="0"/>
              <a:pPr>
                <a:defRPr/>
              </a:pPr>
              <a:t>38</a:t>
            </a:fld>
            <a:endParaRPr lang="en-US" altLang="zh-CN"/>
          </a:p>
        </p:txBody>
      </p:sp>
    </p:spTree>
    <p:extLst>
      <p:ext uri="{BB962C8B-B14F-4D97-AF65-F5344CB8AC3E}">
        <p14:creationId xmlns:p14="http://schemas.microsoft.com/office/powerpoint/2010/main" val="240863082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1F6432-638A-4DD0-83D2-6A59D23289A9}" type="slidenum">
              <a:rPr lang="zh-CN" altLang="en-US" smtClean="0"/>
              <a:pPr>
                <a:defRPr/>
              </a:pPr>
              <a:t>40</a:t>
            </a:fld>
            <a:endParaRPr lang="en-US" altLang="zh-CN"/>
          </a:p>
        </p:txBody>
      </p:sp>
    </p:spTree>
    <p:extLst>
      <p:ext uri="{BB962C8B-B14F-4D97-AF65-F5344CB8AC3E}">
        <p14:creationId xmlns:p14="http://schemas.microsoft.com/office/powerpoint/2010/main" val="41978268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1F6432-638A-4DD0-83D2-6A59D23289A9}" type="slidenum">
              <a:rPr lang="zh-CN" altLang="en-US" smtClean="0"/>
              <a:pPr>
                <a:defRPr/>
              </a:pPr>
              <a:t>4</a:t>
            </a:fld>
            <a:endParaRPr lang="en-US" altLang="zh-CN"/>
          </a:p>
        </p:txBody>
      </p:sp>
    </p:spTree>
    <p:extLst>
      <p:ext uri="{BB962C8B-B14F-4D97-AF65-F5344CB8AC3E}">
        <p14:creationId xmlns:p14="http://schemas.microsoft.com/office/powerpoint/2010/main" val="411158530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1F6432-638A-4DD0-83D2-6A59D23289A9}" type="slidenum">
              <a:rPr lang="zh-CN" altLang="en-US" smtClean="0"/>
              <a:pPr>
                <a:defRPr/>
              </a:pPr>
              <a:t>44</a:t>
            </a:fld>
            <a:endParaRPr lang="en-US" altLang="zh-CN"/>
          </a:p>
        </p:txBody>
      </p:sp>
    </p:spTree>
    <p:extLst>
      <p:ext uri="{BB962C8B-B14F-4D97-AF65-F5344CB8AC3E}">
        <p14:creationId xmlns:p14="http://schemas.microsoft.com/office/powerpoint/2010/main" val="313616544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pPr>
                <a:defRPr/>
              </a:pPr>
              <a:t>50</a:t>
            </a:fld>
            <a:endParaRPr lang="en-US" altLang="zh-CN" dirty="0"/>
          </a:p>
        </p:txBody>
      </p:sp>
    </p:spTree>
    <p:extLst>
      <p:ext uri="{BB962C8B-B14F-4D97-AF65-F5344CB8AC3E}">
        <p14:creationId xmlns:p14="http://schemas.microsoft.com/office/powerpoint/2010/main" val="127433588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1F6432-638A-4DD0-83D2-6A59D23289A9}" type="slidenum">
              <a:rPr lang="zh-CN" altLang="en-US" smtClean="0"/>
              <a:pPr>
                <a:defRPr/>
              </a:pPr>
              <a:t>53</a:t>
            </a:fld>
            <a:endParaRPr lang="en-US" altLang="zh-CN"/>
          </a:p>
        </p:txBody>
      </p:sp>
    </p:spTree>
    <p:extLst>
      <p:ext uri="{BB962C8B-B14F-4D97-AF65-F5344CB8AC3E}">
        <p14:creationId xmlns:p14="http://schemas.microsoft.com/office/powerpoint/2010/main" val="313084650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1F6432-638A-4DD0-83D2-6A59D23289A9}" type="slidenum">
              <a:rPr lang="zh-CN" altLang="en-US" smtClean="0"/>
              <a:pPr>
                <a:defRPr/>
              </a:pPr>
              <a:t>55</a:t>
            </a:fld>
            <a:endParaRPr lang="en-US" altLang="zh-CN"/>
          </a:p>
        </p:txBody>
      </p:sp>
    </p:spTree>
    <p:extLst>
      <p:ext uri="{BB962C8B-B14F-4D97-AF65-F5344CB8AC3E}">
        <p14:creationId xmlns:p14="http://schemas.microsoft.com/office/powerpoint/2010/main" val="96012721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30275" rtl="0" eaLnBrk="1" fontAlgn="base" latinLnBrk="0" hangingPunct="1">
              <a:lnSpc>
                <a:spcPct val="100000"/>
              </a:lnSpc>
              <a:spcBef>
                <a:spcPct val="0"/>
              </a:spcBef>
              <a:spcAft>
                <a:spcPct val="0"/>
              </a:spcAft>
              <a:buClrTx/>
              <a:buSzTx/>
              <a:buFontTx/>
              <a:buNone/>
              <a:tabLst/>
              <a:defRPr/>
            </a:pPr>
            <a:fld id="{F71F6432-638A-4DD0-83D2-6A59D23289A9}" type="slidenum">
              <a:rPr kumimoji="0" lang="zh-CN" altLang="en-US" sz="1200" b="0" i="0" u="none" strike="noStrike" kern="1200" cap="none" spc="0" normalizeH="0" baseline="0" noProof="0" smtClean="0">
                <a:ln>
                  <a:noFill/>
                </a:ln>
                <a:solidFill>
                  <a:srgbClr val="000000"/>
                </a:solidFill>
                <a:effectLst/>
                <a:uLnTx/>
                <a:uFillTx/>
                <a:latin typeface="Arial" panose="020B0604020202020204" pitchFamily="34" charset="0"/>
                <a:ea typeface="宋体" panose="02010600030101010101" pitchFamily="2" charset="-122"/>
                <a:cs typeface="+mn-cs"/>
              </a:rPr>
              <a:pPr marL="0" marR="0" lvl="0" indent="0" algn="r" defTabSz="930275" rtl="0" eaLnBrk="1" fontAlgn="base" latinLnBrk="0" hangingPunct="1">
                <a:lnSpc>
                  <a:spcPct val="100000"/>
                </a:lnSpc>
                <a:spcBef>
                  <a:spcPct val="0"/>
                </a:spcBef>
                <a:spcAft>
                  <a:spcPct val="0"/>
                </a:spcAft>
                <a:buClrTx/>
                <a:buSzTx/>
                <a:buFontTx/>
                <a:buNone/>
                <a:tabLst/>
                <a:defRPr/>
              </a:pPr>
              <a:t>59</a:t>
            </a:fld>
            <a:endParaRPr kumimoji="0" lang="en-US" altLang="zh-CN" sz="1200" b="0" i="0" u="none" strike="noStrike" kern="120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Tree>
    <p:extLst>
      <p:ext uri="{BB962C8B-B14F-4D97-AF65-F5344CB8AC3E}">
        <p14:creationId xmlns:p14="http://schemas.microsoft.com/office/powerpoint/2010/main" val="38417089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pPr>
              <a:defRPr/>
            </a:pPr>
            <a:fld id="{F71F6432-638A-4DD0-83D2-6A59D23289A9}" type="slidenum">
              <a:rPr lang="zh-CN" altLang="en-US" smtClean="0"/>
              <a:pPr>
                <a:defRPr/>
              </a:pPr>
              <a:t>5</a:t>
            </a:fld>
            <a:endParaRPr lang="en-US" altLang="zh-CN"/>
          </a:p>
        </p:txBody>
      </p:sp>
    </p:spTree>
    <p:extLst>
      <p:ext uri="{BB962C8B-B14F-4D97-AF65-F5344CB8AC3E}">
        <p14:creationId xmlns:p14="http://schemas.microsoft.com/office/powerpoint/2010/main" val="23277073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pPr>
                <a:defRPr/>
              </a:pPr>
              <a:t>6</a:t>
            </a:fld>
            <a:endParaRPr lang="en-US" altLang="zh-CN" dirty="0"/>
          </a:p>
        </p:txBody>
      </p:sp>
    </p:spTree>
    <p:extLst>
      <p:ext uri="{BB962C8B-B14F-4D97-AF65-F5344CB8AC3E}">
        <p14:creationId xmlns:p14="http://schemas.microsoft.com/office/powerpoint/2010/main" val="1274335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pPr>
                <a:defRPr/>
              </a:pPr>
              <a:t>7</a:t>
            </a:fld>
            <a:endParaRPr lang="en-US" altLang="zh-CN" dirty="0"/>
          </a:p>
        </p:txBody>
      </p:sp>
    </p:spTree>
    <p:extLst>
      <p:ext uri="{BB962C8B-B14F-4D97-AF65-F5344CB8AC3E}">
        <p14:creationId xmlns:p14="http://schemas.microsoft.com/office/powerpoint/2010/main" val="12743358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F71F6432-638A-4DD0-83D2-6A59D23289A9}" type="slidenum">
              <a:rPr lang="zh-CN" altLang="en-US" smtClean="0"/>
              <a:pPr>
                <a:defRPr/>
              </a:pPr>
              <a:t>8</a:t>
            </a:fld>
            <a:endParaRPr lang="en-US" altLang="zh-CN"/>
          </a:p>
        </p:txBody>
      </p:sp>
    </p:spTree>
    <p:extLst>
      <p:ext uri="{BB962C8B-B14F-4D97-AF65-F5344CB8AC3E}">
        <p14:creationId xmlns:p14="http://schemas.microsoft.com/office/powerpoint/2010/main" val="1137465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09575" y="695325"/>
            <a:ext cx="6178550" cy="3476625"/>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F71F6432-638A-4DD0-83D2-6A59D23289A9}" type="slidenum">
              <a:rPr lang="zh-CN" altLang="en-US" smtClean="0"/>
              <a:pPr>
                <a:defRPr/>
              </a:pPr>
              <a:t>9</a:t>
            </a:fld>
            <a:endParaRPr lang="en-US" altLang="zh-CN"/>
          </a:p>
        </p:txBody>
      </p:sp>
    </p:spTree>
    <p:extLst>
      <p:ext uri="{BB962C8B-B14F-4D97-AF65-F5344CB8AC3E}">
        <p14:creationId xmlns:p14="http://schemas.microsoft.com/office/powerpoint/2010/main" val="34993563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8" Type="http://schemas.openxmlformats.org/officeDocument/2006/relationships/hyperlink" Target="mailto:wudan@bjtu.edu.cn" TargetMode="External"/><Relationship Id="rId3" Type="http://schemas.openxmlformats.org/officeDocument/2006/relationships/hyperlink" Target="mailto:jianyu@bjtu.edu.cn" TargetMode="External"/><Relationship Id="rId7" Type="http://schemas.openxmlformats.org/officeDocument/2006/relationships/hyperlink" Target="mailto:hlli@bjtu.edu.cn" TargetMode="External"/><Relationship Id="rId2" Type="http://schemas.openxmlformats.org/officeDocument/2006/relationships/image" Target="../media/image4.jpeg"/><Relationship Id="rId1" Type="http://schemas.openxmlformats.org/officeDocument/2006/relationships/slideMaster" Target="../slideMasters/slideMaster2.xml"/><Relationship Id="rId6" Type="http://schemas.openxmlformats.org/officeDocument/2006/relationships/hyperlink" Target="mailto:hfhuang@bjtu.edu.cn" TargetMode="External"/><Relationship Id="rId5" Type="http://schemas.openxmlformats.org/officeDocument/2006/relationships/hyperlink" Target="mailto:lxtian@bjtu.edu.cn" TargetMode="External"/><Relationship Id="rId10" Type="http://schemas.openxmlformats.org/officeDocument/2006/relationships/hyperlink" Target="mailto:wj@bjtu.edu.cn" TargetMode="External"/><Relationship Id="rId4" Type="http://schemas.openxmlformats.org/officeDocument/2006/relationships/hyperlink" Target="mailto:lpjing@bjtu.edu.cn" TargetMode="External"/><Relationship Id="rId9" Type="http://schemas.openxmlformats.org/officeDocument/2006/relationships/hyperlink" Target="mailto:hywan@bjtu.edu.cn" TargetMode="Externa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ADB88DC9-093E-4157-9FC5-D5EBD3DD9AF9}"/>
              </a:ext>
            </a:extLst>
          </p:cNvPr>
          <p:cNvSpPr>
            <a:spLocks noGrp="1"/>
          </p:cNvSpPr>
          <p:nvPr>
            <p:ph type="ctrTitle"/>
          </p:nvPr>
        </p:nvSpPr>
        <p:spPr>
          <a:xfrm>
            <a:off x="1524000" y="1122363"/>
            <a:ext cx="9144000" cy="1620837"/>
          </a:xfrm>
        </p:spPr>
        <p:txBody>
          <a:bodyPr anchor="b"/>
          <a:lstStyle>
            <a:lvl1pPr algn="ctr">
              <a:defRPr sz="5400" b="1">
                <a:solidFill>
                  <a:srgbClr val="0070C0"/>
                </a:solidFill>
              </a:defRPr>
            </a:lvl1pPr>
          </a:lstStyle>
          <a:p>
            <a:r>
              <a:rPr lang="zh-CN" altLang="en-US" dirty="0"/>
              <a:t>单击此处编辑母版标题样式</a:t>
            </a:r>
            <a:endParaRPr lang="en-US" dirty="0"/>
          </a:p>
        </p:txBody>
      </p:sp>
      <p:sp>
        <p:nvSpPr>
          <p:cNvPr id="9" name="Subtitle 2">
            <a:extLst>
              <a:ext uri="{FF2B5EF4-FFF2-40B4-BE49-F238E27FC236}">
                <a16:creationId xmlns:a16="http://schemas.microsoft.com/office/drawing/2014/main" id="{40ED62F5-02BD-46E8-8D04-E3C92AD6F71C}"/>
              </a:ext>
            </a:extLst>
          </p:cNvPr>
          <p:cNvSpPr>
            <a:spLocks noGrp="1"/>
          </p:cNvSpPr>
          <p:nvPr>
            <p:ph type="subTitle" idx="1"/>
          </p:nvPr>
        </p:nvSpPr>
        <p:spPr>
          <a:xfrm>
            <a:off x="1454149" y="3467100"/>
            <a:ext cx="9144000" cy="6096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0" name="图片 9">
            <a:extLst>
              <a:ext uri="{FF2B5EF4-FFF2-40B4-BE49-F238E27FC236}">
                <a16:creationId xmlns:a16="http://schemas.microsoft.com/office/drawing/2014/main" id="{3AE3361E-A24F-450B-9049-B82D3E5B16D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582160"/>
            <a:ext cx="12192000" cy="2275840"/>
          </a:xfrm>
          <a:prstGeom prst="rect">
            <a:avLst/>
          </a:prstGeom>
          <a:ln>
            <a:noFill/>
          </a:ln>
          <a:effectLst>
            <a:softEdge rad="112500"/>
          </a:effectLst>
        </p:spPr>
      </p:pic>
      <p:pic>
        <p:nvPicPr>
          <p:cNvPr id="11" name="Picture 10">
            <a:extLst>
              <a:ext uri="{FF2B5EF4-FFF2-40B4-BE49-F238E27FC236}">
                <a16:creationId xmlns:a16="http://schemas.microsoft.com/office/drawing/2014/main" id="{EBC05D56-77D1-40D9-B46C-47FE66451D81}"/>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04800" y="228600"/>
            <a:ext cx="1506328"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0203600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Tree>
    <p:extLst>
      <p:ext uri="{BB962C8B-B14F-4D97-AF65-F5344CB8AC3E}">
        <p14:creationId xmlns:p14="http://schemas.microsoft.com/office/powerpoint/2010/main" val="178738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2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Tree>
    <p:extLst>
      <p:ext uri="{BB962C8B-B14F-4D97-AF65-F5344CB8AC3E}">
        <p14:creationId xmlns:p14="http://schemas.microsoft.com/office/powerpoint/2010/main" val="34941247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Tree>
    <p:extLst>
      <p:ext uri="{BB962C8B-B14F-4D97-AF65-F5344CB8AC3E}">
        <p14:creationId xmlns:p14="http://schemas.microsoft.com/office/powerpoint/2010/main" val="24141855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4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Tree>
    <p:extLst>
      <p:ext uri="{BB962C8B-B14F-4D97-AF65-F5344CB8AC3E}">
        <p14:creationId xmlns:p14="http://schemas.microsoft.com/office/powerpoint/2010/main" val="185500332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5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Tree>
    <p:extLst>
      <p:ext uri="{BB962C8B-B14F-4D97-AF65-F5344CB8AC3E}">
        <p14:creationId xmlns:p14="http://schemas.microsoft.com/office/powerpoint/2010/main" val="27924898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6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Tree>
    <p:extLst>
      <p:ext uri="{BB962C8B-B14F-4D97-AF65-F5344CB8AC3E}">
        <p14:creationId xmlns:p14="http://schemas.microsoft.com/office/powerpoint/2010/main" val="384612298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7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Tree>
    <p:extLst>
      <p:ext uri="{BB962C8B-B14F-4D97-AF65-F5344CB8AC3E}">
        <p14:creationId xmlns:p14="http://schemas.microsoft.com/office/powerpoint/2010/main" val="30984056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8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单击此处编辑母版标题样式</a:t>
            </a:r>
          </a:p>
        </p:txBody>
      </p:sp>
    </p:spTree>
    <p:extLst>
      <p:ext uri="{BB962C8B-B14F-4D97-AF65-F5344CB8AC3E}">
        <p14:creationId xmlns:p14="http://schemas.microsoft.com/office/powerpoint/2010/main" val="29410026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_标题幻灯片">
    <p:spTree>
      <p:nvGrpSpPr>
        <p:cNvPr id="1" name=""/>
        <p:cNvGrpSpPr/>
        <p:nvPr/>
      </p:nvGrpSpPr>
      <p:grpSpPr>
        <a:xfrm>
          <a:off x="0" y="0"/>
          <a:ext cx="0" cy="0"/>
          <a:chOff x="0" y="0"/>
          <a:chExt cx="0" cy="0"/>
        </a:xfrm>
      </p:grpSpPr>
      <p:pic>
        <p:nvPicPr>
          <p:cNvPr id="12" name="Picture 2" descr="https://timgsa.baidu.com/timg?image&amp;quality=80&amp;size=b9999_10000&amp;sec=1589392467066&amp;di=858448bcac33b053afe05c80d7f9cab3&amp;imgtype=0&amp;src=http%3A%2F%2F5b0988e595225.cdn.sohucs.com%2Fimages%2F20180612%2F550cbc8547804dfb9c7d80fb69cee600.jpeg">
            <a:extLst>
              <a:ext uri="{FF2B5EF4-FFF2-40B4-BE49-F238E27FC236}">
                <a16:creationId xmlns:a16="http://schemas.microsoft.com/office/drawing/2014/main" id="{B9A6C44C-B792-4AA0-873C-5C7E310A038D}"/>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22272" b="4546"/>
          <a:stretch/>
        </p:blipFill>
        <p:spPr bwMode="auto">
          <a:xfrm>
            <a:off x="0" y="3875809"/>
            <a:ext cx="12192000" cy="2982191"/>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0" name="标题 9"/>
          <p:cNvSpPr>
            <a:spLocks noGrp="1"/>
          </p:cNvSpPr>
          <p:nvPr>
            <p:ph type="title"/>
          </p:nvPr>
        </p:nvSpPr>
        <p:spPr>
          <a:xfrm>
            <a:off x="838200" y="457200"/>
            <a:ext cx="10515600" cy="639772"/>
          </a:xfrm>
        </p:spPr>
        <p:txBody>
          <a:bodyPr/>
          <a:lstStyle>
            <a:lvl1pPr algn="ctr">
              <a:defRPr b="0">
                <a:latin typeface="微软雅黑" panose="020B0503020204020204" pitchFamily="34" charset="-122"/>
                <a:ea typeface="微软雅黑" panose="020B0503020204020204" pitchFamily="34" charset="-122"/>
              </a:defRPr>
            </a:lvl1pPr>
          </a:lstStyle>
          <a:p>
            <a:r>
              <a:rPr lang="zh-CN" altLang="en-US" dirty="0"/>
              <a:t>北京交通大学“机器学习”课程组</a:t>
            </a:r>
          </a:p>
        </p:txBody>
      </p:sp>
      <p:sp>
        <p:nvSpPr>
          <p:cNvPr id="13" name="矩形 12">
            <a:extLst>
              <a:ext uri="{FF2B5EF4-FFF2-40B4-BE49-F238E27FC236}">
                <a16:creationId xmlns:a16="http://schemas.microsoft.com/office/drawing/2014/main" id="{200E101D-EAAD-4086-8E7F-AEFE03FFB7EF}"/>
              </a:ext>
            </a:extLst>
          </p:cNvPr>
          <p:cNvSpPr/>
          <p:nvPr userDrawn="1"/>
        </p:nvSpPr>
        <p:spPr>
          <a:xfrm>
            <a:off x="1562100" y="1600200"/>
            <a:ext cx="4876800" cy="1938992"/>
          </a:xfrm>
          <a:prstGeom prst="rect">
            <a:avLst/>
          </a:prstGeom>
        </p:spPr>
        <p:txBody>
          <a:bodyPr wrap="square">
            <a:spAutoFit/>
          </a:bodyPr>
          <a:lstStyle/>
          <a:p>
            <a:pPr marL="0" lvl="2" eaLnBrk="0" hangingPunct="0">
              <a:lnSpc>
                <a:spcPct val="125000"/>
              </a:lnSpc>
              <a:buClr>
                <a:srgbClr val="7030A0"/>
              </a:buClr>
              <a:buFontTx/>
              <a:buNone/>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于    剑</a:t>
            </a:r>
            <a:r>
              <a:rPr lang="zh-CN" altLang="en-US" sz="2400" kern="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kern="0" dirty="0">
                <a:latin typeface="Times New Roman" panose="02020603050405020304" pitchFamily="18" charset="0"/>
                <a:ea typeface="楷体" panose="02010609060101010101" pitchFamily="49" charset="-122"/>
                <a:cs typeface="Times New Roman" panose="02020603050405020304" pitchFamily="18" charset="0"/>
                <a:hlinkClick r:id="rId3"/>
              </a:rPr>
              <a:t>jianyu@bjtu.edu.cn</a:t>
            </a:r>
            <a:r>
              <a:rPr lang="zh-CN" altLang="en-US" sz="2400" kern="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b="1" kern="0" dirty="0">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spcBef>
                <a:spcPts val="0"/>
              </a:spcBef>
              <a:spcAft>
                <a:spcPts val="0"/>
              </a:spcAft>
              <a:buClr>
                <a:srgbClr val="7030A0"/>
              </a:buClr>
              <a:buSzTx/>
              <a:buFontTx/>
              <a:buNone/>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景丽萍</a:t>
            </a:r>
            <a:r>
              <a:rPr lang="zh-CN" altLang="en-US" sz="2400" kern="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kern="0" dirty="0">
                <a:latin typeface="Times New Roman" panose="02020603050405020304" pitchFamily="18" charset="0"/>
                <a:ea typeface="楷体" panose="02010609060101010101" pitchFamily="49" charset="-122"/>
                <a:cs typeface="Times New Roman" panose="02020603050405020304" pitchFamily="18" charset="0"/>
                <a:hlinkClick r:id="rId4"/>
              </a:rPr>
              <a:t>lpjing@bjtu.edu.cn</a:t>
            </a:r>
            <a:r>
              <a:rPr lang="zh-CN" altLang="en-US" sz="2400" kern="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b="1" kern="0" dirty="0">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spcBef>
                <a:spcPts val="0"/>
              </a:spcBef>
              <a:spcAft>
                <a:spcPts val="0"/>
              </a:spcAft>
              <a:buClr>
                <a:srgbClr val="7030A0"/>
              </a:buClr>
              <a:buSzTx/>
              <a:buFontTx/>
              <a:buNone/>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田丽霞</a:t>
            </a:r>
            <a:r>
              <a:rPr lang="zh-CN" altLang="en-US" sz="2400" kern="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kern="0" dirty="0">
                <a:latin typeface="Times New Roman" panose="02020603050405020304" pitchFamily="18" charset="0"/>
                <a:ea typeface="楷体" panose="02010609060101010101" pitchFamily="49" charset="-122"/>
                <a:cs typeface="Times New Roman" panose="02020603050405020304" pitchFamily="18" charset="0"/>
                <a:hlinkClick r:id="rId5"/>
              </a:rPr>
              <a:t>lxtian@bjtu.edu.cn</a:t>
            </a:r>
            <a:r>
              <a:rPr lang="en-US" altLang="zh-CN" sz="2400" kern="0" dirty="0">
                <a:latin typeface="Times New Roman" panose="02020603050405020304" pitchFamily="18" charset="0"/>
                <a:ea typeface="楷体" panose="02010609060101010101" pitchFamily="49" charset="-122"/>
                <a:cs typeface="Times New Roman" panose="02020603050405020304" pitchFamily="18" charset="0"/>
              </a:rPr>
              <a:t>;</a:t>
            </a:r>
          </a:p>
          <a:p>
            <a:pPr marL="0" lvl="2" eaLnBrk="0" hangingPunct="0">
              <a:lnSpc>
                <a:spcPct val="125000"/>
              </a:lnSpc>
              <a:spcBef>
                <a:spcPts val="0"/>
              </a:spcBef>
              <a:spcAft>
                <a:spcPts val="0"/>
              </a:spcAft>
              <a:buClr>
                <a:srgbClr val="7030A0"/>
              </a:buClr>
              <a:buSzTx/>
              <a:buFontTx/>
              <a:buNone/>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黄惠芳</a:t>
            </a:r>
            <a:r>
              <a:rPr lang="zh-CN" altLang="en-US" sz="2400" kern="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kern="0" dirty="0">
                <a:latin typeface="Times New Roman" panose="02020603050405020304" pitchFamily="18" charset="0"/>
                <a:ea typeface="楷体" panose="02010609060101010101" pitchFamily="49" charset="-122"/>
                <a:cs typeface="Times New Roman" panose="02020603050405020304" pitchFamily="18" charset="0"/>
                <a:hlinkClick r:id="rId6"/>
              </a:rPr>
              <a:t>hfhuang@bjtu.edu.cn</a:t>
            </a:r>
            <a:r>
              <a:rPr lang="zh-CN" altLang="en-US" sz="2400" kern="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2400" kern="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14" name="矩形 13">
            <a:extLst>
              <a:ext uri="{FF2B5EF4-FFF2-40B4-BE49-F238E27FC236}">
                <a16:creationId xmlns:a16="http://schemas.microsoft.com/office/drawing/2014/main" id="{BF26A67C-B839-42EA-AFCF-86419D5BFF47}"/>
              </a:ext>
            </a:extLst>
          </p:cNvPr>
          <p:cNvSpPr/>
          <p:nvPr userDrawn="1"/>
        </p:nvSpPr>
        <p:spPr>
          <a:xfrm>
            <a:off x="6229350" y="1600200"/>
            <a:ext cx="4229100" cy="1938992"/>
          </a:xfrm>
          <a:prstGeom prst="rect">
            <a:avLst/>
          </a:prstGeom>
        </p:spPr>
        <p:txBody>
          <a:bodyPr wrap="square">
            <a:spAutoFit/>
          </a:bodyPr>
          <a:lstStyle/>
          <a:p>
            <a:pPr marL="0" lvl="2" eaLnBrk="0" hangingPunct="0">
              <a:lnSpc>
                <a:spcPct val="125000"/>
              </a:lnSpc>
              <a:spcBef>
                <a:spcPts val="0"/>
              </a:spcBef>
              <a:spcAft>
                <a:spcPts val="0"/>
              </a:spcAft>
              <a:buClr>
                <a:srgbClr val="7030A0"/>
              </a:buClr>
              <a:buSzTx/>
              <a:buFontTx/>
              <a:buNone/>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李晓龙</a:t>
            </a:r>
            <a:r>
              <a:rPr lang="zh-CN" altLang="en-US" sz="2400" kern="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kern="0" dirty="0">
                <a:latin typeface="Times New Roman" panose="02020603050405020304" pitchFamily="18" charset="0"/>
                <a:ea typeface="楷体" panose="02010609060101010101" pitchFamily="49" charset="-122"/>
                <a:cs typeface="Times New Roman" panose="02020603050405020304" pitchFamily="18" charset="0"/>
                <a:hlinkClick r:id="rId7"/>
              </a:rPr>
              <a:t>hlli@bjtu.edu.cn</a:t>
            </a:r>
            <a:r>
              <a:rPr lang="en-US" altLang="zh-CN" sz="2400" kern="0" dirty="0">
                <a:latin typeface="Times New Roman" panose="02020603050405020304" pitchFamily="18" charset="0"/>
                <a:ea typeface="楷体" panose="02010609060101010101" pitchFamily="49" charset="-122"/>
                <a:cs typeface="Times New Roman" panose="02020603050405020304" pitchFamily="18" charset="0"/>
              </a:rPr>
              <a:t>;</a:t>
            </a:r>
            <a:r>
              <a:rPr lang="zh-CN" altLang="en-US" sz="2400" kern="0" dirty="0">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2400" kern="0" dirty="0">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spcBef>
                <a:spcPts val="0"/>
              </a:spcBef>
              <a:spcAft>
                <a:spcPts val="0"/>
              </a:spcAft>
              <a:buClr>
                <a:srgbClr val="7030A0"/>
              </a:buClr>
              <a:buSzTx/>
              <a:buFontTx/>
              <a:buNone/>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吴    丹</a:t>
            </a:r>
            <a:r>
              <a:rPr lang="zh-CN" altLang="en-US" sz="2400" kern="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kern="0" dirty="0">
                <a:latin typeface="Times New Roman" panose="02020603050405020304" pitchFamily="18" charset="0"/>
                <a:ea typeface="楷体" panose="02010609060101010101" pitchFamily="49" charset="-122"/>
                <a:cs typeface="Times New Roman" panose="02020603050405020304" pitchFamily="18" charset="0"/>
                <a:hlinkClick r:id="rId8"/>
              </a:rPr>
              <a:t>wudan@bjtu.edu.cn</a:t>
            </a:r>
            <a:r>
              <a:rPr lang="zh-CN" altLang="en-US" sz="2400" kern="0" dirty="0">
                <a:latin typeface="Times New Roman" panose="02020603050405020304" pitchFamily="18" charset="0"/>
                <a:ea typeface="楷体" panose="02010609060101010101" pitchFamily="49" charset="-122"/>
                <a:cs typeface="Times New Roman" panose="02020603050405020304" pitchFamily="18" charset="0"/>
              </a:rPr>
              <a:t>； </a:t>
            </a:r>
            <a:endParaRPr lang="en-US" altLang="zh-CN" sz="2400" kern="0" dirty="0">
              <a:latin typeface="Times New Roman" panose="02020603050405020304" pitchFamily="18" charset="0"/>
              <a:ea typeface="楷体" panose="02010609060101010101" pitchFamily="49" charset="-122"/>
              <a:cs typeface="Times New Roman" panose="02020603050405020304" pitchFamily="18" charset="0"/>
            </a:endParaRPr>
          </a:p>
          <a:p>
            <a:pPr marL="0" lvl="2" eaLnBrk="0" hangingPunct="0">
              <a:lnSpc>
                <a:spcPct val="125000"/>
              </a:lnSpc>
              <a:spcBef>
                <a:spcPts val="0"/>
              </a:spcBef>
              <a:spcAft>
                <a:spcPts val="0"/>
              </a:spcAft>
              <a:buClr>
                <a:srgbClr val="7030A0"/>
              </a:buClr>
              <a:buSzTx/>
              <a:buFontTx/>
              <a:buNone/>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万怀宇</a:t>
            </a:r>
            <a:r>
              <a:rPr lang="zh-CN" altLang="en-US" sz="2400" kern="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kern="0" dirty="0">
                <a:latin typeface="Times New Roman" panose="02020603050405020304" pitchFamily="18" charset="0"/>
                <a:ea typeface="楷体" panose="02010609060101010101" pitchFamily="49" charset="-122"/>
                <a:cs typeface="Times New Roman" panose="02020603050405020304" pitchFamily="18" charset="0"/>
                <a:hlinkClick r:id="rId9"/>
              </a:rPr>
              <a:t>hywan@bjtu.edu.cn</a:t>
            </a:r>
            <a:r>
              <a:rPr lang="en-US" altLang="zh-CN" sz="2400" kern="0" dirty="0">
                <a:latin typeface="Times New Roman" panose="02020603050405020304" pitchFamily="18" charset="0"/>
                <a:ea typeface="楷体" panose="02010609060101010101" pitchFamily="49" charset="-122"/>
                <a:cs typeface="Times New Roman" panose="02020603050405020304" pitchFamily="18" charset="0"/>
              </a:rPr>
              <a:t>;</a:t>
            </a:r>
          </a:p>
          <a:p>
            <a:pPr marL="0" lvl="2" eaLnBrk="0" hangingPunct="0">
              <a:lnSpc>
                <a:spcPct val="125000"/>
              </a:lnSpc>
              <a:spcBef>
                <a:spcPts val="0"/>
              </a:spcBef>
              <a:spcAft>
                <a:spcPts val="0"/>
              </a:spcAft>
              <a:buClr>
                <a:srgbClr val="7030A0"/>
              </a:buClr>
              <a:buSzTx/>
              <a:buFontTx/>
              <a:buNone/>
            </a:pPr>
            <a:r>
              <a:rPr lang="zh-CN" altLang="en-US" sz="2400" b="1" kern="0" dirty="0">
                <a:latin typeface="Times New Roman" panose="02020603050405020304" pitchFamily="18" charset="0"/>
                <a:ea typeface="楷体" panose="02010609060101010101" pitchFamily="49" charset="-122"/>
                <a:cs typeface="Times New Roman" panose="02020603050405020304" pitchFamily="18" charset="0"/>
              </a:rPr>
              <a:t>王    晶</a:t>
            </a:r>
            <a:r>
              <a:rPr lang="zh-CN" altLang="en-US" sz="2400" kern="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2400" kern="0" dirty="0">
                <a:latin typeface="Times New Roman" panose="02020603050405020304" pitchFamily="18" charset="0"/>
                <a:ea typeface="楷体" panose="02010609060101010101" pitchFamily="49" charset="-122"/>
                <a:cs typeface="Times New Roman" panose="02020603050405020304" pitchFamily="18" charset="0"/>
                <a:hlinkClick r:id="rId10"/>
              </a:rPr>
              <a:t>wj@bjtu.edu.cn</a:t>
            </a:r>
            <a:r>
              <a:rPr lang="en-US" altLang="zh-CN" sz="2400" kern="0" dirty="0">
                <a:latin typeface="Times New Roman" panose="02020603050405020304" pitchFamily="18" charset="0"/>
                <a:ea typeface="楷体" panose="02010609060101010101" pitchFamily="49" charset="-122"/>
                <a:cs typeface="Times New Roman" panose="02020603050405020304" pitchFamily="18" charset="0"/>
              </a:rPr>
              <a:t>.</a:t>
            </a:r>
          </a:p>
        </p:txBody>
      </p:sp>
    </p:spTree>
    <p:extLst>
      <p:ext uri="{BB962C8B-B14F-4D97-AF65-F5344CB8AC3E}">
        <p14:creationId xmlns:p14="http://schemas.microsoft.com/office/powerpoint/2010/main" val="33834338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标题幻灯片">
    <p:spTree>
      <p:nvGrpSpPr>
        <p:cNvPr id="1" name=""/>
        <p:cNvGrpSpPr/>
        <p:nvPr/>
      </p:nvGrpSpPr>
      <p:grpSpPr>
        <a:xfrm>
          <a:off x="0" y="0"/>
          <a:ext cx="0" cy="0"/>
          <a:chOff x="0" y="0"/>
          <a:chExt cx="0" cy="0"/>
        </a:xfrm>
      </p:grpSpPr>
      <p:sp>
        <p:nvSpPr>
          <p:cNvPr id="12" name="Title 1">
            <a:extLst>
              <a:ext uri="{FF2B5EF4-FFF2-40B4-BE49-F238E27FC236}">
                <a16:creationId xmlns:a16="http://schemas.microsoft.com/office/drawing/2014/main" id="{2F158F2E-6FCD-4F47-AAEE-ADC27A7ED146}"/>
              </a:ext>
            </a:extLst>
          </p:cNvPr>
          <p:cNvSpPr>
            <a:spLocks noGrp="1"/>
          </p:cNvSpPr>
          <p:nvPr>
            <p:ph type="ctrTitle"/>
          </p:nvPr>
        </p:nvSpPr>
        <p:spPr>
          <a:xfrm>
            <a:off x="1524000" y="1122363"/>
            <a:ext cx="9144000" cy="1620837"/>
          </a:xfrm>
        </p:spPr>
        <p:txBody>
          <a:bodyPr anchor="b"/>
          <a:lstStyle>
            <a:lvl1pPr algn="ctr">
              <a:defRPr sz="5400" b="1">
                <a:solidFill>
                  <a:srgbClr val="0070C0"/>
                </a:solidFill>
              </a:defRPr>
            </a:lvl1pPr>
          </a:lstStyle>
          <a:p>
            <a:r>
              <a:rPr lang="zh-CN" altLang="en-US" dirty="0"/>
              <a:t>单击此处编辑母版标题样式</a:t>
            </a:r>
            <a:endParaRPr lang="en-US" dirty="0"/>
          </a:p>
        </p:txBody>
      </p:sp>
      <p:sp>
        <p:nvSpPr>
          <p:cNvPr id="13" name="Subtitle 2">
            <a:extLst>
              <a:ext uri="{FF2B5EF4-FFF2-40B4-BE49-F238E27FC236}">
                <a16:creationId xmlns:a16="http://schemas.microsoft.com/office/drawing/2014/main" id="{9ABA8CDF-B2F9-4036-BB28-F0BAC85C2593}"/>
              </a:ext>
            </a:extLst>
          </p:cNvPr>
          <p:cNvSpPr>
            <a:spLocks noGrp="1"/>
          </p:cNvSpPr>
          <p:nvPr>
            <p:ph type="subTitle" idx="1"/>
          </p:nvPr>
        </p:nvSpPr>
        <p:spPr>
          <a:xfrm>
            <a:off x="1454149" y="3467100"/>
            <a:ext cx="9144000" cy="6096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4" name="图片 13">
            <a:extLst>
              <a:ext uri="{FF2B5EF4-FFF2-40B4-BE49-F238E27FC236}">
                <a16:creationId xmlns:a16="http://schemas.microsoft.com/office/drawing/2014/main" id="{2748D519-E0FB-4987-855E-A9C9214BAA4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582160"/>
            <a:ext cx="12192000" cy="2275840"/>
          </a:xfrm>
          <a:prstGeom prst="rect">
            <a:avLst/>
          </a:prstGeom>
          <a:ln>
            <a:noFill/>
          </a:ln>
          <a:effectLst>
            <a:softEdge rad="112500"/>
          </a:effectLst>
        </p:spPr>
      </p:pic>
      <p:pic>
        <p:nvPicPr>
          <p:cNvPr id="15" name="Picture 10">
            <a:extLst>
              <a:ext uri="{FF2B5EF4-FFF2-40B4-BE49-F238E27FC236}">
                <a16:creationId xmlns:a16="http://schemas.microsoft.com/office/drawing/2014/main" id="{E530A085-BB18-43B2-BDB3-3743CB5C8776}"/>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04800" y="228600"/>
            <a:ext cx="1506328"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6745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148176" y="180000"/>
            <a:ext cx="10464800" cy="470898"/>
          </a:xfrm>
          <a:prstGeom prst="rect">
            <a:avLst/>
          </a:prstGeom>
        </p:spPr>
        <p:txBody>
          <a:bodyPr/>
          <a:lstStyle/>
          <a:p>
            <a:r>
              <a:rPr lang="zh-CN" altLang="en-US" dirty="0"/>
              <a:t>单击此处编辑母版标题样式</a:t>
            </a:r>
          </a:p>
        </p:txBody>
      </p:sp>
    </p:spTree>
    <p:extLst>
      <p:ext uri="{BB962C8B-B14F-4D97-AF65-F5344CB8AC3E}">
        <p14:creationId xmlns:p14="http://schemas.microsoft.com/office/powerpoint/2010/main" val="9336816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标题-副标题">
    <p:spTree>
      <p:nvGrpSpPr>
        <p:cNvPr id="1" name=""/>
        <p:cNvGrpSpPr/>
        <p:nvPr/>
      </p:nvGrpSpPr>
      <p:grpSpPr>
        <a:xfrm>
          <a:off x="0" y="0"/>
          <a:ext cx="0" cy="0"/>
          <a:chOff x="0" y="0"/>
          <a:chExt cx="0" cy="0"/>
        </a:xfrm>
      </p:grpSpPr>
      <p:sp>
        <p:nvSpPr>
          <p:cNvPr id="2" name="标题 1"/>
          <p:cNvSpPr>
            <a:spLocks noGrp="1"/>
          </p:cNvSpPr>
          <p:nvPr>
            <p:ph type="title"/>
          </p:nvPr>
        </p:nvSpPr>
        <p:spPr>
          <a:xfrm>
            <a:off x="347134" y="50800"/>
            <a:ext cx="9592733" cy="787400"/>
          </a:xfrm>
          <a:prstGeom prst="rect">
            <a:avLst/>
          </a:prstGeom>
        </p:spPr>
        <p:txBody>
          <a:bodyPr/>
          <a:lstStyle>
            <a:lvl1pPr>
              <a:defRPr baseline="0"/>
            </a:lvl1pPr>
          </a:lstStyle>
          <a:p>
            <a:r>
              <a:rPr lang="zh-CN" altLang="en-US"/>
              <a:t>单击此处编辑母版标题样式</a:t>
            </a:r>
            <a:endParaRPr lang="zh-CN" altLang="en-US" dirty="0"/>
          </a:p>
        </p:txBody>
      </p:sp>
      <p:sp>
        <p:nvSpPr>
          <p:cNvPr id="7" name="文本占位符 6"/>
          <p:cNvSpPr>
            <a:spLocks noGrp="1"/>
          </p:cNvSpPr>
          <p:nvPr>
            <p:ph type="body" sz="quarter" idx="13"/>
          </p:nvPr>
        </p:nvSpPr>
        <p:spPr>
          <a:xfrm>
            <a:off x="347133" y="1149013"/>
            <a:ext cx="11506200" cy="457200"/>
          </a:xfrm>
          <a:prstGeom prst="rect">
            <a:avLst/>
          </a:prstGeom>
        </p:spPr>
        <p:txBody>
          <a:bodyPr>
            <a:normAutofit/>
          </a:bodyPr>
          <a:lstStyle>
            <a:lvl1pPr marL="0" indent="0">
              <a:buFont typeface="Arial" panose="020B0604020202020204" pitchFamily="34" charset="0"/>
              <a:buNone/>
              <a:defRPr sz="3000" baseline="0">
                <a:solidFill>
                  <a:schemeClr val="tx2"/>
                </a:solidFill>
                <a:latin typeface="Verdana" panose="020B0604030504040204" pitchFamily="34" charset="0"/>
                <a:ea typeface="微软雅黑" panose="020B0503020204020204" pitchFamily="34" charset="-122"/>
              </a:defRPr>
            </a:lvl1pPr>
            <a:lvl2pPr marL="457200" indent="0">
              <a:buNone/>
              <a:defRPr/>
            </a:lvl2pPr>
          </a:lstStyle>
          <a:p>
            <a:pPr lvl="0"/>
            <a:r>
              <a:rPr lang="zh-CN" altLang="en-US"/>
              <a:t>单击此处编辑母版文本样式</a:t>
            </a:r>
          </a:p>
        </p:txBody>
      </p:sp>
      <p:sp>
        <p:nvSpPr>
          <p:cNvPr id="9" name="内容占位符 8"/>
          <p:cNvSpPr>
            <a:spLocks noGrp="1"/>
          </p:cNvSpPr>
          <p:nvPr>
            <p:ph sz="quarter" idx="14"/>
          </p:nvPr>
        </p:nvSpPr>
        <p:spPr>
          <a:xfrm>
            <a:off x="347133" y="1720513"/>
            <a:ext cx="11506200" cy="4343400"/>
          </a:xfrm>
          <a:prstGeom prst="rect">
            <a:avLst/>
          </a:prstGeom>
        </p:spPr>
        <p:txBody>
          <a:bodyPr/>
          <a:lstStyle>
            <a:lvl1pPr>
              <a:buClr>
                <a:schemeClr val="accent1"/>
              </a:buClr>
              <a:defRPr baseline="0"/>
            </a:lvl1pPr>
            <a:lvl2pPr>
              <a:buClr>
                <a:schemeClr val="accent1"/>
              </a:buClr>
              <a:defRPr baseline="0"/>
            </a:lvl2pPr>
            <a:lvl3pPr>
              <a:buClr>
                <a:schemeClr val="accent1"/>
              </a:buClr>
              <a:defRPr baseline="0"/>
            </a:lvl3pPr>
            <a:lvl4pPr>
              <a:buClr>
                <a:schemeClr val="accent1"/>
              </a:buClr>
              <a:defRPr baseline="0"/>
            </a:lvl4pPr>
            <a:lvl5pPr>
              <a:buClr>
                <a:schemeClr val="accent1"/>
              </a:buClr>
              <a:defRPr baseline="0"/>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Tree>
    <p:extLst>
      <p:ext uri="{BB962C8B-B14F-4D97-AF65-F5344CB8AC3E}">
        <p14:creationId xmlns:p14="http://schemas.microsoft.com/office/powerpoint/2010/main" val="40887763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Title 1"/>
          <p:cNvSpPr>
            <a:spLocks noGrp="1"/>
          </p:cNvSpPr>
          <p:nvPr>
            <p:ph type="title"/>
          </p:nvPr>
        </p:nvSpPr>
        <p:spPr>
          <a:xfrm>
            <a:off x="347133" y="42864"/>
            <a:ext cx="105156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
        <p:nvSpPr>
          <p:cNvPr id="3" name="Content Placeholder 2"/>
          <p:cNvSpPr>
            <a:spLocks noGrp="1"/>
          </p:cNvSpPr>
          <p:nvPr>
            <p:ph idx="1"/>
          </p:nvPr>
        </p:nvSpPr>
        <p:spPr>
          <a:xfrm>
            <a:off x="347133" y="1158537"/>
            <a:ext cx="11489267" cy="4930775"/>
          </a:xfrm>
          <a:prstGeom prst="rect">
            <a:avLst/>
          </a:prstGeom>
        </p:spPr>
        <p:txBody>
          <a:bodyPr tIns="46800"/>
          <a:lstStyle>
            <a:lvl1pPr marL="228600" indent="-360000" algn="l">
              <a:buClr>
                <a:schemeClr val="accent1"/>
              </a:buClr>
              <a:buSzPct val="100000"/>
              <a:buFont typeface="Wingdings" panose="05000000000000000000" pitchFamily="2" charset="2"/>
              <a:buChar char="p"/>
              <a:defRPr lang="zh-CN" altLang="en-US" dirty="0" smtClean="0"/>
            </a:lvl1pPr>
            <a:lvl2pPr marL="685800" indent="-360000">
              <a:buClr>
                <a:schemeClr val="accent1"/>
              </a:buClr>
              <a:buFont typeface="Wingdings" panose="05000000000000000000" pitchFamily="2" charset="2"/>
              <a:buChar char="l"/>
              <a:defRPr sz="2000"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sz="1800"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sz="1600" baseline="0">
                <a:latin typeface="Verdana" panose="020B0604030504040204" pitchFamily="34" charset="0"/>
                <a:ea typeface="幼圆" panose="02010509060101010101" pitchFamily="49" charset="-122"/>
              </a:defRPr>
            </a:lvl5pPr>
            <a:lvl6pPr marL="2286000" indent="0">
              <a:buClr>
                <a:schemeClr val="tx2"/>
              </a:buClr>
              <a:buFont typeface="Arial" panose="020B0604020202020204" pitchFamily="34" charset="0"/>
              <a:buNone/>
              <a:defRPr/>
            </a:lvl6pPr>
            <a:lvl7pPr marL="2743200" indent="0">
              <a:buNone/>
              <a:defRPr/>
            </a:lvl7pPr>
            <a:lvl8pPr marL="3200400" indent="0">
              <a:buNone/>
              <a:defRPr/>
            </a:lvl8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dirty="0"/>
          </a:p>
        </p:txBody>
      </p:sp>
    </p:spTree>
    <p:extLst>
      <p:ext uri="{BB962C8B-B14F-4D97-AF65-F5344CB8AC3E}">
        <p14:creationId xmlns:p14="http://schemas.microsoft.com/office/powerpoint/2010/main" val="470714708"/>
      </p:ext>
    </p:extLst>
  </p:cSld>
  <p:clrMapOvr>
    <a:masterClrMapping/>
  </p:clrMapOvr>
  <p:extLst>
    <p:ext uri="{DCECCB84-F9BA-43D5-87BE-67443E8EF086}">
      <p15:sldGuideLst xmlns:p15="http://schemas.microsoft.com/office/powerpoint/2012/main">
        <p15:guide id="1"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347133" y="1112792"/>
            <a:ext cx="5342467" cy="445293"/>
          </a:xfrm>
          <a:prstGeom prst="rect">
            <a:avLst/>
          </a:prstGeo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347133" y="1724773"/>
            <a:ext cx="5342467" cy="4308473"/>
          </a:xfrm>
          <a:prstGeom prst="rect">
            <a:avLst/>
          </a:prstGeo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6096000" y="1112792"/>
            <a:ext cx="5740400" cy="445293"/>
          </a:xfrm>
          <a:prstGeom prst="rect">
            <a:avLst/>
          </a:prstGeom>
        </p:spPr>
        <p:txBody>
          <a:bodyPr anchor="t">
            <a:noAutofit/>
          </a:bodyPr>
          <a:lstStyle>
            <a:lvl1pPr marL="0" indent="0">
              <a:buNone/>
              <a:defRPr sz="3000" b="0" baseline="0">
                <a:solidFill>
                  <a:schemeClr val="tx2"/>
                </a:solidFill>
                <a:latin typeface="Verdana" panose="020B0604030504040204" pitchFamily="34" charset="0"/>
                <a:ea typeface="微软雅黑"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096000" y="1724773"/>
            <a:ext cx="5740400" cy="4308473"/>
          </a:xfrm>
          <a:prstGeom prst="rect">
            <a:avLst/>
          </a:prstGeom>
        </p:spPr>
        <p:txBody>
          <a:bodyPr/>
          <a:lstStyle>
            <a:lvl1pPr marL="228600" indent="-360000">
              <a:buClr>
                <a:schemeClr val="accent1"/>
              </a:buClr>
              <a:buFont typeface="Wingdings" panose="05000000000000000000" pitchFamily="2" charset="2"/>
              <a:buChar char="p"/>
              <a:defRPr baseline="0">
                <a:latin typeface="Verdana" panose="020B0604030504040204" pitchFamily="34" charset="0"/>
                <a:ea typeface="幼圆" panose="02010509060101010101" pitchFamily="49" charset="-122"/>
              </a:defRPr>
            </a:lvl1pPr>
            <a:lvl2pPr marL="6858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2pPr>
            <a:lvl3pPr marL="11430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3pPr>
            <a:lvl4pPr marL="16002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4pPr>
            <a:lvl5pPr marL="2057400" indent="-360000">
              <a:buClr>
                <a:schemeClr val="accent1"/>
              </a:buClr>
              <a:buFont typeface="Wingdings" panose="05000000000000000000" pitchFamily="2" charset="2"/>
              <a:buChar char="l"/>
              <a:defRPr baseline="0">
                <a:latin typeface="Verdana" panose="020B0604030504040204" pitchFamily="34" charset="0"/>
                <a:ea typeface="幼圆" panose="02010509060101010101" pitchFamily="49" charset="-122"/>
              </a:defRPr>
            </a:lvl5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10" name="Title 1"/>
          <p:cNvSpPr>
            <a:spLocks noGrp="1"/>
          </p:cNvSpPr>
          <p:nvPr>
            <p:ph type="title"/>
          </p:nvPr>
        </p:nvSpPr>
        <p:spPr>
          <a:xfrm>
            <a:off x="347133" y="73027"/>
            <a:ext cx="10515600" cy="777874"/>
          </a:xfrm>
          <a:prstGeom prst="rect">
            <a:avLst/>
          </a:prstGeom>
        </p:spPr>
        <p:txBody>
          <a:bodyPr>
            <a:normAutofit/>
          </a:bodyPr>
          <a:lstStyle>
            <a:lvl1pPr>
              <a:defRPr sz="3600" baseline="0">
                <a:solidFill>
                  <a:schemeClr val="accent1"/>
                </a:solidFill>
                <a:latin typeface="Verdana" panose="020B0604030504040204" pitchFamily="34" charset="0"/>
                <a:ea typeface="幼圆" panose="02010509060101010101" pitchFamily="49" charset="-122"/>
              </a:defRPr>
            </a:lvl1pPr>
          </a:lstStyle>
          <a:p>
            <a:r>
              <a:rPr lang="zh-CN" altLang="en-US"/>
              <a:t>单击此处编辑母版标题样式</a:t>
            </a:r>
            <a:endParaRPr lang="en-US" dirty="0"/>
          </a:p>
        </p:txBody>
      </p:sp>
    </p:spTree>
    <p:extLst>
      <p:ext uri="{BB962C8B-B14F-4D97-AF65-F5344CB8AC3E}">
        <p14:creationId xmlns:p14="http://schemas.microsoft.com/office/powerpoint/2010/main" val="21576048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1620837"/>
          </a:xfrm>
        </p:spPr>
        <p:txBody>
          <a:bodyPr anchor="b"/>
          <a:lstStyle>
            <a:lvl1pPr algn="ctr">
              <a:defRPr sz="5400" b="1">
                <a:solidFill>
                  <a:srgbClr val="0070C0"/>
                </a:solidFill>
              </a:defRPr>
            </a:lvl1pPr>
          </a:lstStyle>
          <a:p>
            <a:r>
              <a:rPr lang="zh-CN" altLang="en-US" dirty="0"/>
              <a:t>单击此处编辑母版标题样式</a:t>
            </a:r>
            <a:endParaRPr lang="en-US" dirty="0"/>
          </a:p>
        </p:txBody>
      </p:sp>
      <p:sp>
        <p:nvSpPr>
          <p:cNvPr id="3" name="Subtitle 2"/>
          <p:cNvSpPr>
            <a:spLocks noGrp="1"/>
          </p:cNvSpPr>
          <p:nvPr>
            <p:ph type="subTitle" idx="1"/>
          </p:nvPr>
        </p:nvSpPr>
        <p:spPr>
          <a:xfrm>
            <a:off x="1454149" y="3467100"/>
            <a:ext cx="9144000" cy="6096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7" name="图片 6">
            <a:extLst>
              <a:ext uri="{FF2B5EF4-FFF2-40B4-BE49-F238E27FC236}">
                <a16:creationId xmlns:a16="http://schemas.microsoft.com/office/drawing/2014/main" id="{83F3920A-DE62-4E44-A61D-9EB55B1B434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582160"/>
            <a:ext cx="12192000" cy="2275840"/>
          </a:xfrm>
          <a:prstGeom prst="rect">
            <a:avLst/>
          </a:prstGeom>
          <a:ln>
            <a:noFill/>
          </a:ln>
          <a:effectLst>
            <a:softEdge rad="112500"/>
          </a:effectLst>
        </p:spPr>
      </p:pic>
      <p:pic>
        <p:nvPicPr>
          <p:cNvPr id="8" name="Picture 10">
            <a:extLst>
              <a:ext uri="{FF2B5EF4-FFF2-40B4-BE49-F238E27FC236}">
                <a16:creationId xmlns:a16="http://schemas.microsoft.com/office/drawing/2014/main" id="{DFF82E2D-1730-4B20-A96A-C015733DEFB2}"/>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04800" y="228600"/>
            <a:ext cx="1506328"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09838160"/>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a:xfrm>
            <a:off x="805278" y="6479593"/>
            <a:ext cx="2743200" cy="365125"/>
          </a:xfrm>
          <a:prstGeom prst="rect">
            <a:avLst/>
          </a:prstGeom>
        </p:spPr>
        <p:txBody>
          <a:bodyPr/>
          <a:lstStyle/>
          <a:p>
            <a:fld id="{C764DE79-268F-4C1A-8933-263129D2AF90}" type="datetimeFigureOut">
              <a:rPr lang="en-US" dirty="0"/>
              <a:t>8/6/2020</a:t>
            </a:fld>
            <a:endParaRPr lang="en-US" dirty="0"/>
          </a:p>
        </p:txBody>
      </p:sp>
      <p:sp>
        <p:nvSpPr>
          <p:cNvPr id="5" name="Footer Placeholder 4"/>
          <p:cNvSpPr>
            <a:spLocks noGrp="1"/>
          </p:cNvSpPr>
          <p:nvPr>
            <p:ph type="ftr" sz="quarter" idx="11"/>
          </p:nvPr>
        </p:nvSpPr>
        <p:spPr>
          <a:xfrm>
            <a:off x="3962400" y="5712619"/>
            <a:ext cx="41148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790135905"/>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userDrawn="1">
  <p:cSld name="1_标题幻灯片">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A9F32184-2681-485D-970D-1199D595FB1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582160"/>
            <a:ext cx="12192000" cy="2275840"/>
          </a:xfrm>
          <a:prstGeom prst="rect">
            <a:avLst/>
          </a:prstGeom>
          <a:ln>
            <a:noFill/>
          </a:ln>
          <a:effectLst>
            <a:softEdge rad="112500"/>
          </a:effectLst>
        </p:spPr>
      </p:pic>
      <p:sp>
        <p:nvSpPr>
          <p:cNvPr id="9" name="Title 1">
            <a:extLst>
              <a:ext uri="{FF2B5EF4-FFF2-40B4-BE49-F238E27FC236}">
                <a16:creationId xmlns:a16="http://schemas.microsoft.com/office/drawing/2014/main" id="{3A1F65B3-A330-4CE8-AE55-C8099547ABB2}"/>
              </a:ext>
            </a:extLst>
          </p:cNvPr>
          <p:cNvSpPr>
            <a:spLocks noGrp="1"/>
          </p:cNvSpPr>
          <p:nvPr>
            <p:ph type="ctrTitle"/>
          </p:nvPr>
        </p:nvSpPr>
        <p:spPr>
          <a:xfrm>
            <a:off x="1524000" y="1122363"/>
            <a:ext cx="9144000" cy="1620837"/>
          </a:xfrm>
        </p:spPr>
        <p:txBody>
          <a:bodyPr anchor="b"/>
          <a:lstStyle>
            <a:lvl1pPr algn="ctr">
              <a:defRPr sz="5400" b="1">
                <a:solidFill>
                  <a:srgbClr val="0070C0"/>
                </a:solidFill>
              </a:defRPr>
            </a:lvl1pPr>
          </a:lstStyle>
          <a:p>
            <a:r>
              <a:rPr lang="zh-CN" altLang="en-US" dirty="0"/>
              <a:t>单击此处编辑母版标题样式</a:t>
            </a:r>
            <a:endParaRPr lang="en-US" dirty="0"/>
          </a:p>
        </p:txBody>
      </p:sp>
      <p:sp>
        <p:nvSpPr>
          <p:cNvPr id="10" name="Subtitle 2">
            <a:extLst>
              <a:ext uri="{FF2B5EF4-FFF2-40B4-BE49-F238E27FC236}">
                <a16:creationId xmlns:a16="http://schemas.microsoft.com/office/drawing/2014/main" id="{69D4F308-4E47-46CB-B779-BF0DFA114D0F}"/>
              </a:ext>
            </a:extLst>
          </p:cNvPr>
          <p:cNvSpPr>
            <a:spLocks noGrp="1"/>
          </p:cNvSpPr>
          <p:nvPr>
            <p:ph type="subTitle" idx="1"/>
          </p:nvPr>
        </p:nvSpPr>
        <p:spPr>
          <a:xfrm>
            <a:off x="1454149" y="3467100"/>
            <a:ext cx="9144000" cy="609600"/>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en-US" dirty="0"/>
          </a:p>
        </p:txBody>
      </p:sp>
      <p:pic>
        <p:nvPicPr>
          <p:cNvPr id="12" name="Picture 10">
            <a:extLst>
              <a:ext uri="{FF2B5EF4-FFF2-40B4-BE49-F238E27FC236}">
                <a16:creationId xmlns:a16="http://schemas.microsoft.com/office/drawing/2014/main" id="{D2689865-E0C5-49DD-866C-E8622DAC7F85}"/>
              </a:ext>
            </a:extLst>
          </p:cNvPr>
          <p:cNvPicPr>
            <a:picLocks noChangeAspect="1" noChangeArrowheads="1"/>
          </p:cNvPicPr>
          <p:nvPr userDrawn="1"/>
        </p:nvPicPr>
        <p:blipFill>
          <a:blip r:embed="rId3" cstate="print">
            <a:extLst>
              <a:ext uri="{28A0092B-C50C-407E-A947-70E740481C1C}">
                <a14:useLocalDpi xmlns:a14="http://schemas.microsoft.com/office/drawing/2010/main" val="0"/>
              </a:ext>
            </a:extLst>
          </a:blip>
          <a:srcRect/>
          <a:stretch>
            <a:fillRect/>
          </a:stretch>
        </p:blipFill>
        <p:spPr bwMode="auto">
          <a:xfrm>
            <a:off x="304800" y="228600"/>
            <a:ext cx="1506328"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19629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theme" Target="../theme/theme2.xml"/><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2" Type="http://schemas.openxmlformats.org/officeDocument/2006/relationships/slideLayout" Target="../slideLayouts/slideLayout8.xml"/><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0" Type="http://schemas.openxmlformats.org/officeDocument/2006/relationships/slideLayout" Target="../slideLayouts/slideLayout16.xml"/><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Title Placeholder 1">
            <a:extLst>
              <a:ext uri="{FF2B5EF4-FFF2-40B4-BE49-F238E27FC236}">
                <a16:creationId xmlns:a16="http://schemas.microsoft.com/office/drawing/2014/main" id="{4226C714-3F2E-4B92-B462-8ED87E44C529}"/>
              </a:ext>
            </a:extLst>
          </p:cNvPr>
          <p:cNvSpPr>
            <a:spLocks noGrp="1"/>
          </p:cNvSpPr>
          <p:nvPr>
            <p:ph type="title"/>
          </p:nvPr>
        </p:nvSpPr>
        <p:spPr>
          <a:xfrm>
            <a:off x="838200" y="40617"/>
            <a:ext cx="10515600" cy="639772"/>
          </a:xfrm>
          <a:prstGeom prst="rect">
            <a:avLst/>
          </a:prstGeom>
        </p:spPr>
        <p:txBody>
          <a:bodyPr vert="horz" lIns="91440" tIns="45720" rIns="91440" bIns="45720" rtlCol="0" anchor="ctr">
            <a:noAutofit/>
          </a:bodyPr>
          <a:lstStyle/>
          <a:p>
            <a:r>
              <a:rPr lang="zh-CN" altLang="en-US" dirty="0"/>
              <a:t>单击此处编辑母版标题样式</a:t>
            </a:r>
            <a:endParaRPr lang="en-US" dirty="0"/>
          </a:p>
        </p:txBody>
      </p:sp>
      <p:sp>
        <p:nvSpPr>
          <p:cNvPr id="20" name="Text Placeholder 2">
            <a:extLst>
              <a:ext uri="{FF2B5EF4-FFF2-40B4-BE49-F238E27FC236}">
                <a16:creationId xmlns:a16="http://schemas.microsoft.com/office/drawing/2014/main" id="{8161AFD2-D862-4DB6-8E12-C391A10E0FB4}"/>
              </a:ext>
            </a:extLst>
          </p:cNvPr>
          <p:cNvSpPr>
            <a:spLocks noGrp="1"/>
          </p:cNvSpPr>
          <p:nvPr>
            <p:ph type="body" idx="1"/>
          </p:nvPr>
        </p:nvSpPr>
        <p:spPr>
          <a:xfrm>
            <a:off x="838200" y="1295400"/>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21" name="TextBox 2">
            <a:extLst>
              <a:ext uri="{FF2B5EF4-FFF2-40B4-BE49-F238E27FC236}">
                <a16:creationId xmlns:a16="http://schemas.microsoft.com/office/drawing/2014/main" id="{94F9C0D3-4A02-4257-B0D1-E230D2B5F939}"/>
              </a:ext>
            </a:extLst>
          </p:cNvPr>
          <p:cNvSpPr txBox="1"/>
          <p:nvPr userDrawn="1"/>
        </p:nvSpPr>
        <p:spPr>
          <a:xfrm>
            <a:off x="8116403" y="6536941"/>
            <a:ext cx="3846997" cy="307777"/>
          </a:xfrm>
          <a:prstGeom prst="rect">
            <a:avLst/>
          </a:prstGeom>
          <a:noFill/>
        </p:spPr>
        <p:txBody>
          <a:bodyPr wrap="square" rtlCol="0" anchor="ctr">
            <a:spAutoFit/>
          </a:bodyPr>
          <a:lstStyle/>
          <a:p>
            <a:pPr marL="0" marR="0" indent="0" algn="r"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None/>
              <a:defRPr/>
            </a:pPr>
            <a:r>
              <a:rPr kumimoji="0" lang="zh-CN" altLang="en-US" sz="1400" b="1" i="0" u="none" strike="noStrike" cap="none" normalizeH="0" baseline="0" dirty="0">
                <a:ln>
                  <a:noFill/>
                </a:ln>
                <a:solidFill>
                  <a:srgbClr val="0B0759"/>
                </a:solidFill>
                <a:effectLst/>
                <a:latin typeface="+mj-ea"/>
                <a:ea typeface="+mj-ea"/>
              </a:rPr>
              <a:t>北京交通大学</a:t>
            </a:r>
            <a:r>
              <a:rPr kumimoji="0" lang="en-US" altLang="zh-CN" sz="1400" b="1" i="0" u="none" strike="noStrike" cap="none" normalizeH="0" baseline="0" dirty="0">
                <a:ln>
                  <a:noFill/>
                </a:ln>
                <a:solidFill>
                  <a:srgbClr val="0B0759"/>
                </a:solidFill>
                <a:effectLst/>
                <a:latin typeface="+mj-ea"/>
                <a:ea typeface="+mj-ea"/>
              </a:rPr>
              <a:t>《</a:t>
            </a:r>
            <a:r>
              <a:rPr kumimoji="0" lang="zh-CN" altLang="en-US" sz="1400" b="1" i="0" u="none" strike="noStrike" cap="none" normalizeH="0" baseline="0" dirty="0">
                <a:ln>
                  <a:noFill/>
                </a:ln>
                <a:solidFill>
                  <a:srgbClr val="0B0759"/>
                </a:solidFill>
                <a:effectLst/>
                <a:latin typeface="+mj-ea"/>
                <a:ea typeface="+mj-ea"/>
              </a:rPr>
              <a:t>机器学习</a:t>
            </a:r>
            <a:r>
              <a:rPr kumimoji="0" lang="en-US" altLang="zh-CN" sz="1400" b="1" i="0" u="none" strike="noStrike" cap="none" normalizeH="0" baseline="0" dirty="0">
                <a:ln>
                  <a:noFill/>
                </a:ln>
                <a:solidFill>
                  <a:srgbClr val="0B0759"/>
                </a:solidFill>
                <a:effectLst/>
                <a:latin typeface="+mj-ea"/>
                <a:ea typeface="+mj-ea"/>
              </a:rPr>
              <a:t>》</a:t>
            </a:r>
            <a:r>
              <a:rPr kumimoji="0" lang="zh-CN" altLang="en-US" sz="1400" b="1" i="0" u="none" strike="noStrike" cap="none" normalizeH="0" baseline="0" dirty="0">
                <a:ln>
                  <a:noFill/>
                </a:ln>
                <a:solidFill>
                  <a:srgbClr val="0B0759"/>
                </a:solidFill>
                <a:effectLst/>
                <a:latin typeface="+mj-ea"/>
                <a:ea typeface="+mj-ea"/>
              </a:rPr>
              <a:t>课程组</a:t>
            </a:r>
            <a:endParaRPr lang="zh-CN" altLang="en-US" sz="1400" b="1" dirty="0">
              <a:solidFill>
                <a:srgbClr val="0B0759"/>
              </a:solidFill>
              <a:latin typeface="+mj-ea"/>
              <a:ea typeface="+mj-ea"/>
            </a:endParaRPr>
          </a:p>
        </p:txBody>
      </p:sp>
      <p:sp>
        <p:nvSpPr>
          <p:cNvPr id="22" name="TextBox 2">
            <a:extLst>
              <a:ext uri="{FF2B5EF4-FFF2-40B4-BE49-F238E27FC236}">
                <a16:creationId xmlns:a16="http://schemas.microsoft.com/office/drawing/2014/main" id="{411B66E7-D077-4B47-9CA2-7E9D98D96B38}"/>
              </a:ext>
            </a:extLst>
          </p:cNvPr>
          <p:cNvSpPr txBox="1"/>
          <p:nvPr userDrawn="1"/>
        </p:nvSpPr>
        <p:spPr>
          <a:xfrm>
            <a:off x="5529678" y="6550224"/>
            <a:ext cx="1132644" cy="307777"/>
          </a:xfrm>
          <a:prstGeom prst="rect">
            <a:avLst/>
          </a:prstGeom>
          <a:noFill/>
        </p:spPr>
        <p:txBody>
          <a:bodyPr wrap="square" rtlCol="0" anchor="ctr">
            <a:spAutoFit/>
          </a:bodyPr>
          <a:lstStyle/>
          <a:p>
            <a:pPr marL="0" marR="0" indent="0" algn="ctr"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None/>
              <a:defRPr/>
            </a:pPr>
            <a:fld id="{B942947D-5E9E-48CD-BC64-1B8D2D672C35}" type="slidenum">
              <a:rPr lang="zh-CN" altLang="en-US" sz="1400" b="1" smtClean="0">
                <a:solidFill>
                  <a:srgbClr val="0B0759"/>
                </a:solidFill>
                <a:latin typeface="+mn-ea"/>
                <a:ea typeface="+mn-ea"/>
              </a:rPr>
              <a:pPr marL="0" marR="0" indent="0" algn="ctr"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None/>
                <a:defRPr/>
              </a:pPr>
              <a:t>‹#›</a:t>
            </a:fld>
            <a:r>
              <a:rPr lang="en-US" altLang="zh-CN" sz="1400" b="1" dirty="0">
                <a:solidFill>
                  <a:srgbClr val="0B0759"/>
                </a:solidFill>
                <a:latin typeface="+mn-ea"/>
                <a:ea typeface="+mn-ea"/>
              </a:rPr>
              <a:t>/59</a:t>
            </a:r>
          </a:p>
        </p:txBody>
      </p:sp>
      <p:pic>
        <p:nvPicPr>
          <p:cNvPr id="23" name="Picture 10">
            <a:extLst>
              <a:ext uri="{FF2B5EF4-FFF2-40B4-BE49-F238E27FC236}">
                <a16:creationId xmlns:a16="http://schemas.microsoft.com/office/drawing/2014/main" id="{58CC7E44-B59A-4246-A0F7-068DDF9AAFEE}"/>
              </a:ext>
            </a:extLst>
          </p:cNvPr>
          <p:cNvPicPr>
            <a:picLocks noChangeAspect="1" noChangeArrowheads="1"/>
          </p:cNvPicPr>
          <p:nvPr userDrawn="1"/>
        </p:nvPicPr>
        <p:blipFill>
          <a:blip r:embed="rId8" cstate="print">
            <a:extLst>
              <a:ext uri="{28A0092B-C50C-407E-A947-70E740481C1C}">
                <a14:useLocalDpi xmlns:a14="http://schemas.microsoft.com/office/drawing/2010/main" val="0"/>
              </a:ext>
            </a:extLst>
          </a:blip>
          <a:srcRect/>
          <a:stretch>
            <a:fillRect/>
          </a:stretch>
        </p:blipFill>
        <p:spPr bwMode="auto">
          <a:xfrm>
            <a:off x="69516" y="40616"/>
            <a:ext cx="692484" cy="648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4" name="直接连接符 23">
            <a:extLst>
              <a:ext uri="{FF2B5EF4-FFF2-40B4-BE49-F238E27FC236}">
                <a16:creationId xmlns:a16="http://schemas.microsoft.com/office/drawing/2014/main" id="{BF51F99F-165D-4964-B231-0AC4B70843C4}"/>
              </a:ext>
            </a:extLst>
          </p:cNvPr>
          <p:cNvCxnSpPr/>
          <p:nvPr userDrawn="1"/>
        </p:nvCxnSpPr>
        <p:spPr>
          <a:xfrm>
            <a:off x="0" y="753611"/>
            <a:ext cx="12192000" cy="0"/>
          </a:xfrm>
          <a:prstGeom prst="line">
            <a:avLst/>
          </a:prstGeom>
          <a:ln w="25400" cap="flat">
            <a:gradFill flip="none" rotWithShape="1">
              <a:gsLst>
                <a:gs pos="46000">
                  <a:schemeClr val="bg2"/>
                </a:gs>
                <a:gs pos="15000">
                  <a:srgbClr val="0070C0"/>
                </a:gs>
                <a:gs pos="86000">
                  <a:srgbClr val="0070C0"/>
                </a:gs>
              </a:gsLst>
              <a:path path="circle">
                <a:fillToRect l="100000" t="100000"/>
              </a:path>
              <a:tileRect r="-100000" b="-100000"/>
            </a:gradFill>
            <a:headEnd w="lg" len="med"/>
            <a:tailEnd w="sm" len="med"/>
          </a:ln>
          <a:effectLst>
            <a:glow rad="63500">
              <a:schemeClr val="accent3">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1548F474-41F1-4D24-95DA-4D277B16F479}"/>
              </a:ext>
            </a:extLst>
          </p:cNvPr>
          <p:cNvCxnSpPr/>
          <p:nvPr userDrawn="1"/>
        </p:nvCxnSpPr>
        <p:spPr>
          <a:xfrm>
            <a:off x="0" y="6477000"/>
            <a:ext cx="12192000" cy="0"/>
          </a:xfrm>
          <a:prstGeom prst="line">
            <a:avLst/>
          </a:prstGeom>
          <a:ln w="25400" cap="flat">
            <a:gradFill flip="none" rotWithShape="1">
              <a:gsLst>
                <a:gs pos="46000">
                  <a:schemeClr val="bg2"/>
                </a:gs>
                <a:gs pos="15000">
                  <a:srgbClr val="0070C0"/>
                </a:gs>
                <a:gs pos="86000">
                  <a:srgbClr val="0070C0"/>
                </a:gs>
              </a:gsLst>
              <a:path path="circle">
                <a:fillToRect l="100000" t="100000"/>
              </a:path>
              <a:tileRect r="-100000" b="-100000"/>
            </a:gradFill>
            <a:headEnd w="lg" len="med"/>
            <a:tailEnd w="sm" len="med"/>
          </a:ln>
          <a:effectLst>
            <a:glow rad="63500">
              <a:schemeClr val="accent3">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77" r:id="rId1"/>
    <p:sldLayoutId id="2147483679" r:id="rId2"/>
    <p:sldLayoutId id="2147483666" r:id="rId3"/>
    <p:sldLayoutId id="2147483680" r:id="rId4"/>
    <p:sldLayoutId id="2147483681" r:id="rId5"/>
    <p:sldLayoutId id="2147483682" r:id="rId6"/>
  </p:sldLayoutIdLst>
  <p:hf hdr="0" ftr="0" dt="0"/>
  <p:txStyles>
    <p:titleStyle>
      <a:lvl1pPr algn="l" rtl="0" eaLnBrk="0" fontAlgn="base" hangingPunct="0">
        <a:lnSpc>
          <a:spcPct val="85000"/>
        </a:lnSpc>
        <a:spcBef>
          <a:spcPct val="0"/>
        </a:spcBef>
        <a:spcAft>
          <a:spcPct val="0"/>
        </a:spcAft>
        <a:defRPr sz="3600" b="0">
          <a:solidFill>
            <a:schemeClr val="tx1"/>
          </a:solidFill>
          <a:latin typeface="微软雅黑" panose="020B0503020204020204" pitchFamily="34" charset="-122"/>
          <a:ea typeface="微软雅黑" panose="020B0503020204020204" pitchFamily="34" charset="-122"/>
          <a:cs typeface="+mj-cs"/>
        </a:defRPr>
      </a:lvl1pPr>
      <a:lvl2pPr algn="l" rtl="0" eaLnBrk="0" fontAlgn="base" hangingPunct="0">
        <a:lnSpc>
          <a:spcPct val="85000"/>
        </a:lnSpc>
        <a:spcBef>
          <a:spcPct val="0"/>
        </a:spcBef>
        <a:spcAft>
          <a:spcPct val="0"/>
        </a:spcAft>
        <a:defRPr sz="2400" b="1">
          <a:solidFill>
            <a:schemeClr val="accent1"/>
          </a:solidFill>
          <a:latin typeface="Arial" pitchFamily="34" charset="0"/>
        </a:defRPr>
      </a:lvl2pPr>
      <a:lvl3pPr algn="l" rtl="0" eaLnBrk="0" fontAlgn="base" hangingPunct="0">
        <a:lnSpc>
          <a:spcPct val="85000"/>
        </a:lnSpc>
        <a:spcBef>
          <a:spcPct val="0"/>
        </a:spcBef>
        <a:spcAft>
          <a:spcPct val="0"/>
        </a:spcAft>
        <a:defRPr sz="2400" b="1">
          <a:solidFill>
            <a:schemeClr val="accent1"/>
          </a:solidFill>
          <a:latin typeface="Arial" pitchFamily="34" charset="0"/>
        </a:defRPr>
      </a:lvl3pPr>
      <a:lvl4pPr algn="l" rtl="0" eaLnBrk="0" fontAlgn="base" hangingPunct="0">
        <a:lnSpc>
          <a:spcPct val="85000"/>
        </a:lnSpc>
        <a:spcBef>
          <a:spcPct val="0"/>
        </a:spcBef>
        <a:spcAft>
          <a:spcPct val="0"/>
        </a:spcAft>
        <a:defRPr sz="2400" b="1">
          <a:solidFill>
            <a:schemeClr val="accent1"/>
          </a:solidFill>
          <a:latin typeface="Arial" pitchFamily="34" charset="0"/>
        </a:defRPr>
      </a:lvl4pPr>
      <a:lvl5pPr algn="l" rtl="0" eaLnBrk="0" fontAlgn="base" hangingPunct="0">
        <a:lnSpc>
          <a:spcPct val="85000"/>
        </a:lnSpc>
        <a:spcBef>
          <a:spcPct val="0"/>
        </a:spcBef>
        <a:spcAft>
          <a:spcPct val="0"/>
        </a:spcAft>
        <a:defRPr sz="2400" b="1">
          <a:solidFill>
            <a:schemeClr val="accent1"/>
          </a:solidFill>
          <a:latin typeface="Arial" pitchFamily="34" charset="0"/>
        </a:defRPr>
      </a:lvl5pPr>
      <a:lvl6pPr marL="457200" algn="l" rtl="0" fontAlgn="base">
        <a:lnSpc>
          <a:spcPct val="85000"/>
        </a:lnSpc>
        <a:spcBef>
          <a:spcPct val="0"/>
        </a:spcBef>
        <a:spcAft>
          <a:spcPct val="0"/>
        </a:spcAft>
        <a:defRPr sz="2400" b="1">
          <a:solidFill>
            <a:schemeClr val="accent1"/>
          </a:solidFill>
          <a:latin typeface="Arial" pitchFamily="34" charset="0"/>
        </a:defRPr>
      </a:lvl6pPr>
      <a:lvl7pPr marL="914400" algn="l" rtl="0" fontAlgn="base">
        <a:lnSpc>
          <a:spcPct val="85000"/>
        </a:lnSpc>
        <a:spcBef>
          <a:spcPct val="0"/>
        </a:spcBef>
        <a:spcAft>
          <a:spcPct val="0"/>
        </a:spcAft>
        <a:defRPr sz="2400" b="1">
          <a:solidFill>
            <a:schemeClr val="accent1"/>
          </a:solidFill>
          <a:latin typeface="Arial" pitchFamily="34" charset="0"/>
        </a:defRPr>
      </a:lvl7pPr>
      <a:lvl8pPr marL="1371600" algn="l" rtl="0" fontAlgn="base">
        <a:lnSpc>
          <a:spcPct val="85000"/>
        </a:lnSpc>
        <a:spcBef>
          <a:spcPct val="0"/>
        </a:spcBef>
        <a:spcAft>
          <a:spcPct val="0"/>
        </a:spcAft>
        <a:defRPr sz="2400" b="1">
          <a:solidFill>
            <a:schemeClr val="accent1"/>
          </a:solidFill>
          <a:latin typeface="Arial" pitchFamily="34" charset="0"/>
        </a:defRPr>
      </a:lvl8pPr>
      <a:lvl9pPr marL="1828800" algn="l" rtl="0" fontAlgn="base">
        <a:lnSpc>
          <a:spcPct val="85000"/>
        </a:lnSpc>
        <a:spcBef>
          <a:spcPct val="0"/>
        </a:spcBef>
        <a:spcAft>
          <a:spcPct val="0"/>
        </a:spcAft>
        <a:defRPr sz="2400" b="1">
          <a:solidFill>
            <a:schemeClr val="accent1"/>
          </a:solidFill>
          <a:latin typeface="Arial" pitchFamily="34" charset="0"/>
        </a:defRPr>
      </a:lvl9pPr>
    </p:titleStyle>
    <p:bodyStyle>
      <a:lvl1pPr marL="292100" indent="-292100" algn="l" rtl="0" eaLnBrk="0" fontAlgn="base" hangingPunct="0">
        <a:lnSpc>
          <a:spcPct val="95000"/>
        </a:lnSpc>
        <a:spcBef>
          <a:spcPct val="60000"/>
        </a:spcBef>
        <a:spcAft>
          <a:spcPct val="15000"/>
        </a:spcAft>
        <a:buClr>
          <a:srgbClr val="999999"/>
        </a:buClr>
        <a:buSzPct val="80000"/>
        <a:buFont typeface="Arial" pitchFamily="34" charset="0"/>
        <a:buChar char="►"/>
        <a:defRPr sz="2400">
          <a:solidFill>
            <a:schemeClr val="accent1"/>
          </a:solidFill>
          <a:latin typeface="+mn-lt"/>
          <a:ea typeface="+mn-ea"/>
          <a:cs typeface="+mn-cs"/>
        </a:defRPr>
      </a:lvl1pPr>
      <a:lvl2pPr marL="685800" indent="-279400" algn="l" rtl="0" eaLnBrk="0" fontAlgn="base" hangingPunct="0">
        <a:lnSpc>
          <a:spcPct val="95000"/>
        </a:lnSpc>
        <a:spcBef>
          <a:spcPct val="30000"/>
        </a:spcBef>
        <a:spcAft>
          <a:spcPct val="0"/>
        </a:spcAft>
        <a:buClr>
          <a:srgbClr val="999999"/>
        </a:buClr>
        <a:buFont typeface="Arial" pitchFamily="34" charset="0"/>
        <a:buChar char="●"/>
        <a:defRPr sz="2000">
          <a:solidFill>
            <a:schemeClr val="accent1"/>
          </a:solidFill>
          <a:latin typeface="+mn-lt"/>
        </a:defRPr>
      </a:lvl2pPr>
      <a:lvl3pPr marL="1023938" indent="-223838" algn="l" rtl="0" eaLnBrk="0" fontAlgn="base" hangingPunct="0">
        <a:lnSpc>
          <a:spcPct val="95000"/>
        </a:lnSpc>
        <a:spcBef>
          <a:spcPct val="40000"/>
        </a:spcBef>
        <a:spcAft>
          <a:spcPct val="0"/>
        </a:spcAft>
        <a:buClr>
          <a:srgbClr val="999999"/>
        </a:buClr>
        <a:buFont typeface="Arial" pitchFamily="34" charset="0"/>
        <a:buChar char="○"/>
        <a:defRPr>
          <a:solidFill>
            <a:schemeClr val="accent1"/>
          </a:solidFill>
          <a:latin typeface="+mn-lt"/>
        </a:defRPr>
      </a:lvl3pPr>
      <a:lvl4pPr marL="1371600" indent="-233363" algn="l" rtl="0" eaLnBrk="0" fontAlgn="base" hangingPunct="0">
        <a:lnSpc>
          <a:spcPct val="95000"/>
        </a:lnSpc>
        <a:spcBef>
          <a:spcPct val="50000"/>
        </a:spcBef>
        <a:spcAft>
          <a:spcPct val="0"/>
        </a:spcAft>
        <a:buClr>
          <a:srgbClr val="999999"/>
        </a:buClr>
        <a:buSzPct val="120000"/>
        <a:buFont typeface="Arial" pitchFamily="34" charset="0"/>
        <a:buChar char="+"/>
        <a:defRPr sz="1600">
          <a:solidFill>
            <a:schemeClr val="accent1"/>
          </a:solidFill>
          <a:latin typeface="+mn-lt"/>
        </a:defRPr>
      </a:lvl4pPr>
      <a:lvl5pPr marL="1709738" indent="-223838" algn="l" rtl="0" eaLnBrk="0" fontAlgn="base" hangingPunct="0">
        <a:lnSpc>
          <a:spcPct val="95000"/>
        </a:lnSpc>
        <a:spcBef>
          <a:spcPct val="50000"/>
        </a:spcBef>
        <a:spcAft>
          <a:spcPct val="0"/>
        </a:spcAft>
        <a:buClr>
          <a:srgbClr val="999999"/>
        </a:buClr>
        <a:buFont typeface="Arial" pitchFamily="34" charset="0"/>
        <a:buChar char="–"/>
        <a:defRPr sz="1600">
          <a:solidFill>
            <a:schemeClr val="accent1"/>
          </a:solidFill>
          <a:latin typeface="+mn-lt"/>
        </a:defRPr>
      </a:lvl5pPr>
      <a:lvl6pPr marL="2166938" indent="-223838" algn="l" rtl="0" fontAlgn="base">
        <a:lnSpc>
          <a:spcPct val="95000"/>
        </a:lnSpc>
        <a:spcBef>
          <a:spcPct val="50000"/>
        </a:spcBef>
        <a:spcAft>
          <a:spcPct val="0"/>
        </a:spcAft>
        <a:buClr>
          <a:srgbClr val="999999"/>
        </a:buClr>
        <a:buFont typeface="Arial" pitchFamily="34" charset="0"/>
        <a:buChar char="–"/>
        <a:defRPr sz="1600">
          <a:solidFill>
            <a:schemeClr val="accent1"/>
          </a:solidFill>
          <a:latin typeface="+mn-lt"/>
        </a:defRPr>
      </a:lvl6pPr>
      <a:lvl7pPr marL="2624138" indent="-223838" algn="l" rtl="0" fontAlgn="base">
        <a:lnSpc>
          <a:spcPct val="95000"/>
        </a:lnSpc>
        <a:spcBef>
          <a:spcPct val="50000"/>
        </a:spcBef>
        <a:spcAft>
          <a:spcPct val="0"/>
        </a:spcAft>
        <a:buClr>
          <a:srgbClr val="999999"/>
        </a:buClr>
        <a:buFont typeface="Arial" pitchFamily="34" charset="0"/>
        <a:buChar char="–"/>
        <a:defRPr sz="1600">
          <a:solidFill>
            <a:schemeClr val="accent1"/>
          </a:solidFill>
          <a:latin typeface="+mn-lt"/>
        </a:defRPr>
      </a:lvl7pPr>
      <a:lvl8pPr marL="3081338" indent="-223838" algn="l" rtl="0" fontAlgn="base">
        <a:lnSpc>
          <a:spcPct val="95000"/>
        </a:lnSpc>
        <a:spcBef>
          <a:spcPct val="50000"/>
        </a:spcBef>
        <a:spcAft>
          <a:spcPct val="0"/>
        </a:spcAft>
        <a:buClr>
          <a:srgbClr val="999999"/>
        </a:buClr>
        <a:buFont typeface="Arial" pitchFamily="34" charset="0"/>
        <a:buChar char="–"/>
        <a:defRPr sz="1600">
          <a:solidFill>
            <a:schemeClr val="accent1"/>
          </a:solidFill>
          <a:latin typeface="+mn-lt"/>
        </a:defRPr>
      </a:lvl8pPr>
      <a:lvl9pPr marL="3538538" indent="-223838" algn="l" rtl="0" fontAlgn="base">
        <a:lnSpc>
          <a:spcPct val="95000"/>
        </a:lnSpc>
        <a:spcBef>
          <a:spcPct val="50000"/>
        </a:spcBef>
        <a:spcAft>
          <a:spcPct val="0"/>
        </a:spcAft>
        <a:buClr>
          <a:srgbClr val="999999"/>
        </a:buClr>
        <a:buFont typeface="Arial" pitchFamily="34" charset="0"/>
        <a:buChar char="–"/>
        <a:defRPr sz="1600">
          <a:solidFill>
            <a:schemeClr val="accent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40617"/>
            <a:ext cx="10515600" cy="639772"/>
          </a:xfrm>
          <a:prstGeom prst="rect">
            <a:avLst/>
          </a:prstGeom>
        </p:spPr>
        <p:txBody>
          <a:bodyPr vert="horz" lIns="91440" tIns="45720" rIns="91440" bIns="45720" rtlCol="0" anchor="ctr">
            <a:noAutofit/>
          </a:bodyPr>
          <a:lstStyle/>
          <a:p>
            <a:r>
              <a:rPr lang="zh-CN" altLang="en-US" dirty="0"/>
              <a:t>单击此处编辑母版标题样式</a:t>
            </a:r>
            <a:endParaRPr lang="en-US" dirty="0"/>
          </a:p>
        </p:txBody>
      </p:sp>
      <p:sp>
        <p:nvSpPr>
          <p:cNvPr id="3" name="Text Placeholder 2"/>
          <p:cNvSpPr>
            <a:spLocks noGrp="1"/>
          </p:cNvSpPr>
          <p:nvPr>
            <p:ph type="body" idx="1"/>
          </p:nvPr>
        </p:nvSpPr>
        <p:spPr>
          <a:xfrm>
            <a:off x="838200" y="1295400"/>
            <a:ext cx="10515600" cy="4351338"/>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dirty="0"/>
          </a:p>
        </p:txBody>
      </p:sp>
      <p:sp>
        <p:nvSpPr>
          <p:cNvPr id="7" name="TextBox 2">
            <a:extLst>
              <a:ext uri="{FF2B5EF4-FFF2-40B4-BE49-F238E27FC236}">
                <a16:creationId xmlns:a16="http://schemas.microsoft.com/office/drawing/2014/main" id="{0FF08776-AA40-4670-865D-D16F4CD20C8F}"/>
              </a:ext>
            </a:extLst>
          </p:cNvPr>
          <p:cNvSpPr txBox="1"/>
          <p:nvPr userDrawn="1"/>
        </p:nvSpPr>
        <p:spPr>
          <a:xfrm>
            <a:off x="8116403" y="6536941"/>
            <a:ext cx="3846997" cy="307777"/>
          </a:xfrm>
          <a:prstGeom prst="rect">
            <a:avLst/>
          </a:prstGeom>
          <a:noFill/>
        </p:spPr>
        <p:txBody>
          <a:bodyPr wrap="square" rtlCol="0" anchor="ctr">
            <a:spAutoFit/>
          </a:bodyPr>
          <a:lstStyle/>
          <a:p>
            <a:pPr marL="0" marR="0" indent="0" algn="r"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None/>
              <a:defRPr/>
            </a:pPr>
            <a:r>
              <a:rPr kumimoji="0" lang="zh-CN" altLang="en-US" sz="1400" b="1" i="0" u="none" strike="noStrike" cap="none" normalizeH="0" baseline="0" dirty="0">
                <a:ln>
                  <a:noFill/>
                </a:ln>
                <a:solidFill>
                  <a:srgbClr val="0B0759"/>
                </a:solidFill>
                <a:effectLst/>
                <a:latin typeface="+mj-ea"/>
                <a:ea typeface="+mj-ea"/>
              </a:rPr>
              <a:t>北京交通大学</a:t>
            </a:r>
            <a:r>
              <a:rPr kumimoji="0" lang="en-US" altLang="zh-CN" sz="1400" b="1" i="0" u="none" strike="noStrike" cap="none" normalizeH="0" baseline="0" dirty="0">
                <a:ln>
                  <a:noFill/>
                </a:ln>
                <a:solidFill>
                  <a:srgbClr val="0B0759"/>
                </a:solidFill>
                <a:effectLst/>
                <a:latin typeface="+mj-ea"/>
                <a:ea typeface="+mj-ea"/>
              </a:rPr>
              <a:t>《</a:t>
            </a:r>
            <a:r>
              <a:rPr kumimoji="0" lang="zh-CN" altLang="en-US" sz="1400" b="1" i="0" u="none" strike="noStrike" cap="none" normalizeH="0" baseline="0" dirty="0">
                <a:ln>
                  <a:noFill/>
                </a:ln>
                <a:solidFill>
                  <a:srgbClr val="0B0759"/>
                </a:solidFill>
                <a:effectLst/>
                <a:latin typeface="+mj-ea"/>
                <a:ea typeface="+mj-ea"/>
              </a:rPr>
              <a:t>机器学习</a:t>
            </a:r>
            <a:r>
              <a:rPr kumimoji="0" lang="en-US" altLang="zh-CN" sz="1400" b="1" i="0" u="none" strike="noStrike" cap="none" normalizeH="0" baseline="0" dirty="0">
                <a:ln>
                  <a:noFill/>
                </a:ln>
                <a:solidFill>
                  <a:srgbClr val="0B0759"/>
                </a:solidFill>
                <a:effectLst/>
                <a:latin typeface="+mj-ea"/>
                <a:ea typeface="+mj-ea"/>
              </a:rPr>
              <a:t>》</a:t>
            </a:r>
            <a:r>
              <a:rPr kumimoji="0" lang="zh-CN" altLang="en-US" sz="1400" b="1" i="0" u="none" strike="noStrike" cap="none" normalizeH="0" baseline="0" dirty="0">
                <a:ln>
                  <a:noFill/>
                </a:ln>
                <a:solidFill>
                  <a:srgbClr val="0B0759"/>
                </a:solidFill>
                <a:effectLst/>
                <a:latin typeface="+mj-ea"/>
                <a:ea typeface="+mj-ea"/>
              </a:rPr>
              <a:t>课程组</a:t>
            </a:r>
            <a:endParaRPr lang="zh-CN" altLang="en-US" sz="1400" b="1" dirty="0">
              <a:solidFill>
                <a:srgbClr val="0B0759"/>
              </a:solidFill>
              <a:latin typeface="+mj-ea"/>
              <a:ea typeface="+mj-ea"/>
            </a:endParaRPr>
          </a:p>
        </p:txBody>
      </p:sp>
      <p:sp>
        <p:nvSpPr>
          <p:cNvPr id="8" name="TextBox 2">
            <a:extLst>
              <a:ext uri="{FF2B5EF4-FFF2-40B4-BE49-F238E27FC236}">
                <a16:creationId xmlns:a16="http://schemas.microsoft.com/office/drawing/2014/main" id="{05351088-DA8C-49E2-A01B-EA0ECB971651}"/>
              </a:ext>
            </a:extLst>
          </p:cNvPr>
          <p:cNvSpPr txBox="1"/>
          <p:nvPr userDrawn="1"/>
        </p:nvSpPr>
        <p:spPr>
          <a:xfrm>
            <a:off x="5529678" y="6550224"/>
            <a:ext cx="1132644" cy="307777"/>
          </a:xfrm>
          <a:prstGeom prst="rect">
            <a:avLst/>
          </a:prstGeom>
          <a:noFill/>
        </p:spPr>
        <p:txBody>
          <a:bodyPr wrap="square" rtlCol="0" anchor="ctr">
            <a:spAutoFit/>
          </a:bodyPr>
          <a:lstStyle/>
          <a:p>
            <a:pPr marL="0" marR="0" indent="0" algn="ctr"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None/>
              <a:defRPr/>
            </a:pPr>
            <a:fld id="{B942947D-5E9E-48CD-BC64-1B8D2D672C35}" type="slidenum">
              <a:rPr lang="zh-CN" altLang="en-US" sz="1400" b="1" smtClean="0">
                <a:solidFill>
                  <a:srgbClr val="0B0759"/>
                </a:solidFill>
                <a:latin typeface="+mn-ea"/>
                <a:ea typeface="+mn-ea"/>
              </a:rPr>
              <a:pPr marL="0" marR="0" indent="0" algn="ctr"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None/>
                <a:defRPr/>
              </a:pPr>
              <a:t>‹#›</a:t>
            </a:fld>
            <a:r>
              <a:rPr lang="en-US" altLang="zh-CN" sz="1400" b="1" dirty="0">
                <a:solidFill>
                  <a:srgbClr val="0B0759"/>
                </a:solidFill>
                <a:latin typeface="+mn-ea"/>
                <a:ea typeface="+mn-ea"/>
              </a:rPr>
              <a:t>/10</a:t>
            </a:r>
            <a:endParaRPr lang="zh-CN" altLang="en-US" sz="1400" b="1" dirty="0">
              <a:solidFill>
                <a:srgbClr val="0B0759"/>
              </a:solidFill>
              <a:latin typeface="+mn-ea"/>
              <a:ea typeface="+mn-ea"/>
            </a:endParaRPr>
          </a:p>
        </p:txBody>
      </p:sp>
      <p:pic>
        <p:nvPicPr>
          <p:cNvPr id="9" name="Picture 10">
            <a:extLst>
              <a:ext uri="{FF2B5EF4-FFF2-40B4-BE49-F238E27FC236}">
                <a16:creationId xmlns:a16="http://schemas.microsoft.com/office/drawing/2014/main" id="{F8B6AA0B-7B9A-4B97-96B4-BBA24D4086DD}"/>
              </a:ext>
            </a:extLst>
          </p:cNvPr>
          <p:cNvPicPr>
            <a:picLocks noChangeAspect="1" noChangeArrowheads="1"/>
          </p:cNvPicPr>
          <p:nvPr userDrawn="1"/>
        </p:nvPicPr>
        <p:blipFill>
          <a:blip r:embed="rId14" cstate="print">
            <a:extLst>
              <a:ext uri="{28A0092B-C50C-407E-A947-70E740481C1C}">
                <a14:useLocalDpi xmlns:a14="http://schemas.microsoft.com/office/drawing/2010/main" val="0"/>
              </a:ext>
            </a:extLst>
          </a:blip>
          <a:srcRect/>
          <a:stretch>
            <a:fillRect/>
          </a:stretch>
        </p:blipFill>
        <p:spPr bwMode="auto">
          <a:xfrm>
            <a:off x="69516" y="40616"/>
            <a:ext cx="692484" cy="648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直接连接符 9">
            <a:extLst>
              <a:ext uri="{FF2B5EF4-FFF2-40B4-BE49-F238E27FC236}">
                <a16:creationId xmlns:a16="http://schemas.microsoft.com/office/drawing/2014/main" id="{89B11CD7-A173-475B-B2D9-663691B0E909}"/>
              </a:ext>
            </a:extLst>
          </p:cNvPr>
          <p:cNvCxnSpPr/>
          <p:nvPr userDrawn="1"/>
        </p:nvCxnSpPr>
        <p:spPr>
          <a:xfrm>
            <a:off x="0" y="753611"/>
            <a:ext cx="12192000" cy="0"/>
          </a:xfrm>
          <a:prstGeom prst="line">
            <a:avLst/>
          </a:prstGeom>
          <a:ln w="25400" cap="flat">
            <a:gradFill flip="none" rotWithShape="1">
              <a:gsLst>
                <a:gs pos="46000">
                  <a:schemeClr val="bg2"/>
                </a:gs>
                <a:gs pos="15000">
                  <a:srgbClr val="0070C0"/>
                </a:gs>
                <a:gs pos="86000">
                  <a:srgbClr val="0070C0"/>
                </a:gs>
              </a:gsLst>
              <a:path path="circle">
                <a:fillToRect l="100000" t="100000"/>
              </a:path>
              <a:tileRect r="-100000" b="-100000"/>
            </a:gradFill>
            <a:headEnd w="lg" len="med"/>
            <a:tailEnd w="sm" len="med"/>
          </a:ln>
          <a:effectLst>
            <a:glow rad="63500">
              <a:schemeClr val="accent3">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37BA7B88-B94E-445A-8946-499B60566CF5}"/>
              </a:ext>
            </a:extLst>
          </p:cNvPr>
          <p:cNvCxnSpPr/>
          <p:nvPr userDrawn="1"/>
        </p:nvCxnSpPr>
        <p:spPr>
          <a:xfrm>
            <a:off x="0" y="6477000"/>
            <a:ext cx="12192000" cy="0"/>
          </a:xfrm>
          <a:prstGeom prst="line">
            <a:avLst/>
          </a:prstGeom>
          <a:ln w="25400" cap="flat">
            <a:gradFill flip="none" rotWithShape="1">
              <a:gsLst>
                <a:gs pos="46000">
                  <a:schemeClr val="bg2"/>
                </a:gs>
                <a:gs pos="15000">
                  <a:srgbClr val="0070C0"/>
                </a:gs>
                <a:gs pos="86000">
                  <a:srgbClr val="0070C0"/>
                </a:gs>
              </a:gsLst>
              <a:path path="circle">
                <a:fillToRect l="100000" t="100000"/>
              </a:path>
              <a:tileRect r="-100000" b="-100000"/>
            </a:gradFill>
            <a:headEnd w="lg" len="med"/>
            <a:tailEnd w="sm" len="med"/>
          </a:ln>
          <a:effectLst>
            <a:glow rad="63500">
              <a:schemeClr val="accent3">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1788630"/>
      </p:ext>
    </p:extLst>
  </p:cSld>
  <p:clrMap bg1="lt1" tx1="dk1" bg2="lt2" tx2="dk2" accent1="accent1" accent2="accent2" accent3="accent3" accent4="accent4" accent5="accent5" accent6="accent6" hlink="hlink" folHlink="folHlink"/>
  <p:sldLayoutIdLst>
    <p:sldLayoutId id="2147483684" r:id="rId1"/>
    <p:sldLayoutId id="2147483685" r:id="rId2"/>
    <p:sldLayoutId id="2147483686" r:id="rId3"/>
    <p:sldLayoutId id="2147483687" r:id="rId4"/>
    <p:sldLayoutId id="2147483688" r:id="rId5"/>
    <p:sldLayoutId id="2147483689" r:id="rId6"/>
    <p:sldLayoutId id="2147483690" r:id="rId7"/>
    <p:sldLayoutId id="2147483691" r:id="rId8"/>
    <p:sldLayoutId id="2147483692" r:id="rId9"/>
    <p:sldLayoutId id="2147483693" r:id="rId10"/>
    <p:sldLayoutId id="2147483694" r:id="rId11"/>
    <p:sldLayoutId id="2147483695" r:id="rId12"/>
  </p:sldLayoutIdLst>
  <p:hf hdr="0" ftr="0" dt="0"/>
  <p:txStyles>
    <p:titleStyle>
      <a:lvl1pPr algn="l" defTabSz="914400" rtl="0" eaLnBrk="1" latinLnBrk="0" hangingPunct="1">
        <a:lnSpc>
          <a:spcPct val="90000"/>
        </a:lnSpc>
        <a:spcBef>
          <a:spcPct val="0"/>
        </a:spcBef>
        <a:buNone/>
        <a:defRPr sz="4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24.tmp"/><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5.tmp"/><Relationship Id="rId2" Type="http://schemas.openxmlformats.org/officeDocument/2006/relationships/notesSlide" Target="../notesSlides/notesSlide13.xml"/><Relationship Id="rId1" Type="http://schemas.openxmlformats.org/officeDocument/2006/relationships/slideLayout" Target="../slideLayouts/slideLayout4.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notesSlide" Target="../notesSlides/notesSlide14.xml"/><Relationship Id="rId7" Type="http://schemas.openxmlformats.org/officeDocument/2006/relationships/oleObject" Target="../embeddings/oleObject9.bin"/><Relationship Id="rId2" Type="http://schemas.openxmlformats.org/officeDocument/2006/relationships/slideLayout" Target="../slideLayouts/slideLayout4.xml"/><Relationship Id="rId1" Type="http://schemas.openxmlformats.org/officeDocument/2006/relationships/vmlDrawing" Target="../drawings/vmlDrawing2.v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6.tmp"/><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12.bin"/><Relationship Id="rId3" Type="http://schemas.openxmlformats.org/officeDocument/2006/relationships/notesSlide" Target="../notesSlides/notesSlide18.xml"/><Relationship Id="rId7" Type="http://schemas.openxmlformats.org/officeDocument/2006/relationships/image" Target="../media/image29.wmf"/><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oleObject" Target="../embeddings/oleObject11.bin"/><Relationship Id="rId5" Type="http://schemas.openxmlformats.org/officeDocument/2006/relationships/image" Target="../media/image28.wmf"/><Relationship Id="rId4" Type="http://schemas.openxmlformats.org/officeDocument/2006/relationships/oleObject" Target="../embeddings/oleObject10.bin"/><Relationship Id="rId9" Type="http://schemas.openxmlformats.org/officeDocument/2006/relationships/image" Target="../media/image30.w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4.xml"/><Relationship Id="rId4" Type="http://schemas.openxmlformats.org/officeDocument/2006/relationships/image" Target="../media/image6.tmp"/></Relationships>
</file>

<file path=ppt/slides/_rels/slide2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5.xml"/><Relationship Id="rId5" Type="http://schemas.openxmlformats.org/officeDocument/2006/relationships/image" Target="../media/image32.png"/><Relationship Id="rId4" Type="http://schemas.openxmlformats.org/officeDocument/2006/relationships/image" Target="../media/image37.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notesSlide" Target="../notesSlides/notesSlide22.xml"/><Relationship Id="rId7" Type="http://schemas.openxmlformats.org/officeDocument/2006/relationships/image" Target="../media/image42.png"/><Relationship Id="rId2" Type="http://schemas.openxmlformats.org/officeDocument/2006/relationships/slideLayout" Target="../slideLayouts/slideLayout5.xml"/><Relationship Id="rId1" Type="http://schemas.openxmlformats.org/officeDocument/2006/relationships/vmlDrawing" Target="../drawings/vmlDrawing4.vml"/><Relationship Id="rId6" Type="http://schemas.openxmlformats.org/officeDocument/2006/relationships/image" Target="../media/image33.wmf"/><Relationship Id="rId5" Type="http://schemas.openxmlformats.org/officeDocument/2006/relationships/oleObject" Target="../embeddings/oleObject13.bin"/><Relationship Id="rId4" Type="http://schemas.openxmlformats.org/officeDocument/2006/relationships/image" Target="../media/image41.png"/><Relationship Id="rId9" Type="http://schemas.openxmlformats.org/officeDocument/2006/relationships/image" Target="../media/image34.png"/></Relationships>
</file>

<file path=ppt/slides/_rels/slide2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notesSlide" Target="../notesSlides/notesSlide23.xml"/><Relationship Id="rId7" Type="http://schemas.openxmlformats.org/officeDocument/2006/relationships/image" Target="../media/image35.wmf"/><Relationship Id="rId2" Type="http://schemas.openxmlformats.org/officeDocument/2006/relationships/slideLayout" Target="../slideLayouts/slideLayout5.xml"/><Relationship Id="rId1" Type="http://schemas.openxmlformats.org/officeDocument/2006/relationships/vmlDrawing" Target="../drawings/vmlDrawing5.vml"/><Relationship Id="rId6" Type="http://schemas.openxmlformats.org/officeDocument/2006/relationships/oleObject" Target="../embeddings/oleObject14.bin"/><Relationship Id="rId5" Type="http://schemas.openxmlformats.org/officeDocument/2006/relationships/image" Target="../media/image32.png"/><Relationship Id="rId4" Type="http://schemas.openxmlformats.org/officeDocument/2006/relationships/image" Target="../media/image46.png"/></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17.bin"/><Relationship Id="rId13" Type="http://schemas.openxmlformats.org/officeDocument/2006/relationships/image" Target="../media/image43.wmf"/><Relationship Id="rId18" Type="http://schemas.openxmlformats.org/officeDocument/2006/relationships/oleObject" Target="../embeddings/oleObject22.bin"/><Relationship Id="rId26" Type="http://schemas.openxmlformats.org/officeDocument/2006/relationships/oleObject" Target="../embeddings/oleObject26.bin"/><Relationship Id="rId3" Type="http://schemas.openxmlformats.org/officeDocument/2006/relationships/notesSlide" Target="../notesSlides/notesSlide24.xml"/><Relationship Id="rId21" Type="http://schemas.openxmlformats.org/officeDocument/2006/relationships/image" Target="../media/image47.wmf"/><Relationship Id="rId7" Type="http://schemas.openxmlformats.org/officeDocument/2006/relationships/image" Target="../media/image40.wmf"/><Relationship Id="rId12" Type="http://schemas.openxmlformats.org/officeDocument/2006/relationships/oleObject" Target="../embeddings/oleObject19.bin"/><Relationship Id="rId17" Type="http://schemas.openxmlformats.org/officeDocument/2006/relationships/image" Target="../media/image45.wmf"/><Relationship Id="rId25" Type="http://schemas.openxmlformats.org/officeDocument/2006/relationships/image" Target="../media/image49.wmf"/><Relationship Id="rId2" Type="http://schemas.openxmlformats.org/officeDocument/2006/relationships/slideLayout" Target="../slideLayouts/slideLayout3.xml"/><Relationship Id="rId16" Type="http://schemas.openxmlformats.org/officeDocument/2006/relationships/oleObject" Target="../embeddings/oleObject21.bin"/><Relationship Id="rId20" Type="http://schemas.openxmlformats.org/officeDocument/2006/relationships/oleObject" Target="../embeddings/oleObject23.bin"/><Relationship Id="rId1" Type="http://schemas.openxmlformats.org/officeDocument/2006/relationships/vmlDrawing" Target="../drawings/vmlDrawing6.vml"/><Relationship Id="rId6" Type="http://schemas.openxmlformats.org/officeDocument/2006/relationships/oleObject" Target="../embeddings/oleObject16.bin"/><Relationship Id="rId11" Type="http://schemas.openxmlformats.org/officeDocument/2006/relationships/image" Target="../media/image42.wmf"/><Relationship Id="rId24" Type="http://schemas.openxmlformats.org/officeDocument/2006/relationships/oleObject" Target="../embeddings/oleObject25.bin"/><Relationship Id="rId5" Type="http://schemas.openxmlformats.org/officeDocument/2006/relationships/image" Target="../media/image39.wmf"/><Relationship Id="rId15" Type="http://schemas.openxmlformats.org/officeDocument/2006/relationships/image" Target="../media/image44.wmf"/><Relationship Id="rId23" Type="http://schemas.openxmlformats.org/officeDocument/2006/relationships/image" Target="../media/image48.wmf"/><Relationship Id="rId10" Type="http://schemas.openxmlformats.org/officeDocument/2006/relationships/oleObject" Target="../embeddings/oleObject18.bin"/><Relationship Id="rId19" Type="http://schemas.openxmlformats.org/officeDocument/2006/relationships/image" Target="../media/image46.wmf"/><Relationship Id="rId4" Type="http://schemas.openxmlformats.org/officeDocument/2006/relationships/oleObject" Target="../embeddings/oleObject15.bin"/><Relationship Id="rId9" Type="http://schemas.openxmlformats.org/officeDocument/2006/relationships/image" Target="../media/image41.wmf"/><Relationship Id="rId14" Type="http://schemas.openxmlformats.org/officeDocument/2006/relationships/oleObject" Target="../embeddings/oleObject20.bin"/><Relationship Id="rId22" Type="http://schemas.openxmlformats.org/officeDocument/2006/relationships/oleObject" Target="../embeddings/oleObject24.bin"/><Relationship Id="rId27" Type="http://schemas.openxmlformats.org/officeDocument/2006/relationships/image" Target="../media/image50.wmf"/></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28.bin"/><Relationship Id="rId13" Type="http://schemas.openxmlformats.org/officeDocument/2006/relationships/oleObject" Target="../embeddings/oleObject29.bin"/><Relationship Id="rId3" Type="http://schemas.openxmlformats.org/officeDocument/2006/relationships/notesSlide" Target="../notesSlides/notesSlide25.xml"/><Relationship Id="rId7" Type="http://schemas.openxmlformats.org/officeDocument/2006/relationships/image" Target="../media/image51.wmf"/><Relationship Id="rId12" Type="http://schemas.openxmlformats.org/officeDocument/2006/relationships/image" Target="../media/image38.png"/><Relationship Id="rId2" Type="http://schemas.openxmlformats.org/officeDocument/2006/relationships/slideLayout" Target="../slideLayouts/slideLayout5.xml"/><Relationship Id="rId1" Type="http://schemas.openxmlformats.org/officeDocument/2006/relationships/vmlDrawing" Target="../drawings/vmlDrawing7.vml"/><Relationship Id="rId6" Type="http://schemas.openxmlformats.org/officeDocument/2006/relationships/oleObject" Target="../embeddings/oleObject27.bin"/><Relationship Id="rId11" Type="http://schemas.openxmlformats.org/officeDocument/2006/relationships/image" Target="../media/image35.wmf"/><Relationship Id="rId5" Type="http://schemas.openxmlformats.org/officeDocument/2006/relationships/image" Target="../media/image32.png"/><Relationship Id="rId10" Type="http://schemas.openxmlformats.org/officeDocument/2006/relationships/oleObject" Target="../embeddings/oleObject14.bin"/><Relationship Id="rId4" Type="http://schemas.openxmlformats.org/officeDocument/2006/relationships/image" Target="../media/image63.png"/><Relationship Id="rId9" Type="http://schemas.openxmlformats.org/officeDocument/2006/relationships/image" Target="../media/image52.wmf"/><Relationship Id="rId14" Type="http://schemas.openxmlformats.org/officeDocument/2006/relationships/image" Target="../media/image53.wmf"/></Relationships>
</file>

<file path=ppt/slides/_rels/slide26.xml.rels><?xml version="1.0" encoding="UTF-8" standalone="yes"?>
<Relationships xmlns="http://schemas.openxmlformats.org/package/2006/relationships"><Relationship Id="rId8" Type="http://schemas.openxmlformats.org/officeDocument/2006/relationships/oleObject" Target="../embeddings/oleObject32.bin"/><Relationship Id="rId3" Type="http://schemas.openxmlformats.org/officeDocument/2006/relationships/notesSlide" Target="../notesSlides/notesSlide26.xml"/><Relationship Id="rId7" Type="http://schemas.openxmlformats.org/officeDocument/2006/relationships/image" Target="../media/image55.wmf"/><Relationship Id="rId2" Type="http://schemas.openxmlformats.org/officeDocument/2006/relationships/slideLayout" Target="../slideLayouts/slideLayout5.xml"/><Relationship Id="rId1" Type="http://schemas.openxmlformats.org/officeDocument/2006/relationships/vmlDrawing" Target="../drawings/vmlDrawing8.vml"/><Relationship Id="rId6" Type="http://schemas.openxmlformats.org/officeDocument/2006/relationships/oleObject" Target="../embeddings/oleObject31.bin"/><Relationship Id="rId11" Type="http://schemas.openxmlformats.org/officeDocument/2006/relationships/image" Target="../media/image32.png"/><Relationship Id="rId5" Type="http://schemas.openxmlformats.org/officeDocument/2006/relationships/image" Target="../media/image54.wmf"/><Relationship Id="rId10" Type="http://schemas.openxmlformats.org/officeDocument/2006/relationships/image" Target="../media/image67.png"/><Relationship Id="rId4" Type="http://schemas.openxmlformats.org/officeDocument/2006/relationships/oleObject" Target="../embeddings/oleObject30.bin"/><Relationship Id="rId9" Type="http://schemas.openxmlformats.org/officeDocument/2006/relationships/image" Target="../media/image56.wmf"/></Relationships>
</file>

<file path=ppt/slides/_rels/slide27.xml.rels><?xml version="1.0" encoding="UTF-8" standalone="yes"?>
<Relationships xmlns="http://schemas.openxmlformats.org/package/2006/relationships"><Relationship Id="rId3" Type="http://schemas.openxmlformats.org/officeDocument/2006/relationships/image" Target="../media/image57.tmp"/><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58.tmp"/><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7.png"/><Relationship Id="rId7" Type="http://schemas.openxmlformats.org/officeDocument/2006/relationships/image" Target="../media/image10.jpeg"/><Relationship Id="rId12"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9.jpeg"/><Relationship Id="rId11" Type="http://schemas.openxmlformats.org/officeDocument/2006/relationships/image" Target="../media/image14.pn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5.png"/><Relationship Id="rId9" Type="http://schemas.openxmlformats.org/officeDocument/2006/relationships/image" Target="../media/image12.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8" Type="http://schemas.openxmlformats.org/officeDocument/2006/relationships/oleObject" Target="../embeddings/oleObject35.bin"/><Relationship Id="rId13" Type="http://schemas.openxmlformats.org/officeDocument/2006/relationships/image" Target="../media/image65.wmf"/><Relationship Id="rId18" Type="http://schemas.openxmlformats.org/officeDocument/2006/relationships/oleObject" Target="../embeddings/oleObject40.bin"/><Relationship Id="rId3" Type="http://schemas.openxmlformats.org/officeDocument/2006/relationships/notesSlide" Target="../notesSlides/notesSlide38.xml"/><Relationship Id="rId21" Type="http://schemas.openxmlformats.org/officeDocument/2006/relationships/image" Target="../media/image69.wmf"/><Relationship Id="rId7" Type="http://schemas.openxmlformats.org/officeDocument/2006/relationships/image" Target="../media/image62.wmf"/><Relationship Id="rId12" Type="http://schemas.openxmlformats.org/officeDocument/2006/relationships/oleObject" Target="../embeddings/oleObject37.bin"/><Relationship Id="rId17" Type="http://schemas.openxmlformats.org/officeDocument/2006/relationships/image" Target="../media/image67.wmf"/><Relationship Id="rId2" Type="http://schemas.openxmlformats.org/officeDocument/2006/relationships/slideLayout" Target="../slideLayouts/slideLayout4.xml"/><Relationship Id="rId16" Type="http://schemas.openxmlformats.org/officeDocument/2006/relationships/oleObject" Target="../embeddings/oleObject39.bin"/><Relationship Id="rId20" Type="http://schemas.openxmlformats.org/officeDocument/2006/relationships/oleObject" Target="../embeddings/oleObject41.bin"/><Relationship Id="rId1" Type="http://schemas.openxmlformats.org/officeDocument/2006/relationships/vmlDrawing" Target="../drawings/vmlDrawing9.vml"/><Relationship Id="rId6" Type="http://schemas.openxmlformats.org/officeDocument/2006/relationships/oleObject" Target="../embeddings/oleObject34.bin"/><Relationship Id="rId11" Type="http://schemas.openxmlformats.org/officeDocument/2006/relationships/image" Target="../media/image64.wmf"/><Relationship Id="rId5" Type="http://schemas.openxmlformats.org/officeDocument/2006/relationships/image" Target="../media/image61.wmf"/><Relationship Id="rId15" Type="http://schemas.openxmlformats.org/officeDocument/2006/relationships/image" Target="../media/image66.wmf"/><Relationship Id="rId10" Type="http://schemas.openxmlformats.org/officeDocument/2006/relationships/oleObject" Target="../embeddings/oleObject36.bin"/><Relationship Id="rId19" Type="http://schemas.openxmlformats.org/officeDocument/2006/relationships/image" Target="../media/image68.wmf"/><Relationship Id="rId4" Type="http://schemas.openxmlformats.org/officeDocument/2006/relationships/oleObject" Target="../embeddings/oleObject33.bin"/><Relationship Id="rId9" Type="http://schemas.openxmlformats.org/officeDocument/2006/relationships/image" Target="../media/image63.wmf"/><Relationship Id="rId14" Type="http://schemas.openxmlformats.org/officeDocument/2006/relationships/oleObject" Target="../embeddings/oleObject38.bin"/></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70.tmp"/><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71.gif"/><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72.tmp"/><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2" Type="http://schemas.openxmlformats.org/officeDocument/2006/relationships/image" Target="../media/image73.tmp"/><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image" Target="../media/image74.tmp"/><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8" Type="http://schemas.openxmlformats.org/officeDocument/2006/relationships/image" Target="../media/image77.wmf"/><Relationship Id="rId3" Type="http://schemas.openxmlformats.org/officeDocument/2006/relationships/oleObject" Target="../embeddings/oleObject42.bin"/><Relationship Id="rId7" Type="http://schemas.openxmlformats.org/officeDocument/2006/relationships/oleObject" Target="../embeddings/oleObject44.bin"/><Relationship Id="rId12" Type="http://schemas.openxmlformats.org/officeDocument/2006/relationships/image" Target="../media/image79.wmf"/><Relationship Id="rId2" Type="http://schemas.openxmlformats.org/officeDocument/2006/relationships/slideLayout" Target="../slideLayouts/slideLayout4.xml"/><Relationship Id="rId1" Type="http://schemas.openxmlformats.org/officeDocument/2006/relationships/vmlDrawing" Target="../drawings/vmlDrawing10.vml"/><Relationship Id="rId6" Type="http://schemas.openxmlformats.org/officeDocument/2006/relationships/image" Target="../media/image76.wmf"/><Relationship Id="rId11" Type="http://schemas.openxmlformats.org/officeDocument/2006/relationships/oleObject" Target="../embeddings/oleObject46.bin"/><Relationship Id="rId5" Type="http://schemas.openxmlformats.org/officeDocument/2006/relationships/oleObject" Target="../embeddings/oleObject43.bin"/><Relationship Id="rId10" Type="http://schemas.openxmlformats.org/officeDocument/2006/relationships/image" Target="../media/image78.wmf"/><Relationship Id="rId4" Type="http://schemas.openxmlformats.org/officeDocument/2006/relationships/image" Target="../media/image75.wmf"/><Relationship Id="rId9" Type="http://schemas.openxmlformats.org/officeDocument/2006/relationships/oleObject" Target="../embeddings/oleObject45.bin"/></Relationships>
</file>

<file path=ppt/slides/_rels/slide48.xml.rels><?xml version="1.0" encoding="UTF-8" standalone="yes"?>
<Relationships xmlns="http://schemas.openxmlformats.org/package/2006/relationships"><Relationship Id="rId2" Type="http://schemas.openxmlformats.org/officeDocument/2006/relationships/image" Target="../media/image74.tmp"/><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8" Type="http://schemas.openxmlformats.org/officeDocument/2006/relationships/image" Target="../media/image82.wmf"/><Relationship Id="rId13" Type="http://schemas.openxmlformats.org/officeDocument/2006/relationships/oleObject" Target="../embeddings/oleObject53.bin"/><Relationship Id="rId18" Type="http://schemas.openxmlformats.org/officeDocument/2006/relationships/image" Target="../media/image61.wmf"/><Relationship Id="rId3" Type="http://schemas.openxmlformats.org/officeDocument/2006/relationships/oleObject" Target="../embeddings/oleObject47.bin"/><Relationship Id="rId21" Type="http://schemas.openxmlformats.org/officeDocument/2006/relationships/oleObject" Target="../embeddings/oleObject57.bin"/><Relationship Id="rId7" Type="http://schemas.openxmlformats.org/officeDocument/2006/relationships/oleObject" Target="../embeddings/oleObject49.bin"/><Relationship Id="rId12" Type="http://schemas.openxmlformats.org/officeDocument/2006/relationships/oleObject" Target="../embeddings/oleObject52.bin"/><Relationship Id="rId17" Type="http://schemas.openxmlformats.org/officeDocument/2006/relationships/oleObject" Target="../embeddings/oleObject55.bin"/><Relationship Id="rId2" Type="http://schemas.openxmlformats.org/officeDocument/2006/relationships/slideLayout" Target="../slideLayouts/slideLayout4.xml"/><Relationship Id="rId16" Type="http://schemas.openxmlformats.org/officeDocument/2006/relationships/image" Target="../media/image85.wmf"/><Relationship Id="rId20" Type="http://schemas.openxmlformats.org/officeDocument/2006/relationships/image" Target="../media/image64.wmf"/><Relationship Id="rId1" Type="http://schemas.openxmlformats.org/officeDocument/2006/relationships/vmlDrawing" Target="../drawings/vmlDrawing11.vml"/><Relationship Id="rId6" Type="http://schemas.openxmlformats.org/officeDocument/2006/relationships/image" Target="../media/image81.wmf"/><Relationship Id="rId11" Type="http://schemas.openxmlformats.org/officeDocument/2006/relationships/image" Target="../media/image83.wmf"/><Relationship Id="rId5" Type="http://schemas.openxmlformats.org/officeDocument/2006/relationships/oleObject" Target="../embeddings/oleObject48.bin"/><Relationship Id="rId15" Type="http://schemas.openxmlformats.org/officeDocument/2006/relationships/oleObject" Target="../embeddings/oleObject54.bin"/><Relationship Id="rId10" Type="http://schemas.openxmlformats.org/officeDocument/2006/relationships/oleObject" Target="../embeddings/oleObject51.bin"/><Relationship Id="rId19" Type="http://schemas.openxmlformats.org/officeDocument/2006/relationships/oleObject" Target="../embeddings/oleObject56.bin"/><Relationship Id="rId4" Type="http://schemas.openxmlformats.org/officeDocument/2006/relationships/image" Target="../media/image80.wmf"/><Relationship Id="rId9" Type="http://schemas.openxmlformats.org/officeDocument/2006/relationships/oleObject" Target="../embeddings/oleObject50.bin"/><Relationship Id="rId14" Type="http://schemas.openxmlformats.org/officeDocument/2006/relationships/image" Target="../media/image84.wmf"/><Relationship Id="rId22" Type="http://schemas.openxmlformats.org/officeDocument/2006/relationships/oleObject" Target="../embeddings/oleObject58.bin"/></Relationships>
</file>

<file path=ppt/slides/_rels/slide5.xml.rels><?xml version="1.0" encoding="UTF-8" standalone="yes"?>
<Relationships xmlns="http://schemas.openxmlformats.org/package/2006/relationships"><Relationship Id="rId3" Type="http://schemas.openxmlformats.org/officeDocument/2006/relationships/image" Target="../media/image16.tmp"/><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8.tmp"/><Relationship Id="rId4" Type="http://schemas.openxmlformats.org/officeDocument/2006/relationships/image" Target="../media/image17.tmp"/></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image" Target="../media/image86.tmp"/><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hyperlink" Target="http://www.vlfeat.org/matconvnet/" TargetMode="External"/><Relationship Id="rId2" Type="http://schemas.openxmlformats.org/officeDocument/2006/relationships/hyperlink" Target="http://caffe.berkeleyvision.org/" TargetMode="External"/><Relationship Id="rId1" Type="http://schemas.openxmlformats.org/officeDocument/2006/relationships/slideLayout" Target="../slideLayouts/slideLayout5.xml"/><Relationship Id="rId4" Type="http://schemas.openxmlformats.org/officeDocument/2006/relationships/hyperlink" Target="http://torch.ch/"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8" Type="http://schemas.openxmlformats.org/officeDocument/2006/relationships/hyperlink" Target="http://faculty.bjtu.edu.cn/9129/" TargetMode="External"/><Relationship Id="rId3" Type="http://schemas.openxmlformats.org/officeDocument/2006/relationships/hyperlink" Target="mailto:lpjing@bjtu.edu.cn" TargetMode="External"/><Relationship Id="rId7" Type="http://schemas.openxmlformats.org/officeDocument/2006/relationships/hyperlink" Target="mailto:jtsang@bjtu.edu.cn" TargetMode="External"/><Relationship Id="rId2" Type="http://schemas.openxmlformats.org/officeDocument/2006/relationships/notesSlide" Target="../notesSlides/notesSlide44.xml"/><Relationship Id="rId1" Type="http://schemas.openxmlformats.org/officeDocument/2006/relationships/slideLayout" Target="../slideLayouts/slideLayout9.xml"/><Relationship Id="rId6" Type="http://schemas.openxmlformats.org/officeDocument/2006/relationships/hyperlink" Target="http://faculty.bjtu.edu.cn/8793/" TargetMode="External"/><Relationship Id="rId11" Type="http://schemas.openxmlformats.org/officeDocument/2006/relationships/hyperlink" Target="http://faculty.bjtu.edu.cn/9089/" TargetMode="External"/><Relationship Id="rId5" Type="http://schemas.openxmlformats.org/officeDocument/2006/relationships/hyperlink" Target="mailto:hywan@bjtu.edu.cn" TargetMode="External"/><Relationship Id="rId10" Type="http://schemas.openxmlformats.org/officeDocument/2006/relationships/hyperlink" Target="http://faculty.bjtu.edu.cn/9167/" TargetMode="External"/><Relationship Id="rId4" Type="http://schemas.openxmlformats.org/officeDocument/2006/relationships/hyperlink" Target="http://faculty.bjtu.edu.cn/8249/" TargetMode="External"/><Relationship Id="rId9" Type="http://schemas.openxmlformats.org/officeDocument/2006/relationships/hyperlink" Target="mailto:wj@bjtu.edu.cn"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20.jpeg"/></Relationships>
</file>

<file path=ppt/slides/_rels/slide9.xml.rels><?xml version="1.0" encoding="UTF-8" standalone="yes"?>
<Relationships xmlns="http://schemas.openxmlformats.org/package/2006/relationships"><Relationship Id="rId8" Type="http://schemas.openxmlformats.org/officeDocument/2006/relationships/oleObject" Target="../embeddings/oleObject2.bin"/><Relationship Id="rId13" Type="http://schemas.openxmlformats.org/officeDocument/2006/relationships/oleObject" Target="../embeddings/oleObject6.bin"/><Relationship Id="rId3" Type="http://schemas.openxmlformats.org/officeDocument/2006/relationships/notesSlide" Target="../notesSlides/notesSlide9.xml"/><Relationship Id="rId7" Type="http://schemas.openxmlformats.org/officeDocument/2006/relationships/image" Target="../media/image21.wmf"/><Relationship Id="rId12" Type="http://schemas.openxmlformats.org/officeDocument/2006/relationships/oleObject" Target="../embeddings/oleObject5.bin"/><Relationship Id="rId2" Type="http://schemas.openxmlformats.org/officeDocument/2006/relationships/slideLayout" Target="../slideLayouts/slideLayout5.xml"/><Relationship Id="rId16" Type="http://schemas.openxmlformats.org/officeDocument/2006/relationships/image" Target="../media/image22.png"/><Relationship Id="rId1" Type="http://schemas.openxmlformats.org/officeDocument/2006/relationships/vmlDrawing" Target="../drawings/vmlDrawing1.vml"/><Relationship Id="rId6" Type="http://schemas.openxmlformats.org/officeDocument/2006/relationships/oleObject" Target="../embeddings/oleObject1.bin"/><Relationship Id="rId11" Type="http://schemas.openxmlformats.org/officeDocument/2006/relationships/oleObject" Target="../embeddings/oleObject4.bin"/><Relationship Id="rId5" Type="http://schemas.openxmlformats.org/officeDocument/2006/relationships/image" Target="../media/image20.jpeg"/><Relationship Id="rId15" Type="http://schemas.openxmlformats.org/officeDocument/2006/relationships/oleObject" Target="../embeddings/oleObject8.bin"/><Relationship Id="rId10" Type="http://schemas.openxmlformats.org/officeDocument/2006/relationships/oleObject" Target="../embeddings/oleObject3.bin"/><Relationship Id="rId4" Type="http://schemas.openxmlformats.org/officeDocument/2006/relationships/image" Target="../media/image19.jpeg"/><Relationship Id="rId9" Type="http://schemas.openxmlformats.org/officeDocument/2006/relationships/image" Target="../media/image22.wmf"/><Relationship Id="rId14" Type="http://schemas.openxmlformats.org/officeDocument/2006/relationships/oleObject" Target="../embeddings/oleObject7.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090057" y="1988404"/>
            <a:ext cx="8077200" cy="830997"/>
          </a:xfrm>
          <a:prstGeom prst="rect">
            <a:avLst/>
          </a:prstGeom>
        </p:spPr>
        <p:txBody>
          <a:bodyPr wrap="square" anchor="ctr">
            <a:spAutoFit/>
          </a:bodyPr>
          <a:lstStyle/>
          <a:p>
            <a:pPr algn="ctr">
              <a:spcBef>
                <a:spcPts val="0"/>
              </a:spcBef>
              <a:buNone/>
            </a:pPr>
            <a:r>
              <a:rPr lang="zh-CN" altLang="en-US" sz="4800" b="1" dirty="0">
                <a:latin typeface="微软雅黑" panose="020B0503020204020204" pitchFamily="34" charset="-122"/>
                <a:ea typeface="微软雅黑" panose="020B0503020204020204" pitchFamily="34" charset="-122"/>
              </a:rPr>
              <a:t>第</a:t>
            </a:r>
            <a:r>
              <a:rPr lang="en-US" altLang="zh-CN" sz="4800" b="1" dirty="0">
                <a:latin typeface="微软雅黑" panose="020B0503020204020204" pitchFamily="34" charset="-122"/>
                <a:ea typeface="微软雅黑" panose="020B0503020204020204" pitchFamily="34" charset="-122"/>
              </a:rPr>
              <a:t>5</a:t>
            </a:r>
            <a:r>
              <a:rPr lang="zh-CN" altLang="en-US" sz="4800" b="1" dirty="0">
                <a:latin typeface="微软雅黑" panose="020B0503020204020204" pitchFamily="34" charset="-122"/>
                <a:ea typeface="微软雅黑" panose="020B0503020204020204" pitchFamily="34" charset="-122"/>
              </a:rPr>
              <a:t>章  神经网络</a:t>
            </a:r>
            <a:endParaRPr lang="en-US" altLang="zh-CN" sz="4800" b="1" dirty="0">
              <a:latin typeface="微软雅黑" panose="020B0503020204020204" pitchFamily="34" charset="-122"/>
              <a:ea typeface="微软雅黑" panose="020B0503020204020204" pitchFamily="34" charset="-122"/>
            </a:endParaRPr>
          </a:p>
        </p:txBody>
      </p:sp>
      <p:sp>
        <p:nvSpPr>
          <p:cNvPr id="5" name="矩形 4"/>
          <p:cNvSpPr/>
          <p:nvPr/>
        </p:nvSpPr>
        <p:spPr>
          <a:xfrm>
            <a:off x="2133600" y="3916977"/>
            <a:ext cx="8077200" cy="400110"/>
          </a:xfrm>
          <a:prstGeom prst="rect">
            <a:avLst/>
          </a:prstGeom>
        </p:spPr>
        <p:txBody>
          <a:bodyPr wrap="square" anchor="ctr">
            <a:spAutoFit/>
          </a:bodyPr>
          <a:lstStyle/>
          <a:p>
            <a:pPr algn="ctr">
              <a:buNone/>
            </a:pPr>
            <a:r>
              <a:rPr lang="zh-CN" altLang="en-US" sz="2000" b="1" dirty="0">
                <a:latin typeface="微软雅黑" panose="020B0503020204020204" pitchFamily="34" charset="-122"/>
                <a:ea typeface="微软雅黑" panose="020B0503020204020204" pitchFamily="34" charset="-122"/>
              </a:rPr>
              <a:t>北京交通大学本科</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机器学习</a:t>
            </a:r>
            <a:r>
              <a:rPr lang="en-US" altLang="zh-CN" sz="2000" b="1" dirty="0">
                <a:latin typeface="微软雅黑" panose="020B0503020204020204" pitchFamily="34" charset="-122"/>
                <a:ea typeface="微软雅黑" panose="020B0503020204020204" pitchFamily="34" charset="-122"/>
              </a:rPr>
              <a:t>》</a:t>
            </a:r>
            <a:r>
              <a:rPr lang="zh-CN" altLang="en-US" sz="2000" b="1" dirty="0">
                <a:latin typeface="微软雅黑" panose="020B0503020204020204" pitchFamily="34" charset="-122"/>
                <a:ea typeface="微软雅黑" panose="020B0503020204020204" pitchFamily="34" charset="-122"/>
              </a:rPr>
              <a:t>课程组</a:t>
            </a:r>
          </a:p>
        </p:txBody>
      </p:sp>
    </p:spTree>
    <p:extLst>
      <p:ext uri="{BB962C8B-B14F-4D97-AF65-F5344CB8AC3E}">
        <p14:creationId xmlns:p14="http://schemas.microsoft.com/office/powerpoint/2010/main" val="2015356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文本占位符 1"/>
          <p:cNvSpPr>
            <a:spLocks noGrp="1"/>
          </p:cNvSpPr>
          <p:nvPr>
            <p:ph type="body" idx="1"/>
          </p:nvPr>
        </p:nvSpPr>
        <p:spPr>
          <a:xfrm>
            <a:off x="872067" y="990600"/>
            <a:ext cx="8495898" cy="445293"/>
          </a:xfrm>
        </p:spPr>
        <p:txBody>
          <a:bodyPr/>
          <a:lstStyle/>
          <a:p>
            <a:pPr fontAlgn="base">
              <a:spcBef>
                <a:spcPct val="0"/>
              </a:spcBef>
              <a:spcAft>
                <a:spcPct val="0"/>
              </a:spcAft>
              <a:buClr>
                <a:schemeClr val="accent1"/>
              </a:buClr>
              <a:buSzPct val="100000"/>
            </a:pPr>
            <a:r>
              <a:rPr lang="en-US" altLang="zh-CN" b="1" dirty="0">
                <a:solidFill>
                  <a:srgbClr val="0000FF"/>
                </a:solidFill>
                <a:latin typeface="微软雅黑" panose="020B0503020204020204" pitchFamily="34" charset="-122"/>
                <a:ea typeface="微软雅黑" panose="020B0503020204020204" pitchFamily="34" charset="-122"/>
              </a:rPr>
              <a:t>M-P </a:t>
            </a:r>
            <a:r>
              <a:rPr lang="zh-CN" altLang="en-US" b="1" dirty="0">
                <a:solidFill>
                  <a:srgbClr val="0000FF"/>
                </a:solidFill>
                <a:latin typeface="微软雅黑" panose="020B0503020204020204" pitchFamily="34" charset="-122"/>
                <a:ea typeface="微软雅黑" panose="020B0503020204020204" pitchFamily="34" charset="-122"/>
              </a:rPr>
              <a:t>神经元模型 </a:t>
            </a:r>
            <a:r>
              <a:rPr lang="en-US" altLang="zh-CN" sz="1600" dirty="0">
                <a:solidFill>
                  <a:schemeClr val="tx1"/>
                </a:solidFill>
                <a:latin typeface="微软雅黑" panose="020B0503020204020204" pitchFamily="34" charset="-122"/>
              </a:rPr>
              <a:t>[McCulloch and Pitts,  1943]</a:t>
            </a:r>
          </a:p>
          <a:p>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3" name="内容占位符 2"/>
          <p:cNvSpPr>
            <a:spLocks noGrp="1"/>
          </p:cNvSpPr>
          <p:nvPr>
            <p:ph sz="half" idx="2"/>
          </p:nvPr>
        </p:nvSpPr>
        <p:spPr>
          <a:xfrm>
            <a:off x="990600" y="4648200"/>
            <a:ext cx="9982200" cy="1752600"/>
          </a:xfrm>
        </p:spPr>
        <p:txBody>
          <a:bodyPr>
            <a:normAutofit/>
          </a:bodyPr>
          <a:lstStyle/>
          <a:p>
            <a:pPr marL="342900" indent="-342900">
              <a:lnSpc>
                <a:spcPct val="100000"/>
              </a:lnSpc>
              <a:spcBef>
                <a:spcPts val="1200"/>
              </a:spcBef>
              <a:spcAft>
                <a:spcPts val="0"/>
              </a:spcAft>
              <a:buFont typeface="Wingdings" panose="05000000000000000000" pitchFamily="2" charset="2"/>
              <a:buChar char="l"/>
            </a:pPr>
            <a:r>
              <a:rPr lang="zh-CN" altLang="en-US" sz="2200" b="1" dirty="0">
                <a:solidFill>
                  <a:srgbClr val="7030A0"/>
                </a:solidFill>
                <a:latin typeface="微软雅黑" panose="020B0503020204020204" pitchFamily="34" charset="-122"/>
                <a:ea typeface="微软雅黑" panose="020B0503020204020204" pitchFamily="34" charset="-122"/>
              </a:rPr>
              <a:t>输入：</a:t>
            </a:r>
            <a:r>
              <a:rPr lang="zh-CN" altLang="en-US" sz="2200" dirty="0">
                <a:solidFill>
                  <a:schemeClr val="tx1"/>
                </a:solidFill>
                <a:latin typeface="微软雅黑" panose="020B0503020204020204" pitchFamily="34" charset="-122"/>
                <a:ea typeface="微软雅黑" panose="020B0503020204020204" pitchFamily="34" charset="-122"/>
              </a:rPr>
              <a:t>来自其他 </a:t>
            </a:r>
            <a:r>
              <a:rPr lang="en-US" altLang="zh-CN" sz="2200" i="1"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n </a:t>
            </a:r>
            <a:r>
              <a:rPr lang="zh-CN" altLang="en-US" sz="2200" dirty="0">
                <a:solidFill>
                  <a:schemeClr val="tx1"/>
                </a:solidFill>
                <a:latin typeface="微软雅黑" panose="020B0503020204020204" pitchFamily="34" charset="-122"/>
                <a:ea typeface="微软雅黑" panose="020B0503020204020204" pitchFamily="34" charset="-122"/>
              </a:rPr>
              <a:t>个神经云传递过来的输入信号</a:t>
            </a:r>
          </a:p>
          <a:p>
            <a:pPr marL="342900" indent="-342900">
              <a:lnSpc>
                <a:spcPct val="100000"/>
              </a:lnSpc>
              <a:spcBef>
                <a:spcPts val="1200"/>
              </a:spcBef>
              <a:spcAft>
                <a:spcPts val="0"/>
              </a:spcAft>
              <a:buFont typeface="Wingdings" panose="05000000000000000000" pitchFamily="2" charset="2"/>
              <a:buChar char="l"/>
            </a:pPr>
            <a:r>
              <a:rPr lang="zh-CN" altLang="en-US" sz="2200" b="1" dirty="0">
                <a:solidFill>
                  <a:srgbClr val="7030A0"/>
                </a:solidFill>
                <a:latin typeface="微软雅黑" panose="020B0503020204020204" pitchFamily="34" charset="-122"/>
                <a:ea typeface="微软雅黑" panose="020B0503020204020204" pitchFamily="34" charset="-122"/>
              </a:rPr>
              <a:t>处理：</a:t>
            </a:r>
            <a:r>
              <a:rPr lang="zh-CN" altLang="en-US" sz="2200" dirty="0">
                <a:solidFill>
                  <a:schemeClr val="tx1"/>
                </a:solidFill>
                <a:latin typeface="微软雅黑" panose="020B0503020204020204" pitchFamily="34" charset="-122"/>
                <a:ea typeface="微软雅黑" panose="020B0503020204020204" pitchFamily="34" charset="-122"/>
              </a:rPr>
              <a:t>输入信号通过带权重的连接进行传递</a:t>
            </a:r>
            <a:r>
              <a:rPr lang="en-US" altLang="zh-CN" sz="2200" dirty="0">
                <a:solidFill>
                  <a:schemeClr val="tx1"/>
                </a:solidFill>
                <a:latin typeface="微软雅黑" panose="020B0503020204020204" pitchFamily="34" charset="-122"/>
                <a:ea typeface="微软雅黑" panose="020B0503020204020204" pitchFamily="34" charset="-122"/>
              </a:rPr>
              <a:t>, </a:t>
            </a:r>
            <a:r>
              <a:rPr lang="zh-CN" altLang="en-US" sz="2200" dirty="0">
                <a:solidFill>
                  <a:schemeClr val="tx1"/>
                </a:solidFill>
                <a:latin typeface="微软雅黑" panose="020B0503020204020204" pitchFamily="34" charset="-122"/>
                <a:ea typeface="微软雅黑" panose="020B0503020204020204" pitchFamily="34" charset="-122"/>
              </a:rPr>
              <a:t>神经元接受到总输入值将与神经元的阈值进行比较</a:t>
            </a:r>
          </a:p>
          <a:p>
            <a:pPr marL="342900" indent="-342900">
              <a:lnSpc>
                <a:spcPct val="100000"/>
              </a:lnSpc>
              <a:spcBef>
                <a:spcPts val="1200"/>
              </a:spcBef>
              <a:spcAft>
                <a:spcPts val="0"/>
              </a:spcAft>
              <a:buFont typeface="Wingdings" panose="05000000000000000000" pitchFamily="2" charset="2"/>
              <a:buChar char="l"/>
            </a:pPr>
            <a:r>
              <a:rPr lang="zh-CN" altLang="en-US" sz="2200" b="1" dirty="0">
                <a:solidFill>
                  <a:srgbClr val="7030A0"/>
                </a:solidFill>
                <a:latin typeface="微软雅黑" panose="020B0503020204020204" pitchFamily="34" charset="-122"/>
                <a:ea typeface="微软雅黑" panose="020B0503020204020204" pitchFamily="34" charset="-122"/>
              </a:rPr>
              <a:t>输出：</a:t>
            </a:r>
            <a:r>
              <a:rPr lang="zh-CN" altLang="en-US" sz="2200" dirty="0">
                <a:solidFill>
                  <a:schemeClr val="tx1"/>
                </a:solidFill>
                <a:latin typeface="微软雅黑" panose="020B0503020204020204" pitchFamily="34" charset="-122"/>
                <a:ea typeface="微软雅黑" panose="020B0503020204020204" pitchFamily="34" charset="-122"/>
              </a:rPr>
              <a:t>通过</a:t>
            </a:r>
            <a:r>
              <a:rPr lang="zh-CN" altLang="en-US" sz="2200" dirty="0">
                <a:solidFill>
                  <a:srgbClr val="FF0000"/>
                </a:solidFill>
                <a:latin typeface="微软雅黑" panose="020B0503020204020204" pitchFamily="34" charset="-122"/>
                <a:ea typeface="微软雅黑" panose="020B0503020204020204" pitchFamily="34" charset="-122"/>
              </a:rPr>
              <a:t>激活函数</a:t>
            </a:r>
            <a:r>
              <a:rPr lang="zh-CN" altLang="en-US" sz="2200" dirty="0">
                <a:solidFill>
                  <a:schemeClr val="tx1"/>
                </a:solidFill>
                <a:latin typeface="微软雅黑" panose="020B0503020204020204" pitchFamily="34" charset="-122"/>
                <a:ea typeface="微软雅黑" panose="020B0503020204020204" pitchFamily="34" charset="-122"/>
              </a:rPr>
              <a:t>的处理以得到输出</a:t>
            </a:r>
          </a:p>
          <a:p>
            <a:endParaRPr lang="zh-CN" altLang="en-US" sz="2200" dirty="0">
              <a:solidFill>
                <a:schemeClr val="tx1"/>
              </a:solidFill>
              <a:latin typeface="微软雅黑" panose="020B0503020204020204" pitchFamily="34" charset="-122"/>
              <a:ea typeface="微软雅黑" panose="020B0503020204020204" pitchFamily="34" charset="-122"/>
            </a:endParaRPr>
          </a:p>
        </p:txBody>
      </p:sp>
      <p:pic>
        <p:nvPicPr>
          <p:cNvPr id="7" name="内容占位符 6" descr="屏幕剪辑"/>
          <p:cNvPicPr>
            <a:picLocks noGrp="1" noChangeAspect="1"/>
          </p:cNvPicPr>
          <p:nvPr>
            <p:ph sz="quarter" idx="4"/>
          </p:nvPr>
        </p:nvPicPr>
        <p:blipFill>
          <a:blip r:embed="rId3" cstate="print">
            <a:extLst>
              <a:ext uri="{28A0092B-C50C-407E-A947-70E740481C1C}">
                <a14:useLocalDpi xmlns:a14="http://schemas.microsoft.com/office/drawing/2010/main" val="0"/>
              </a:ext>
            </a:extLst>
          </a:blip>
          <a:stretch>
            <a:fillRect/>
          </a:stretch>
        </p:blipFill>
        <p:spPr>
          <a:xfrm>
            <a:off x="3276602" y="1524000"/>
            <a:ext cx="5105399" cy="3106671"/>
          </a:xfrm>
          <a:prstGeom prst="rect">
            <a:avLst/>
          </a:prstGeom>
        </p:spPr>
      </p:pic>
      <p:sp>
        <p:nvSpPr>
          <p:cNvPr id="8" name="标题 1"/>
          <p:cNvSpPr>
            <a:spLocks noGrp="1"/>
          </p:cNvSpPr>
          <p:nvPr>
            <p:ph type="title"/>
          </p:nvPr>
        </p:nvSpPr>
        <p:spPr>
          <a:xfrm>
            <a:off x="838200" y="78147"/>
            <a:ext cx="7886700" cy="657224"/>
          </a:xfrm>
        </p:spPr>
        <p:txBody>
          <a:bodyPr/>
          <a:lstStyle/>
          <a:p>
            <a:r>
              <a:rPr lang="zh-CN" altLang="en-US" dirty="0">
                <a:solidFill>
                  <a:schemeClr val="tx1"/>
                </a:solidFill>
                <a:latin typeface="微软雅黑" panose="020B0503020204020204" pitchFamily="34" charset="-122"/>
                <a:ea typeface="微软雅黑" panose="020B0503020204020204" pitchFamily="34" charset="-122"/>
              </a:rPr>
              <a:t>神经元模型</a:t>
            </a:r>
          </a:p>
        </p:txBody>
      </p:sp>
    </p:spTree>
    <p:extLst>
      <p:ext uri="{BB962C8B-B14F-4D97-AF65-F5344CB8AC3E}">
        <p14:creationId xmlns:p14="http://schemas.microsoft.com/office/powerpoint/2010/main" val="1318026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787525" y="5334000"/>
            <a:ext cx="8616950" cy="1143000"/>
          </a:xfrm>
        </p:spPr>
        <p:txBody>
          <a:bodyPr>
            <a:normAutofit/>
          </a:bodyPr>
          <a:lstStyle/>
          <a:p>
            <a:pPr marL="342900" indent="-342900">
              <a:buFont typeface="Wingdings" panose="05000000000000000000" pitchFamily="2" charset="2"/>
              <a:buChar char="l"/>
            </a:pPr>
            <a:r>
              <a:rPr lang="zh-CN" altLang="en-US" sz="2000" dirty="0">
                <a:solidFill>
                  <a:schemeClr val="tx1"/>
                </a:solidFill>
                <a:latin typeface="微软雅黑" panose="020B0503020204020204" pitchFamily="34" charset="-122"/>
                <a:ea typeface="微软雅黑" panose="020B0503020204020204" pitchFamily="34" charset="-122"/>
              </a:rPr>
              <a:t>理想激活函数是阶跃函数</a:t>
            </a:r>
            <a:r>
              <a:rPr lang="en-US" altLang="zh-CN" sz="2000" dirty="0">
                <a:solidFill>
                  <a:schemeClr val="tx1"/>
                </a:solidFill>
                <a:latin typeface="微软雅黑" panose="020B0503020204020204" pitchFamily="34" charset="-122"/>
                <a:ea typeface="微软雅黑" panose="020B0503020204020204" pitchFamily="34" charset="-122"/>
              </a:rPr>
              <a:t>, 0</a:t>
            </a:r>
            <a:r>
              <a:rPr lang="zh-CN" altLang="en-US" sz="2000" dirty="0">
                <a:solidFill>
                  <a:schemeClr val="tx1"/>
                </a:solidFill>
                <a:latin typeface="微软雅黑" panose="020B0503020204020204" pitchFamily="34" charset="-122"/>
                <a:ea typeface="微软雅黑" panose="020B0503020204020204" pitchFamily="34" charset="-122"/>
              </a:rPr>
              <a:t>表示抑制神经元，而</a:t>
            </a:r>
            <a:r>
              <a:rPr lang="en-US" altLang="zh-CN" sz="2000" dirty="0">
                <a:solidFill>
                  <a:schemeClr val="tx1"/>
                </a:solidFill>
                <a:latin typeface="微软雅黑" panose="020B0503020204020204" pitchFamily="34" charset="-122"/>
                <a:ea typeface="微软雅黑" panose="020B0503020204020204" pitchFamily="34" charset="-122"/>
              </a:rPr>
              <a:t>1</a:t>
            </a:r>
            <a:r>
              <a:rPr lang="zh-CN" altLang="en-US" sz="2000" dirty="0">
                <a:solidFill>
                  <a:schemeClr val="tx1"/>
                </a:solidFill>
                <a:latin typeface="微软雅黑" panose="020B0503020204020204" pitchFamily="34" charset="-122"/>
                <a:ea typeface="微软雅黑" panose="020B0503020204020204" pitchFamily="34" charset="-122"/>
              </a:rPr>
              <a:t>表示激活神经元</a:t>
            </a:r>
            <a:endParaRPr lang="en-US" altLang="zh-CN" sz="2000" dirty="0">
              <a:solidFill>
                <a:schemeClr val="tx1"/>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r>
              <a:rPr lang="zh-CN" altLang="en-US" sz="2000" dirty="0">
                <a:solidFill>
                  <a:schemeClr val="tx1"/>
                </a:solidFill>
                <a:latin typeface="微软雅黑" panose="020B0503020204020204" pitchFamily="34" charset="-122"/>
                <a:ea typeface="微软雅黑" panose="020B0503020204020204" pitchFamily="34" charset="-122"/>
              </a:rPr>
              <a:t>阶跃函数具有不连续、不光滑等不好的性质</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常用的是 </a:t>
            </a:r>
            <a:r>
              <a:rPr lang="en-US" altLang="zh-CN" sz="2000" dirty="0">
                <a:solidFill>
                  <a:schemeClr val="tx1"/>
                </a:solidFill>
                <a:latin typeface="微软雅黑" panose="020B0503020204020204" pitchFamily="34" charset="-122"/>
                <a:ea typeface="微软雅黑" panose="020B0503020204020204" pitchFamily="34" charset="-122"/>
              </a:rPr>
              <a:t>Sigmoid </a:t>
            </a:r>
            <a:r>
              <a:rPr lang="zh-CN" altLang="en-US" sz="2000" dirty="0">
                <a:solidFill>
                  <a:schemeClr val="tx1"/>
                </a:solidFill>
                <a:latin typeface="微软雅黑" panose="020B0503020204020204" pitchFamily="34" charset="-122"/>
                <a:ea typeface="微软雅黑" panose="020B0503020204020204" pitchFamily="34" charset="-122"/>
              </a:rPr>
              <a:t>函数</a:t>
            </a:r>
            <a:r>
              <a:rPr lang="en-US" altLang="zh-CN" sz="2000" dirty="0">
                <a:solidFill>
                  <a:schemeClr val="tx1"/>
                </a:solidFill>
                <a:latin typeface="微软雅黑" panose="020B0503020204020204" pitchFamily="34" charset="-122"/>
                <a:ea typeface="微软雅黑" panose="020B0503020204020204" pitchFamily="34" charset="-122"/>
              </a:rPr>
              <a:t> </a:t>
            </a:r>
          </a:p>
        </p:txBody>
      </p:sp>
      <p:sp>
        <p:nvSpPr>
          <p:cNvPr id="6" name="标题 1"/>
          <p:cNvSpPr>
            <a:spLocks noGrp="1"/>
          </p:cNvSpPr>
          <p:nvPr>
            <p:ph type="title"/>
          </p:nvPr>
        </p:nvSpPr>
        <p:spPr>
          <a:xfrm>
            <a:off x="914400" y="46371"/>
            <a:ext cx="7886700" cy="777874"/>
          </a:xfrm>
        </p:spPr>
        <p:txBody>
          <a:bodyPr/>
          <a:lstStyle/>
          <a:p>
            <a:r>
              <a:rPr lang="zh-CN" altLang="en-US" dirty="0">
                <a:solidFill>
                  <a:schemeClr val="tx1"/>
                </a:solidFill>
                <a:latin typeface="微软雅黑" panose="020B0503020204020204" pitchFamily="34" charset="-122"/>
                <a:ea typeface="微软雅黑" panose="020B0503020204020204" pitchFamily="34" charset="-122"/>
              </a:rPr>
              <a:t>神经元模型</a:t>
            </a:r>
          </a:p>
        </p:txBody>
      </p:sp>
      <p:pic>
        <p:nvPicPr>
          <p:cNvPr id="5" name="内容占位符 6" descr="屏幕剪辑"/>
          <p:cNvPicPr>
            <a:picLocks noChangeAspect="1"/>
          </p:cNvPicPr>
          <p:nvPr/>
        </p:nvPicPr>
        <p:blipFill rotWithShape="1">
          <a:blip r:embed="rId3" cstate="print">
            <a:extLst>
              <a:ext uri="{28A0092B-C50C-407E-A947-70E740481C1C}">
                <a14:useLocalDpi xmlns:a14="http://schemas.microsoft.com/office/drawing/2010/main" val="0"/>
              </a:ext>
            </a:extLst>
          </a:blip>
          <a:srcRect l="3116" t="3698" r="52739" b="16396"/>
          <a:stretch/>
        </p:blipFill>
        <p:spPr>
          <a:xfrm>
            <a:off x="2286000" y="1295400"/>
            <a:ext cx="3423424" cy="3334214"/>
          </a:xfrm>
          <a:prstGeom prst="rect">
            <a:avLst/>
          </a:prstGeom>
        </p:spPr>
      </p:pic>
      <p:sp>
        <p:nvSpPr>
          <p:cNvPr id="2" name="文本框 1"/>
          <p:cNvSpPr txBox="1"/>
          <p:nvPr/>
        </p:nvSpPr>
        <p:spPr>
          <a:xfrm>
            <a:off x="914400" y="1018922"/>
            <a:ext cx="3352800" cy="523220"/>
          </a:xfrm>
          <a:prstGeom prst="rect">
            <a:avLst/>
          </a:prstGeom>
          <a:noFill/>
        </p:spPr>
        <p:txBody>
          <a:bodyPr wrap="square" rtlCol="0">
            <a:spAutoFit/>
          </a:bodyPr>
          <a:lstStyle/>
          <a:p>
            <a:pPr>
              <a:buNone/>
            </a:pPr>
            <a:r>
              <a:rPr lang="zh-CN" altLang="en-US" b="1" dirty="0">
                <a:solidFill>
                  <a:srgbClr val="0000FF"/>
                </a:solidFill>
                <a:latin typeface="微软雅黑" panose="020B0503020204020204" pitchFamily="34" charset="-122"/>
                <a:ea typeface="微软雅黑" panose="020B0503020204020204" pitchFamily="34" charset="-122"/>
              </a:rPr>
              <a:t>激活函数</a:t>
            </a:r>
            <a:endParaRPr lang="en-US" altLang="zh-CN" b="1" dirty="0">
              <a:solidFill>
                <a:srgbClr val="0000FF"/>
              </a:solidFill>
              <a:latin typeface="微软雅黑" panose="020B0503020204020204" pitchFamily="34" charset="-122"/>
              <a:ea typeface="微软雅黑" panose="020B0503020204020204" pitchFamily="34" charset="-122"/>
            </a:endParaRPr>
          </a:p>
        </p:txBody>
      </p:sp>
      <p:pic>
        <p:nvPicPr>
          <p:cNvPr id="7" name="内容占位符 6" descr="屏幕剪辑"/>
          <p:cNvPicPr>
            <a:picLocks noChangeAspect="1"/>
          </p:cNvPicPr>
          <p:nvPr/>
        </p:nvPicPr>
        <p:blipFill rotWithShape="1">
          <a:blip r:embed="rId3" cstate="print">
            <a:extLst>
              <a:ext uri="{28A0092B-C50C-407E-A947-70E740481C1C}">
                <a14:useLocalDpi xmlns:a14="http://schemas.microsoft.com/office/drawing/2010/main" val="0"/>
              </a:ext>
            </a:extLst>
          </a:blip>
          <a:srcRect l="49898" b="15239"/>
          <a:stretch/>
        </p:blipFill>
        <p:spPr>
          <a:xfrm>
            <a:off x="6096001" y="1066800"/>
            <a:ext cx="3885353" cy="3536795"/>
          </a:xfrm>
          <a:prstGeom prst="rect">
            <a:avLst/>
          </a:prstGeom>
        </p:spPr>
      </p:pic>
      <p:sp>
        <p:nvSpPr>
          <p:cNvPr id="8" name="文本框 7"/>
          <p:cNvSpPr txBox="1"/>
          <p:nvPr/>
        </p:nvSpPr>
        <p:spPr>
          <a:xfrm>
            <a:off x="4572000" y="4800600"/>
            <a:ext cx="3200400" cy="338554"/>
          </a:xfrm>
          <a:prstGeom prst="rect">
            <a:avLst/>
          </a:prstGeom>
          <a:noFill/>
        </p:spPr>
        <p:txBody>
          <a:bodyPr wrap="square" rtlCol="0">
            <a:spAutoFit/>
          </a:bodyPr>
          <a:lstStyle/>
          <a:p>
            <a:pPr>
              <a:buNone/>
            </a:pPr>
            <a:r>
              <a:rPr lang="zh-CN" altLang="en-US" sz="1600" dirty="0">
                <a:latin typeface="微软雅黑" panose="020B0503020204020204" pitchFamily="34" charset="-122"/>
                <a:ea typeface="微软雅黑" panose="020B0503020204020204" pitchFamily="34" charset="-122"/>
              </a:rPr>
              <a:t>图</a:t>
            </a:r>
            <a:r>
              <a:rPr lang="en-US" altLang="zh-CN" sz="1600" dirty="0">
                <a:latin typeface="微软雅黑" panose="020B0503020204020204" pitchFamily="34" charset="-122"/>
                <a:ea typeface="微软雅黑" panose="020B0503020204020204" pitchFamily="34" charset="-122"/>
              </a:rPr>
              <a:t>5.2 </a:t>
            </a:r>
            <a:r>
              <a:rPr lang="zh-CN" altLang="en-US" sz="1600" dirty="0">
                <a:latin typeface="微软雅黑" panose="020B0503020204020204" pitchFamily="34" charset="-122"/>
                <a:ea typeface="微软雅黑" panose="020B0503020204020204" pitchFamily="34" charset="-122"/>
              </a:rPr>
              <a:t>典型的神经元激活函数</a:t>
            </a:r>
          </a:p>
        </p:txBody>
      </p:sp>
    </p:spTree>
    <p:extLst>
      <p:ext uri="{BB962C8B-B14F-4D97-AF65-F5344CB8AC3E}">
        <p14:creationId xmlns:p14="http://schemas.microsoft.com/office/powerpoint/2010/main" val="27674766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2400"/>
            <a:ext cx="7772400" cy="470898"/>
          </a:xfrm>
        </p:spPr>
        <p:txBody>
          <a:bodyPr/>
          <a:lstStyle/>
          <a:p>
            <a:r>
              <a:rPr lang="zh-CN" altLang="en-US" dirty="0">
                <a:solidFill>
                  <a:schemeClr val="tx1"/>
                </a:solidFill>
                <a:latin typeface="微软雅黑" panose="020B0503020204020204" pitchFamily="34" charset="-122"/>
                <a:ea typeface="微软雅黑" panose="020B0503020204020204" pitchFamily="34" charset="-122"/>
              </a:rPr>
              <a:t>目录</a:t>
            </a:r>
          </a:p>
        </p:txBody>
      </p:sp>
      <p:sp>
        <p:nvSpPr>
          <p:cNvPr id="6" name="内容占位符 2"/>
          <p:cNvSpPr>
            <a:spLocks noGrp="1"/>
          </p:cNvSpPr>
          <p:nvPr>
            <p:ph idx="4294967295"/>
          </p:nvPr>
        </p:nvSpPr>
        <p:spPr>
          <a:xfrm>
            <a:off x="863600" y="1047750"/>
            <a:ext cx="8686800" cy="4762500"/>
          </a:xfrm>
          <a:prstGeom prst="rect">
            <a:avLst/>
          </a:prstGeom>
        </p:spPr>
        <p:txBody>
          <a:bodyPr/>
          <a:lstStyle/>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bg2"/>
                </a:solidFill>
                <a:latin typeface="微软雅黑" panose="020B0503020204020204" pitchFamily="34" charset="-122"/>
                <a:ea typeface="微软雅黑" panose="020B0503020204020204" pitchFamily="34" charset="-122"/>
              </a:rPr>
              <a:t>神经元模型</a:t>
            </a: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tx1"/>
                </a:solidFill>
                <a:latin typeface="微软雅黑" panose="020B0503020204020204" pitchFamily="34" charset="-122"/>
                <a:ea typeface="微软雅黑" panose="020B0503020204020204" pitchFamily="34" charset="-122"/>
              </a:rPr>
              <a:t>感知机与多层网络</a:t>
            </a: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bg2"/>
                </a:solidFill>
                <a:latin typeface="微软雅黑" panose="020B0503020204020204" pitchFamily="34" charset="-122"/>
                <a:ea typeface="微软雅黑" panose="020B0503020204020204" pitchFamily="34" charset="-122"/>
              </a:rPr>
              <a:t>误差逆传播算法</a:t>
            </a: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bg2"/>
                </a:solidFill>
                <a:latin typeface="微软雅黑" panose="020B0503020204020204" pitchFamily="34" charset="-122"/>
                <a:ea typeface="微软雅黑" panose="020B0503020204020204" pitchFamily="34" charset="-122"/>
              </a:rPr>
              <a:t>全局最小与局部最小</a:t>
            </a: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bg2"/>
                </a:solidFill>
                <a:latin typeface="微软雅黑" panose="020B0503020204020204" pitchFamily="34" charset="-122"/>
                <a:ea typeface="微软雅黑" panose="020B0503020204020204" pitchFamily="34" charset="-122"/>
              </a:rPr>
              <a:t>其他常见神经网络</a:t>
            </a: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bg2"/>
                </a:solidFill>
                <a:latin typeface="微软雅黑" panose="020B0503020204020204" pitchFamily="34" charset="-122"/>
                <a:ea typeface="微软雅黑" panose="020B0503020204020204" pitchFamily="34" charset="-122"/>
              </a:rPr>
              <a:t>深度学习</a:t>
            </a:r>
          </a:p>
          <a:p>
            <a:pPr marL="419100" lvl="1" indent="-342900" algn="just">
              <a:lnSpc>
                <a:spcPct val="100000"/>
              </a:lnSpc>
              <a:spcBef>
                <a:spcPts val="600"/>
              </a:spcBef>
              <a:spcAft>
                <a:spcPts val="300"/>
              </a:spcAft>
              <a:buClr>
                <a:srgbClr val="0000FF"/>
              </a:buClr>
              <a:buFont typeface="Wingdings" panose="05000000000000000000" pitchFamily="2" charset="2"/>
              <a:buChar char="v"/>
            </a:pPr>
            <a:endParaRPr lang="en-US" altLang="zh-CN" sz="2400" b="1" dirty="0">
              <a:solidFill>
                <a:schemeClr val="bg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642584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屏幕剪辑"/>
          <p:cNvPicPr>
            <a:picLocks noChangeAspect="1"/>
          </p:cNvPicPr>
          <p:nvPr/>
        </p:nvPicPr>
        <p:blipFill rotWithShape="1">
          <a:blip r:embed="rId3" cstate="print">
            <a:extLst>
              <a:ext uri="{28A0092B-C50C-407E-A947-70E740481C1C}">
                <a14:useLocalDpi xmlns:a14="http://schemas.microsoft.com/office/drawing/2010/main" val="0"/>
              </a:ext>
            </a:extLst>
          </a:blip>
          <a:srcRect l="24617" r="18846" b="17202"/>
          <a:stretch/>
        </p:blipFill>
        <p:spPr>
          <a:xfrm>
            <a:off x="7752166" y="3009543"/>
            <a:ext cx="2915835" cy="2590799"/>
          </a:xfrm>
          <a:prstGeom prst="rect">
            <a:avLst/>
          </a:prstGeom>
        </p:spPr>
      </p:pic>
      <p:sp>
        <p:nvSpPr>
          <p:cNvPr id="2" name="标题 1"/>
          <p:cNvSpPr>
            <a:spLocks noGrp="1"/>
          </p:cNvSpPr>
          <p:nvPr>
            <p:ph type="title"/>
          </p:nvPr>
        </p:nvSpPr>
        <p:spPr>
          <a:xfrm>
            <a:off x="882650" y="138702"/>
            <a:ext cx="7194550" cy="470898"/>
          </a:xfrm>
        </p:spPr>
        <p:txBody>
          <a:bodyPr/>
          <a:lstStyle/>
          <a:p>
            <a:r>
              <a:rPr lang="zh-CN" altLang="en-US" dirty="0">
                <a:solidFill>
                  <a:schemeClr val="tx1"/>
                </a:solidFill>
                <a:latin typeface="微软雅黑" panose="020B0503020204020204" pitchFamily="34" charset="-122"/>
                <a:ea typeface="微软雅黑" panose="020B0503020204020204" pitchFamily="34" charset="-122"/>
              </a:rPr>
              <a:t>感知机</a:t>
            </a:r>
          </a:p>
        </p:txBody>
      </p:sp>
      <mc:AlternateContent xmlns:mc="http://schemas.openxmlformats.org/markup-compatibility/2006" xmlns:a14="http://schemas.microsoft.com/office/drawing/2010/main">
        <mc:Choice Requires="a14">
          <p:sp>
            <p:nvSpPr>
              <p:cNvPr id="4" name="内容占位符 3"/>
              <p:cNvSpPr>
                <a:spLocks noGrp="1"/>
              </p:cNvSpPr>
              <p:nvPr>
                <p:ph sz="quarter" idx="14"/>
              </p:nvPr>
            </p:nvSpPr>
            <p:spPr>
              <a:xfrm>
                <a:off x="990600" y="4105126"/>
                <a:ext cx="6019800" cy="914400"/>
              </a:xfrm>
            </p:spPr>
            <p:txBody>
              <a:bodyPr>
                <a:noAutofit/>
              </a:bodyPr>
              <a:lstStyle/>
              <a:p>
                <a:pPr marL="360000" lvl="2" indent="-285750">
                  <a:lnSpc>
                    <a:spcPct val="100000"/>
                  </a:lnSpc>
                  <a:spcBef>
                    <a:spcPts val="600"/>
                  </a:spcBef>
                  <a:buClr>
                    <a:srgbClr val="7030A0"/>
                  </a:buClr>
                  <a:buFont typeface="Wingdings" panose="05000000000000000000" pitchFamily="2" charset="2"/>
                  <a:buChar char="Ø"/>
                </a:pPr>
                <a:r>
                  <a:rPr lang="zh-CN" altLang="en-US" b="1" kern="1200" dirty="0">
                    <a:solidFill>
                      <a:srgbClr val="0070C0"/>
                    </a:solidFill>
                    <a:latin typeface="微软雅黑" panose="020B0503020204020204" pitchFamily="34" charset="-122"/>
                    <a:ea typeface="微软雅黑" panose="020B0503020204020204" pitchFamily="34" charset="-122"/>
                    <a:cs typeface="+mn-cs"/>
                  </a:rPr>
                  <a:t>“或”</a:t>
                </a:r>
                <a:r>
                  <a:rPr lang="en-US" altLang="zh-CN" b="1" kern="1200" dirty="0">
                    <a:solidFill>
                      <a:srgbClr val="0070C0"/>
                    </a:solidFill>
                    <a:latin typeface="微软雅黑" panose="020B0503020204020204" pitchFamily="34" charset="-122"/>
                    <a:ea typeface="微软雅黑" panose="020B0503020204020204" pitchFamily="34" charset="-122"/>
                    <a:cs typeface="+mn-cs"/>
                  </a:rPr>
                  <a:t> (</a:t>
                </a:r>
                <a14:m>
                  <m:oMath xmlns:m="http://schemas.openxmlformats.org/officeDocument/2006/math">
                    <m:sSub>
                      <m:sSubPr>
                        <m:ctrlPr>
                          <a:rPr lang="en-US" altLang="zh-CN" b="1" i="1" kern="1200" dirty="0">
                            <a:solidFill>
                              <a:srgbClr val="0070C0"/>
                            </a:solidFill>
                            <a:latin typeface="Cambria Math" panose="02040503050406030204" pitchFamily="18" charset="0"/>
                            <a:ea typeface="微软雅黑" panose="020B0503020204020204" pitchFamily="34" charset="-122"/>
                            <a:cs typeface="+mn-cs"/>
                          </a:rPr>
                        </m:ctrlPr>
                      </m:sSubPr>
                      <m:e>
                        <m:r>
                          <a:rPr lang="en-US" altLang="zh-CN" b="1" kern="1200" dirty="0">
                            <a:solidFill>
                              <a:srgbClr val="0070C0"/>
                            </a:solidFill>
                            <a:latin typeface="Cambria Math" panose="02040503050406030204" pitchFamily="18" charset="0"/>
                            <a:ea typeface="微软雅黑" panose="020B0503020204020204" pitchFamily="34" charset="-122"/>
                            <a:cs typeface="+mn-cs"/>
                          </a:rPr>
                          <m:t>𝑥</m:t>
                        </m:r>
                      </m:e>
                      <m:sub>
                        <m:r>
                          <a:rPr lang="en-US" altLang="zh-CN" b="1" kern="1200" dirty="0">
                            <a:solidFill>
                              <a:srgbClr val="0070C0"/>
                            </a:solidFill>
                            <a:latin typeface="Cambria Math" panose="02040503050406030204" pitchFamily="18" charset="0"/>
                            <a:ea typeface="微软雅黑" panose="020B0503020204020204" pitchFamily="34" charset="-122"/>
                            <a:cs typeface="+mn-cs"/>
                          </a:rPr>
                          <m:t>1</m:t>
                        </m:r>
                      </m:sub>
                    </m:sSub>
                    <m:r>
                      <a:rPr lang="en-US" altLang="zh-CN" b="1" kern="1200" dirty="0">
                        <a:solidFill>
                          <a:srgbClr val="0070C0"/>
                        </a:solidFill>
                        <a:latin typeface="Cambria Math" panose="02040503050406030204" pitchFamily="18" charset="0"/>
                        <a:ea typeface="微软雅黑" panose="020B0503020204020204" pitchFamily="34" charset="-122"/>
                        <a:cs typeface="+mn-cs"/>
                      </a:rPr>
                      <m:t>∨</m:t>
                    </m:r>
                    <m:sSub>
                      <m:sSubPr>
                        <m:ctrlPr>
                          <a:rPr lang="en-US" altLang="zh-CN" b="1" i="1" kern="1200" dirty="0">
                            <a:solidFill>
                              <a:srgbClr val="0070C0"/>
                            </a:solidFill>
                            <a:latin typeface="Cambria Math" panose="02040503050406030204" pitchFamily="18" charset="0"/>
                            <a:ea typeface="微软雅黑" panose="020B0503020204020204" pitchFamily="34" charset="-122"/>
                            <a:cs typeface="+mn-cs"/>
                          </a:rPr>
                        </m:ctrlPr>
                      </m:sSubPr>
                      <m:e>
                        <m:r>
                          <a:rPr lang="en-US" altLang="zh-CN" b="1" kern="1200" dirty="0">
                            <a:solidFill>
                              <a:srgbClr val="0070C0"/>
                            </a:solidFill>
                            <a:latin typeface="Cambria Math" panose="02040503050406030204" pitchFamily="18" charset="0"/>
                            <a:ea typeface="微软雅黑" panose="020B0503020204020204" pitchFamily="34" charset="-122"/>
                            <a:cs typeface="+mn-cs"/>
                          </a:rPr>
                          <m:t>𝑥</m:t>
                        </m:r>
                      </m:e>
                      <m:sub>
                        <m:r>
                          <a:rPr lang="en-US" altLang="zh-CN" b="1" kern="1200" dirty="0">
                            <a:solidFill>
                              <a:srgbClr val="0070C0"/>
                            </a:solidFill>
                            <a:latin typeface="Cambria Math" panose="02040503050406030204" pitchFamily="18" charset="0"/>
                            <a:ea typeface="微软雅黑" panose="020B0503020204020204" pitchFamily="34" charset="-122"/>
                            <a:cs typeface="+mn-cs"/>
                          </a:rPr>
                          <m:t>2</m:t>
                        </m:r>
                      </m:sub>
                    </m:sSub>
                  </m:oMath>
                </a14:m>
                <a:r>
                  <a:rPr lang="en-US" altLang="zh-CN" b="1" kern="1200" dirty="0">
                    <a:solidFill>
                      <a:srgbClr val="0070C0"/>
                    </a:solidFill>
                    <a:latin typeface="微软雅黑" panose="020B0503020204020204" pitchFamily="34" charset="-122"/>
                    <a:ea typeface="微软雅黑" panose="020B0503020204020204" pitchFamily="34" charset="-122"/>
                    <a:cs typeface="+mn-cs"/>
                  </a:rPr>
                  <a:t>) : </a:t>
                </a:r>
                <a:r>
                  <a:rPr lang="zh-CN" altLang="en-US" dirty="0">
                    <a:solidFill>
                      <a:schemeClr val="tx1"/>
                    </a:solidFill>
                    <a:latin typeface="微软雅黑" panose="020B0503020204020204" pitchFamily="34" charset="-122"/>
                    <a:ea typeface="微软雅黑" panose="020B0503020204020204" pitchFamily="34" charset="-122"/>
                  </a:rPr>
                  <a:t>令</a:t>
                </a:r>
                <a14:m>
                  <m:oMath xmlns:m="http://schemas.openxmlformats.org/officeDocument/2006/math">
                    <m:sSub>
                      <m:sSubPr>
                        <m:ctrlPr>
                          <a:rPr lang="en-US" altLang="zh-CN" i="1" dirty="0">
                            <a:solidFill>
                              <a:schemeClr val="tx1"/>
                            </a:solidFill>
                            <a:latin typeface="Cambria Math" panose="02040503050406030204" pitchFamily="18" charset="0"/>
                            <a:ea typeface="微软雅黑" panose="020B0503020204020204" pitchFamily="34" charset="-122"/>
                          </a:rPr>
                        </m:ctrlPr>
                      </m:sSubPr>
                      <m:e>
                        <m:r>
                          <a:rPr lang="zh-CN" altLang="en-US" i="1" dirty="0">
                            <a:solidFill>
                              <a:schemeClr val="tx1"/>
                            </a:solidFill>
                            <a:latin typeface="Cambria Math" panose="02040503050406030204" pitchFamily="18" charset="0"/>
                            <a:ea typeface="微软雅黑" panose="020B0503020204020204" pitchFamily="34" charset="-122"/>
                          </a:rPr>
                          <m:t>𝜔</m:t>
                        </m:r>
                      </m:e>
                      <m:sub>
                        <m:r>
                          <a:rPr lang="en-US" altLang="zh-CN" i="1" dirty="0">
                            <a:solidFill>
                              <a:schemeClr val="tx1"/>
                            </a:solidFill>
                            <a:latin typeface="Cambria Math" panose="02040503050406030204" pitchFamily="18" charset="0"/>
                            <a:ea typeface="微软雅黑" panose="020B0503020204020204" pitchFamily="34" charset="-122"/>
                          </a:rPr>
                          <m:t>1</m:t>
                        </m:r>
                      </m:sub>
                    </m:sSub>
                    <m:r>
                      <a:rPr lang="en-US" altLang="zh-CN" i="1" dirty="0">
                        <a:solidFill>
                          <a:schemeClr val="tx1"/>
                        </a:solidFill>
                        <a:latin typeface="Cambria Math" panose="02040503050406030204" pitchFamily="18" charset="0"/>
                        <a:ea typeface="Cambria Math" panose="02040503050406030204" pitchFamily="18" charset="0"/>
                      </a:rPr>
                      <m:t>=</m:t>
                    </m:r>
                    <m:sSub>
                      <m:sSubPr>
                        <m:ctrlPr>
                          <a:rPr lang="en-US" altLang="zh-CN" i="1" dirty="0">
                            <a:solidFill>
                              <a:schemeClr val="tx1"/>
                            </a:solidFill>
                            <a:latin typeface="Cambria Math" panose="02040503050406030204" pitchFamily="18" charset="0"/>
                            <a:ea typeface="Cambria Math" panose="02040503050406030204" pitchFamily="18" charset="0"/>
                          </a:rPr>
                        </m:ctrlPr>
                      </m:sSubPr>
                      <m:e>
                        <m:r>
                          <a:rPr lang="zh-CN" altLang="en-US" i="1" dirty="0">
                            <a:solidFill>
                              <a:schemeClr val="tx1"/>
                            </a:solidFill>
                            <a:latin typeface="Cambria Math" panose="02040503050406030204" pitchFamily="18" charset="0"/>
                            <a:ea typeface="Cambria Math" panose="02040503050406030204" pitchFamily="18" charset="0"/>
                          </a:rPr>
                          <m:t>𝜔</m:t>
                        </m:r>
                      </m:e>
                      <m:sub>
                        <m:r>
                          <a:rPr lang="en-US" altLang="zh-CN" i="1" dirty="0">
                            <a:solidFill>
                              <a:schemeClr val="tx1"/>
                            </a:solidFill>
                            <a:latin typeface="Cambria Math" panose="02040503050406030204" pitchFamily="18" charset="0"/>
                            <a:ea typeface="Cambria Math" panose="02040503050406030204" pitchFamily="18" charset="0"/>
                          </a:rPr>
                          <m:t>2</m:t>
                        </m:r>
                      </m:sub>
                    </m:sSub>
                    <m:r>
                      <a:rPr lang="en-US" altLang="zh-CN" i="1" dirty="0">
                        <a:solidFill>
                          <a:schemeClr val="tx1"/>
                        </a:solidFill>
                        <a:latin typeface="Cambria Math" panose="02040503050406030204" pitchFamily="18" charset="0"/>
                        <a:ea typeface="Cambria Math" panose="02040503050406030204" pitchFamily="18" charset="0"/>
                      </a:rPr>
                      <m:t>=1</m:t>
                    </m:r>
                  </m:oMath>
                </a14:m>
                <a:r>
                  <a:rPr lang="zh-CN" altLang="en-US" dirty="0">
                    <a:solidFill>
                      <a:schemeClr val="tx1"/>
                    </a:solidFill>
                    <a:latin typeface="微软雅黑" panose="020B0503020204020204" pitchFamily="34" charset="-122"/>
                    <a:ea typeface="微软雅黑" panose="020B0503020204020204" pitchFamily="34" charset="-122"/>
                  </a:rPr>
                  <a:t>，</a:t>
                </a:r>
                <a14:m>
                  <m:oMath xmlns:m="http://schemas.openxmlformats.org/officeDocument/2006/math">
                    <m:r>
                      <a:rPr lang="zh-CN" altLang="en-US" i="1">
                        <a:solidFill>
                          <a:schemeClr val="tx1"/>
                        </a:solidFill>
                        <a:latin typeface="Cambria Math" panose="02040503050406030204" pitchFamily="18" charset="0"/>
                        <a:ea typeface="微软雅黑" panose="020B0503020204020204" pitchFamily="34" charset="-122"/>
                      </a:rPr>
                      <m:t>𝜃</m:t>
                    </m:r>
                    <m:r>
                      <a:rPr lang="en-US" altLang="zh-CN" i="1">
                        <a:solidFill>
                          <a:schemeClr val="tx1"/>
                        </a:solidFill>
                        <a:latin typeface="Cambria Math" panose="02040503050406030204" pitchFamily="18" charset="0"/>
                        <a:ea typeface="微软雅黑" panose="020B0503020204020204" pitchFamily="34" charset="-122"/>
                      </a:rPr>
                      <m:t>=</m:t>
                    </m:r>
                    <m:r>
                      <a:rPr lang="en-US" altLang="zh-CN" b="0" i="1" smtClean="0">
                        <a:solidFill>
                          <a:schemeClr val="tx1"/>
                        </a:solidFill>
                        <a:latin typeface="Cambria Math" panose="02040503050406030204" pitchFamily="18" charset="0"/>
                        <a:ea typeface="微软雅黑" panose="020B0503020204020204" pitchFamily="34" charset="-122"/>
                      </a:rPr>
                      <m:t>0.5</m:t>
                    </m:r>
                  </m:oMath>
                </a14:m>
                <a:r>
                  <a:rPr lang="en-US" altLang="zh-CN"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则</a:t>
                </a:r>
                <a14:m>
                  <m:oMath xmlns:m="http://schemas.openxmlformats.org/officeDocument/2006/math">
                    <m:r>
                      <a:rPr lang="en-US" altLang="zh-CN" i="1">
                        <a:solidFill>
                          <a:schemeClr val="tx1"/>
                        </a:solidFill>
                        <a:latin typeface="Cambria Math" panose="02040503050406030204" pitchFamily="18" charset="0"/>
                        <a:ea typeface="微软雅黑" panose="020B0503020204020204" pitchFamily="34" charset="-122"/>
                      </a:rPr>
                      <m:t>𝑦</m:t>
                    </m:r>
                    <m:r>
                      <a:rPr lang="en-US" altLang="zh-CN" i="1">
                        <a:solidFill>
                          <a:schemeClr val="tx1"/>
                        </a:solidFill>
                        <a:latin typeface="Cambria Math" panose="02040503050406030204" pitchFamily="18" charset="0"/>
                        <a:ea typeface="微软雅黑" panose="020B0503020204020204" pitchFamily="34" charset="-122"/>
                      </a:rPr>
                      <m:t>=</m:t>
                    </m:r>
                    <m:r>
                      <a:rPr lang="en-US" altLang="zh-CN" i="1">
                        <a:solidFill>
                          <a:schemeClr val="tx1"/>
                        </a:solidFill>
                        <a:latin typeface="Cambria Math" panose="02040503050406030204" pitchFamily="18" charset="0"/>
                        <a:ea typeface="微软雅黑" panose="020B0503020204020204" pitchFamily="34" charset="-122"/>
                      </a:rPr>
                      <m:t>𝑓</m:t>
                    </m:r>
                    <m:r>
                      <a:rPr lang="en-US" altLang="zh-CN" i="1">
                        <a:solidFill>
                          <a:schemeClr val="tx1"/>
                        </a:solidFill>
                        <a:latin typeface="Cambria Math" panose="02040503050406030204" pitchFamily="18" charset="0"/>
                        <a:ea typeface="微软雅黑" panose="020B0503020204020204" pitchFamily="34" charset="-122"/>
                      </a:rPr>
                      <m:t>(1⋅</m:t>
                    </m:r>
                    <m:sSub>
                      <m:sSubPr>
                        <m:ctrlPr>
                          <a:rPr lang="en-US" altLang="zh-CN" i="1" dirty="0">
                            <a:solidFill>
                              <a:schemeClr val="tx1"/>
                            </a:solidFill>
                            <a:latin typeface="Cambria Math" panose="02040503050406030204" pitchFamily="18" charset="0"/>
                            <a:ea typeface="微软雅黑" panose="020B0503020204020204" pitchFamily="34" charset="-122"/>
                          </a:rPr>
                        </m:ctrlPr>
                      </m:sSubPr>
                      <m:e>
                        <m:r>
                          <a:rPr lang="en-US" altLang="zh-CN" i="1" dirty="0">
                            <a:solidFill>
                              <a:schemeClr val="tx1"/>
                            </a:solidFill>
                            <a:latin typeface="Cambria Math" panose="02040503050406030204" pitchFamily="18" charset="0"/>
                            <a:ea typeface="微软雅黑" panose="020B0503020204020204" pitchFamily="34" charset="-122"/>
                          </a:rPr>
                          <m:t>𝑥</m:t>
                        </m:r>
                      </m:e>
                      <m:sub>
                        <m:r>
                          <a:rPr lang="en-US" altLang="zh-CN" i="1" dirty="0">
                            <a:solidFill>
                              <a:schemeClr val="tx1"/>
                            </a:solidFill>
                            <a:latin typeface="Cambria Math" panose="02040503050406030204" pitchFamily="18" charset="0"/>
                            <a:ea typeface="微软雅黑" panose="020B0503020204020204" pitchFamily="34" charset="-122"/>
                          </a:rPr>
                          <m:t>1</m:t>
                        </m:r>
                      </m:sub>
                    </m:sSub>
                    <m:r>
                      <a:rPr lang="en-US" altLang="zh-CN" i="1" dirty="0">
                        <a:solidFill>
                          <a:schemeClr val="tx1"/>
                        </a:solidFill>
                        <a:latin typeface="Cambria Math" panose="02040503050406030204" pitchFamily="18" charset="0"/>
                        <a:ea typeface="微软雅黑" panose="020B0503020204020204" pitchFamily="34" charset="-122"/>
                      </a:rPr>
                      <m:t>+1</m:t>
                    </m:r>
                    <m:r>
                      <a:rPr lang="en-US" altLang="zh-CN" i="1" dirty="0">
                        <a:solidFill>
                          <a:schemeClr val="tx1"/>
                        </a:solidFill>
                        <a:latin typeface="Cambria Math" panose="02040503050406030204" pitchFamily="18" charset="0"/>
                        <a:ea typeface="Cambria Math" panose="02040503050406030204" pitchFamily="18" charset="0"/>
                      </a:rPr>
                      <m:t>⋅</m:t>
                    </m:r>
                    <m:sSub>
                      <m:sSubPr>
                        <m:ctrlPr>
                          <a:rPr lang="en-US" altLang="zh-CN" i="1" dirty="0">
                            <a:solidFill>
                              <a:schemeClr val="tx1"/>
                            </a:solidFill>
                            <a:latin typeface="Cambria Math" panose="02040503050406030204" pitchFamily="18" charset="0"/>
                            <a:ea typeface="Cambria Math" panose="02040503050406030204" pitchFamily="18" charset="0"/>
                          </a:rPr>
                        </m:ctrlPr>
                      </m:sSubPr>
                      <m:e>
                        <m:r>
                          <a:rPr lang="en-US" altLang="zh-CN" i="1" dirty="0">
                            <a:solidFill>
                              <a:schemeClr val="tx1"/>
                            </a:solidFill>
                            <a:latin typeface="Cambria Math" panose="02040503050406030204" pitchFamily="18" charset="0"/>
                            <a:ea typeface="Cambria Math" panose="02040503050406030204" pitchFamily="18" charset="0"/>
                          </a:rPr>
                          <m:t>𝑥</m:t>
                        </m:r>
                      </m:e>
                      <m:sub>
                        <m:r>
                          <a:rPr lang="en-US" altLang="zh-CN" i="1" dirty="0">
                            <a:solidFill>
                              <a:schemeClr val="tx1"/>
                            </a:solidFill>
                            <a:latin typeface="Cambria Math" panose="02040503050406030204" pitchFamily="18" charset="0"/>
                            <a:ea typeface="Cambria Math" panose="02040503050406030204" pitchFamily="18" charset="0"/>
                          </a:rPr>
                          <m:t>2</m:t>
                        </m:r>
                      </m:sub>
                    </m:sSub>
                    <m:r>
                      <a:rPr lang="en-US" altLang="zh-CN" i="1" dirty="0">
                        <a:solidFill>
                          <a:schemeClr val="tx1"/>
                        </a:solidFill>
                        <a:latin typeface="Cambria Math" panose="02040503050406030204" pitchFamily="18" charset="0"/>
                        <a:ea typeface="Cambria Math" panose="02040503050406030204" pitchFamily="18" charset="0"/>
                      </a:rPr>
                      <m:t>−</m:t>
                    </m:r>
                    <m:r>
                      <a:rPr lang="en-US" altLang="zh-CN" b="0" i="1" dirty="0" smtClean="0">
                        <a:solidFill>
                          <a:schemeClr val="tx1"/>
                        </a:solidFill>
                        <a:latin typeface="Cambria Math" panose="02040503050406030204" pitchFamily="18" charset="0"/>
                        <a:ea typeface="Cambria Math" panose="02040503050406030204" pitchFamily="18" charset="0"/>
                      </a:rPr>
                      <m:t>0.5</m:t>
                    </m:r>
                    <m:r>
                      <a:rPr lang="en-US" altLang="zh-CN" i="1">
                        <a:solidFill>
                          <a:schemeClr val="tx1"/>
                        </a:solidFill>
                        <a:latin typeface="Cambria Math" panose="02040503050406030204" pitchFamily="18" charset="0"/>
                        <a:ea typeface="微软雅黑" panose="020B0503020204020204" pitchFamily="34" charset="-122"/>
                      </a:rPr>
                      <m:t>)</m:t>
                    </m:r>
                  </m:oMath>
                </a14:m>
                <a:r>
                  <a:rPr lang="en-US" altLang="zh-CN"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当</a:t>
                </a:r>
                <a14:m>
                  <m:oMath xmlns:m="http://schemas.openxmlformats.org/officeDocument/2006/math">
                    <m:sSub>
                      <m:sSubPr>
                        <m:ctrlPr>
                          <a:rPr lang="en-US" altLang="zh-CN" i="1" dirty="0">
                            <a:solidFill>
                              <a:schemeClr val="tx1"/>
                            </a:solidFill>
                            <a:latin typeface="Cambria Math" panose="02040503050406030204" pitchFamily="18" charset="0"/>
                            <a:ea typeface="微软雅黑" panose="020B0503020204020204" pitchFamily="34" charset="-122"/>
                          </a:rPr>
                        </m:ctrlPr>
                      </m:sSubPr>
                      <m:e>
                        <m:r>
                          <a:rPr lang="en-US" altLang="zh-CN" i="1" dirty="0">
                            <a:solidFill>
                              <a:schemeClr val="tx1"/>
                            </a:solidFill>
                            <a:latin typeface="Cambria Math" panose="02040503050406030204" pitchFamily="18" charset="0"/>
                            <a:ea typeface="微软雅黑" panose="020B0503020204020204" pitchFamily="34" charset="-122"/>
                          </a:rPr>
                          <m:t>𝑥</m:t>
                        </m:r>
                      </m:e>
                      <m:sub>
                        <m:r>
                          <a:rPr lang="en-US" altLang="zh-CN" i="1" dirty="0">
                            <a:solidFill>
                              <a:schemeClr val="tx1"/>
                            </a:solidFill>
                            <a:latin typeface="Cambria Math" panose="02040503050406030204" pitchFamily="18" charset="0"/>
                            <a:ea typeface="微软雅黑" panose="020B0503020204020204" pitchFamily="34" charset="-122"/>
                          </a:rPr>
                          <m:t>1</m:t>
                        </m:r>
                      </m:sub>
                    </m:sSub>
                    <m:r>
                      <a:rPr lang="en-US" altLang="zh-CN" i="1" dirty="0">
                        <a:solidFill>
                          <a:schemeClr val="tx1"/>
                        </a:solidFill>
                        <a:latin typeface="Cambria Math" panose="02040503050406030204" pitchFamily="18" charset="0"/>
                        <a:ea typeface="Cambria Math" panose="02040503050406030204" pitchFamily="18" charset="0"/>
                      </a:rPr>
                      <m:t>=1</m:t>
                    </m:r>
                  </m:oMath>
                </a14:m>
                <a:r>
                  <a:rPr lang="zh-CN" altLang="en-US" dirty="0">
                    <a:solidFill>
                      <a:schemeClr val="tx1"/>
                    </a:solidFill>
                    <a:latin typeface="微软雅黑" panose="020B0503020204020204" pitchFamily="34" charset="-122"/>
                    <a:ea typeface="微软雅黑" panose="020B0503020204020204" pitchFamily="34" charset="-122"/>
                  </a:rPr>
                  <a:t>或</a:t>
                </a:r>
                <a14:m>
                  <m:oMath xmlns:m="http://schemas.openxmlformats.org/officeDocument/2006/math">
                    <m:sSub>
                      <m:sSubPr>
                        <m:ctrlPr>
                          <a:rPr lang="en-US" altLang="zh-CN" i="1" dirty="0">
                            <a:solidFill>
                              <a:schemeClr val="tx1"/>
                            </a:solidFill>
                            <a:latin typeface="Cambria Math" panose="02040503050406030204" pitchFamily="18" charset="0"/>
                            <a:ea typeface="Cambria Math" panose="02040503050406030204" pitchFamily="18" charset="0"/>
                          </a:rPr>
                        </m:ctrlPr>
                      </m:sSubPr>
                      <m:e>
                        <m:r>
                          <a:rPr lang="en-US" altLang="zh-CN" i="1" dirty="0">
                            <a:solidFill>
                              <a:schemeClr val="tx1"/>
                            </a:solidFill>
                            <a:latin typeface="Cambria Math" panose="02040503050406030204" pitchFamily="18" charset="0"/>
                            <a:ea typeface="Cambria Math" panose="02040503050406030204" pitchFamily="18" charset="0"/>
                          </a:rPr>
                          <m:t>𝑥</m:t>
                        </m:r>
                      </m:e>
                      <m:sub>
                        <m:r>
                          <a:rPr lang="en-US" altLang="zh-CN" i="1" dirty="0">
                            <a:solidFill>
                              <a:schemeClr val="tx1"/>
                            </a:solidFill>
                            <a:latin typeface="Cambria Math" panose="02040503050406030204" pitchFamily="18" charset="0"/>
                            <a:ea typeface="Cambria Math" panose="02040503050406030204" pitchFamily="18" charset="0"/>
                          </a:rPr>
                          <m:t>2</m:t>
                        </m:r>
                      </m:sub>
                    </m:sSub>
                    <m:r>
                      <a:rPr lang="en-US" altLang="zh-CN" i="1" dirty="0">
                        <a:solidFill>
                          <a:schemeClr val="tx1"/>
                        </a:solidFill>
                        <a:latin typeface="Cambria Math" panose="02040503050406030204" pitchFamily="18" charset="0"/>
                        <a:ea typeface="Cambria Math" panose="02040503050406030204" pitchFamily="18" charset="0"/>
                      </a:rPr>
                      <m:t>=1</m:t>
                    </m:r>
                  </m:oMath>
                </a14:m>
                <a:r>
                  <a:rPr lang="zh-CN" altLang="en-US" dirty="0">
                    <a:solidFill>
                      <a:schemeClr val="tx1"/>
                    </a:solidFill>
                    <a:latin typeface="微软雅黑" panose="020B0503020204020204" pitchFamily="34" charset="-122"/>
                    <a:ea typeface="微软雅黑" panose="020B0503020204020204" pitchFamily="34" charset="-122"/>
                  </a:rPr>
                  <a:t>时，</a:t>
                </a:r>
                <a14:m>
                  <m:oMath xmlns:m="http://schemas.openxmlformats.org/officeDocument/2006/math">
                    <m:r>
                      <a:rPr lang="en-US" altLang="zh-CN" i="1" dirty="0">
                        <a:solidFill>
                          <a:schemeClr val="tx1"/>
                        </a:solidFill>
                        <a:latin typeface="Cambria Math" panose="02040503050406030204" pitchFamily="18" charset="0"/>
                        <a:ea typeface="微软雅黑" panose="020B0503020204020204" pitchFamily="34" charset="-122"/>
                      </a:rPr>
                      <m:t>𝑦</m:t>
                    </m:r>
                    <m:r>
                      <a:rPr lang="en-US" altLang="zh-CN" i="1" dirty="0">
                        <a:solidFill>
                          <a:schemeClr val="tx1"/>
                        </a:solidFill>
                        <a:latin typeface="Cambria Math" panose="02040503050406030204" pitchFamily="18" charset="0"/>
                        <a:ea typeface="微软雅黑" panose="020B0503020204020204" pitchFamily="34" charset="-122"/>
                      </a:rPr>
                      <m:t>=1</m:t>
                    </m:r>
                  </m:oMath>
                </a14:m>
                <a:r>
                  <a:rPr lang="en-US" altLang="zh-CN" dirty="0">
                    <a:solidFill>
                      <a:schemeClr val="tx1"/>
                    </a:solidFill>
                    <a:latin typeface="微软雅黑" panose="020B0503020204020204" pitchFamily="34" charset="-122"/>
                    <a:ea typeface="微软雅黑" panose="020B0503020204020204" pitchFamily="34" charset="-122"/>
                  </a:rPr>
                  <a:t>.  </a:t>
                </a:r>
              </a:p>
            </p:txBody>
          </p:sp>
        </mc:Choice>
        <mc:Fallback xmlns="">
          <p:sp>
            <p:nvSpPr>
              <p:cNvPr id="4" name="内容占位符 3"/>
              <p:cNvSpPr>
                <a:spLocks noGrp="1" noRot="1" noChangeAspect="1" noMove="1" noResize="1" noEditPoints="1" noAdjustHandles="1" noChangeArrowheads="1" noChangeShapeType="1" noTextEdit="1"/>
              </p:cNvSpPr>
              <p:nvPr>
                <p:ph sz="quarter" idx="14"/>
              </p:nvPr>
            </p:nvSpPr>
            <p:spPr>
              <a:xfrm>
                <a:off x="990600" y="4105126"/>
                <a:ext cx="6019800" cy="914400"/>
              </a:xfrm>
              <a:blipFill>
                <a:blip r:embed="rId4"/>
                <a:stretch>
                  <a:fillRect t="-3333"/>
                </a:stretch>
              </a:blipFill>
            </p:spPr>
            <p:txBody>
              <a:bodyPr/>
              <a:lstStyle/>
              <a:p>
                <a:r>
                  <a:rPr lang="zh-CN" altLang="en-US">
                    <a:noFill/>
                  </a:rPr>
                  <a:t> </a:t>
                </a:r>
              </a:p>
            </p:txBody>
          </p:sp>
        </mc:Fallback>
      </mc:AlternateContent>
      <p:sp>
        <p:nvSpPr>
          <p:cNvPr id="19" name="文本框 18"/>
          <p:cNvSpPr txBox="1"/>
          <p:nvPr/>
        </p:nvSpPr>
        <p:spPr>
          <a:xfrm>
            <a:off x="882650" y="1135559"/>
            <a:ext cx="9937750" cy="769441"/>
          </a:xfrm>
          <a:prstGeom prst="rect">
            <a:avLst/>
          </a:prstGeom>
          <a:noFill/>
        </p:spPr>
        <p:txBody>
          <a:bodyPr wrap="square" rtlCol="0">
            <a:spAutoFit/>
          </a:bodyPr>
          <a:lstStyle/>
          <a:p>
            <a:pPr>
              <a:buNone/>
            </a:pPr>
            <a:r>
              <a:rPr lang="zh-CN" altLang="en-US" sz="2200" dirty="0">
                <a:latin typeface="微软雅黑" panose="020B0503020204020204" pitchFamily="34" charset="-122"/>
                <a:ea typeface="微软雅黑" panose="020B0503020204020204" pitchFamily="34" charset="-122"/>
              </a:rPr>
              <a:t>感知机由两层神经元组成</a:t>
            </a:r>
            <a:r>
              <a:rPr lang="en-US" altLang="zh-CN" sz="2200" dirty="0">
                <a:latin typeface="微软雅黑" panose="020B0503020204020204" pitchFamily="34" charset="-122"/>
                <a:ea typeface="微软雅黑" panose="020B0503020204020204" pitchFamily="34" charset="-122"/>
              </a:rPr>
              <a:t>, </a:t>
            </a:r>
            <a:r>
              <a:rPr lang="zh-CN" altLang="en-US" sz="2200" dirty="0">
                <a:latin typeface="微软雅黑" panose="020B0503020204020204" pitchFamily="34" charset="-122"/>
                <a:ea typeface="微软雅黑" panose="020B0503020204020204" pitchFamily="34" charset="-122"/>
              </a:rPr>
              <a:t>输入层接受外界输入信号传递给输出层</a:t>
            </a:r>
            <a:r>
              <a:rPr lang="en-US" altLang="zh-CN" sz="2200" dirty="0">
                <a:latin typeface="微软雅黑" panose="020B0503020204020204" pitchFamily="34" charset="-122"/>
                <a:ea typeface="微软雅黑" panose="020B0503020204020204" pitchFamily="34" charset="-122"/>
              </a:rPr>
              <a:t>, </a:t>
            </a:r>
            <a:r>
              <a:rPr lang="zh-CN" altLang="en-US" sz="2200" dirty="0">
                <a:latin typeface="微软雅黑" panose="020B0503020204020204" pitchFamily="34" charset="-122"/>
                <a:ea typeface="微软雅黑" panose="020B0503020204020204" pitchFamily="34" charset="-122"/>
              </a:rPr>
              <a:t>输出层是</a:t>
            </a:r>
            <a:r>
              <a:rPr lang="en-US" altLang="zh-CN" sz="2200" dirty="0">
                <a:latin typeface="微软雅黑" panose="020B0503020204020204" pitchFamily="34" charset="-122"/>
                <a:ea typeface="微软雅黑" panose="020B0503020204020204" pitchFamily="34" charset="-122"/>
              </a:rPr>
              <a:t>M-P</a:t>
            </a:r>
            <a:r>
              <a:rPr lang="zh-CN" altLang="en-US" sz="2200" dirty="0">
                <a:latin typeface="微软雅黑" panose="020B0503020204020204" pitchFamily="34" charset="-122"/>
                <a:ea typeface="微软雅黑" panose="020B0503020204020204" pitchFamily="34" charset="-122"/>
              </a:rPr>
              <a:t>神经元（阈值逻辑单元）</a:t>
            </a:r>
            <a:r>
              <a:rPr lang="en-US" altLang="zh-CN" sz="2200" dirty="0">
                <a:latin typeface="微软雅黑" panose="020B0503020204020204" pitchFamily="34" charset="-122"/>
                <a:ea typeface="微软雅黑" panose="020B0503020204020204" pitchFamily="34" charset="-122"/>
              </a:rPr>
              <a:t> </a:t>
            </a:r>
          </a:p>
        </p:txBody>
      </p:sp>
      <p:sp>
        <p:nvSpPr>
          <p:cNvPr id="24" name="文本框 23"/>
          <p:cNvSpPr txBox="1"/>
          <p:nvPr/>
        </p:nvSpPr>
        <p:spPr>
          <a:xfrm>
            <a:off x="1066800" y="2362200"/>
            <a:ext cx="6324600" cy="4001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  感知机能够容易地实现逻辑与、或、非运算</a:t>
            </a:r>
            <a:r>
              <a:rPr lang="en-US" altLang="zh-CN" sz="2000" dirty="0">
                <a:latin typeface="微软雅黑" panose="020B0503020204020204" pitchFamily="34" charset="-122"/>
                <a:ea typeface="微软雅黑" panose="020B0503020204020204" pitchFamily="34" charset="-122"/>
              </a:rPr>
              <a:t> </a:t>
            </a:r>
          </a:p>
        </p:txBody>
      </p:sp>
      <mc:AlternateContent xmlns:mc="http://schemas.openxmlformats.org/markup-compatibility/2006" xmlns:a14="http://schemas.microsoft.com/office/drawing/2010/main">
        <mc:Choice Requires="a14">
          <p:sp>
            <p:nvSpPr>
              <p:cNvPr id="25" name="文本框 24"/>
              <p:cNvSpPr txBox="1"/>
              <p:nvPr/>
            </p:nvSpPr>
            <p:spPr>
              <a:xfrm>
                <a:off x="990600" y="3038327"/>
                <a:ext cx="5562600" cy="874407"/>
              </a:xfrm>
              <a:prstGeom prst="rect">
                <a:avLst/>
              </a:prstGeom>
              <a:noFill/>
            </p:spPr>
            <p:txBody>
              <a:bodyPr wrap="square" rtlCol="0">
                <a:spAutoFit/>
              </a:bodyPr>
              <a:lstStyle/>
              <a:p>
                <a:pPr marL="360000" lvl="2" indent="-285750">
                  <a:lnSpc>
                    <a:spcPct val="150000"/>
                  </a:lnSpc>
                  <a:buClr>
                    <a:srgbClr val="7030A0"/>
                  </a:buClr>
                  <a:buSzPct val="100000"/>
                  <a:buFont typeface="Wingdings" panose="05000000000000000000" pitchFamily="2" charset="2"/>
                  <a:buChar char="Ø"/>
                </a:pPr>
                <a:r>
                  <a:rPr lang="zh-CN" altLang="en-US" sz="1800" b="1" dirty="0">
                    <a:solidFill>
                      <a:srgbClr val="0070C0"/>
                    </a:solidFill>
                    <a:latin typeface="微软雅黑" panose="020B0503020204020204" pitchFamily="34" charset="-122"/>
                    <a:ea typeface="微软雅黑" panose="020B0503020204020204" pitchFamily="34" charset="-122"/>
                  </a:rPr>
                  <a:t>“与”</a:t>
                </a:r>
                <a:r>
                  <a:rPr lang="en-US" altLang="zh-CN" sz="1800" b="1" dirty="0">
                    <a:solidFill>
                      <a:srgbClr val="0070C0"/>
                    </a:solidFill>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sz="1800" b="1" i="1" dirty="0">
                            <a:solidFill>
                              <a:srgbClr val="0070C0"/>
                            </a:solidFill>
                            <a:latin typeface="Cambria Math" panose="02040503050406030204" pitchFamily="18" charset="0"/>
                            <a:ea typeface="微软雅黑" panose="020B0503020204020204" pitchFamily="34" charset="-122"/>
                          </a:rPr>
                        </m:ctrlPr>
                      </m:sSubPr>
                      <m:e>
                        <m:r>
                          <a:rPr lang="en-US" altLang="zh-CN" sz="1800" b="1" i="1" dirty="0">
                            <a:solidFill>
                              <a:srgbClr val="0070C0"/>
                            </a:solidFill>
                            <a:latin typeface="Cambria Math" panose="02040503050406030204" pitchFamily="18" charset="0"/>
                            <a:ea typeface="微软雅黑" panose="020B0503020204020204" pitchFamily="34" charset="-122"/>
                          </a:rPr>
                          <m:t>𝒙</m:t>
                        </m:r>
                      </m:e>
                      <m:sub>
                        <m:r>
                          <a:rPr lang="en-US" altLang="zh-CN" sz="1800" b="1" i="1" dirty="0">
                            <a:solidFill>
                              <a:srgbClr val="0070C0"/>
                            </a:solidFill>
                            <a:latin typeface="Cambria Math" panose="02040503050406030204" pitchFamily="18" charset="0"/>
                            <a:ea typeface="微软雅黑" panose="020B0503020204020204" pitchFamily="34" charset="-122"/>
                          </a:rPr>
                          <m:t>𝟏</m:t>
                        </m:r>
                      </m:sub>
                    </m:sSub>
                    <m:r>
                      <a:rPr lang="en-US" altLang="zh-CN" sz="1800" b="1" i="1" dirty="0">
                        <a:solidFill>
                          <a:srgbClr val="0070C0"/>
                        </a:solidFill>
                        <a:latin typeface="Cambria Math" panose="02040503050406030204" pitchFamily="18" charset="0"/>
                        <a:ea typeface="Cambria Math" panose="02040503050406030204" pitchFamily="18" charset="0"/>
                      </a:rPr>
                      <m:t>∧</m:t>
                    </m:r>
                    <m:sSub>
                      <m:sSubPr>
                        <m:ctrlPr>
                          <a:rPr lang="en-US" altLang="zh-CN" sz="1800" b="1" i="1" dirty="0">
                            <a:solidFill>
                              <a:srgbClr val="0070C0"/>
                            </a:solidFill>
                            <a:latin typeface="Cambria Math" panose="02040503050406030204" pitchFamily="18" charset="0"/>
                            <a:ea typeface="Cambria Math" panose="02040503050406030204" pitchFamily="18" charset="0"/>
                          </a:rPr>
                        </m:ctrlPr>
                      </m:sSubPr>
                      <m:e>
                        <m:r>
                          <a:rPr lang="en-US" altLang="zh-CN" sz="1800" b="1" i="1" dirty="0">
                            <a:solidFill>
                              <a:srgbClr val="0070C0"/>
                            </a:solidFill>
                            <a:latin typeface="Cambria Math" panose="02040503050406030204" pitchFamily="18" charset="0"/>
                            <a:ea typeface="Cambria Math" panose="02040503050406030204" pitchFamily="18" charset="0"/>
                          </a:rPr>
                          <m:t>𝒙</m:t>
                        </m:r>
                      </m:e>
                      <m:sub>
                        <m:r>
                          <a:rPr lang="en-US" altLang="zh-CN" sz="1800" b="1" i="1" dirty="0">
                            <a:solidFill>
                              <a:srgbClr val="0070C0"/>
                            </a:solidFill>
                            <a:latin typeface="Cambria Math" panose="02040503050406030204" pitchFamily="18" charset="0"/>
                            <a:ea typeface="Cambria Math" panose="02040503050406030204" pitchFamily="18" charset="0"/>
                          </a:rPr>
                          <m:t>𝟐</m:t>
                        </m:r>
                      </m:sub>
                    </m:sSub>
                  </m:oMath>
                </a14:m>
                <a:r>
                  <a:rPr lang="en-US" altLang="zh-CN" sz="1800" b="1" dirty="0">
                    <a:solidFill>
                      <a:srgbClr val="0070C0"/>
                    </a:solidFill>
                    <a:latin typeface="微软雅黑" panose="020B0503020204020204" pitchFamily="34" charset="-122"/>
                    <a:ea typeface="微软雅黑" panose="020B0503020204020204" pitchFamily="34" charset="-122"/>
                  </a:rPr>
                  <a:t>) </a:t>
                </a:r>
                <a:r>
                  <a:rPr lang="en-US" altLang="zh-CN" sz="1800"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令</a:t>
                </a:r>
                <a14:m>
                  <m:oMath xmlns:m="http://schemas.openxmlformats.org/officeDocument/2006/math">
                    <m:sSub>
                      <m:sSubPr>
                        <m:ctrlPr>
                          <a:rPr lang="en-US" altLang="zh-CN" sz="1800" i="1" dirty="0">
                            <a:latin typeface="Cambria Math" panose="02040503050406030204" pitchFamily="18" charset="0"/>
                            <a:ea typeface="微软雅黑" panose="020B0503020204020204" pitchFamily="34" charset="-122"/>
                          </a:rPr>
                        </m:ctrlPr>
                      </m:sSubPr>
                      <m:e>
                        <m:r>
                          <a:rPr lang="zh-CN" altLang="en-US" sz="1800" i="1" dirty="0">
                            <a:latin typeface="Cambria Math" panose="02040503050406030204" pitchFamily="18" charset="0"/>
                            <a:ea typeface="微软雅黑" panose="020B0503020204020204" pitchFamily="34" charset="-122"/>
                          </a:rPr>
                          <m:t>𝜔</m:t>
                        </m:r>
                      </m:e>
                      <m:sub>
                        <m:r>
                          <a:rPr lang="en-US" altLang="zh-CN" sz="1800" i="1" dirty="0">
                            <a:latin typeface="Cambria Math" panose="02040503050406030204" pitchFamily="18" charset="0"/>
                            <a:ea typeface="微软雅黑" panose="020B0503020204020204" pitchFamily="34" charset="-122"/>
                          </a:rPr>
                          <m:t>1</m:t>
                        </m:r>
                      </m:sub>
                    </m:sSub>
                    <m:r>
                      <a:rPr lang="en-US" altLang="zh-CN" sz="1800" i="1" dirty="0">
                        <a:latin typeface="Cambria Math" panose="02040503050406030204" pitchFamily="18" charset="0"/>
                        <a:ea typeface="Cambria Math" panose="02040503050406030204" pitchFamily="18" charset="0"/>
                      </a:rPr>
                      <m:t>=</m:t>
                    </m:r>
                    <m:sSub>
                      <m:sSubPr>
                        <m:ctrlPr>
                          <a:rPr lang="en-US" altLang="zh-CN" sz="1800" i="1" dirty="0">
                            <a:latin typeface="Cambria Math" panose="02040503050406030204" pitchFamily="18" charset="0"/>
                            <a:ea typeface="Cambria Math" panose="02040503050406030204" pitchFamily="18" charset="0"/>
                          </a:rPr>
                        </m:ctrlPr>
                      </m:sSubPr>
                      <m:e>
                        <m:r>
                          <a:rPr lang="zh-CN" altLang="en-US" sz="1800" i="1" dirty="0">
                            <a:latin typeface="Cambria Math" panose="02040503050406030204" pitchFamily="18" charset="0"/>
                            <a:ea typeface="Cambria Math" panose="02040503050406030204" pitchFamily="18" charset="0"/>
                          </a:rPr>
                          <m:t>𝜔</m:t>
                        </m:r>
                      </m:e>
                      <m:sub>
                        <m:r>
                          <a:rPr lang="en-US" altLang="zh-CN" sz="1800" i="1" dirty="0">
                            <a:latin typeface="Cambria Math" panose="02040503050406030204" pitchFamily="18" charset="0"/>
                            <a:ea typeface="Cambria Math" panose="02040503050406030204" pitchFamily="18" charset="0"/>
                          </a:rPr>
                          <m:t>2</m:t>
                        </m:r>
                      </m:sub>
                    </m:sSub>
                    <m:r>
                      <a:rPr lang="en-US" altLang="zh-CN" sz="1800" i="1" dirty="0">
                        <a:latin typeface="Cambria Math" panose="02040503050406030204" pitchFamily="18" charset="0"/>
                        <a:ea typeface="Cambria Math" panose="02040503050406030204" pitchFamily="18" charset="0"/>
                      </a:rPr>
                      <m:t>=1</m:t>
                    </m:r>
                  </m:oMath>
                </a14:m>
                <a:r>
                  <a:rPr lang="zh-CN" altLang="en-US" sz="1800" dirty="0">
                    <a:latin typeface="微软雅黑" panose="020B0503020204020204" pitchFamily="34" charset="-122"/>
                    <a:ea typeface="微软雅黑" panose="020B0503020204020204" pitchFamily="34" charset="-122"/>
                  </a:rPr>
                  <a:t>，</a:t>
                </a:r>
                <a14:m>
                  <m:oMath xmlns:m="http://schemas.openxmlformats.org/officeDocument/2006/math">
                    <m:r>
                      <a:rPr lang="zh-CN" altLang="en-US" sz="1800" i="1">
                        <a:latin typeface="Cambria Math" panose="02040503050406030204" pitchFamily="18" charset="0"/>
                        <a:ea typeface="微软雅黑" panose="020B0503020204020204" pitchFamily="34" charset="-122"/>
                      </a:rPr>
                      <m:t>𝜃</m:t>
                    </m:r>
                    <m:r>
                      <a:rPr lang="en-US" altLang="zh-CN" sz="1800" i="1">
                        <a:latin typeface="Cambria Math" panose="02040503050406030204" pitchFamily="18" charset="0"/>
                        <a:ea typeface="微软雅黑" panose="020B0503020204020204" pitchFamily="34" charset="-122"/>
                      </a:rPr>
                      <m:t>=2</m:t>
                    </m:r>
                  </m:oMath>
                </a14:m>
                <a:r>
                  <a:rPr lang="en-US" altLang="zh-CN" sz="1800"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则</a:t>
                </a:r>
                <a14:m>
                  <m:oMath xmlns:m="http://schemas.openxmlformats.org/officeDocument/2006/math">
                    <m:r>
                      <a:rPr lang="en-US" altLang="zh-CN" sz="1800" i="1">
                        <a:latin typeface="Cambria Math" panose="02040503050406030204" pitchFamily="18" charset="0"/>
                        <a:ea typeface="微软雅黑" panose="020B0503020204020204" pitchFamily="34" charset="-122"/>
                      </a:rPr>
                      <m:t>𝑦</m:t>
                    </m:r>
                    <m:r>
                      <a:rPr lang="en-US" altLang="zh-CN" sz="1800" i="1">
                        <a:latin typeface="Cambria Math" panose="02040503050406030204" pitchFamily="18" charset="0"/>
                        <a:ea typeface="微软雅黑" panose="020B0503020204020204" pitchFamily="34" charset="-122"/>
                      </a:rPr>
                      <m:t>=</m:t>
                    </m:r>
                    <m:r>
                      <a:rPr lang="en-US" altLang="zh-CN" sz="1800" i="1">
                        <a:latin typeface="Cambria Math" panose="02040503050406030204" pitchFamily="18" charset="0"/>
                        <a:ea typeface="微软雅黑" panose="020B0503020204020204" pitchFamily="34" charset="-122"/>
                      </a:rPr>
                      <m:t>𝑓</m:t>
                    </m:r>
                    <m:r>
                      <a:rPr lang="en-US" altLang="zh-CN" sz="1800" i="1">
                        <a:latin typeface="Cambria Math" panose="02040503050406030204" pitchFamily="18" charset="0"/>
                        <a:ea typeface="微软雅黑" panose="020B0503020204020204" pitchFamily="34" charset="-122"/>
                      </a:rPr>
                      <m:t>(1⋅</m:t>
                    </m:r>
                    <m:sSub>
                      <m:sSubPr>
                        <m:ctrlPr>
                          <a:rPr lang="en-US" altLang="zh-CN" sz="1800" i="1" dirty="0">
                            <a:latin typeface="Cambria Math" panose="02040503050406030204" pitchFamily="18" charset="0"/>
                            <a:ea typeface="微软雅黑" panose="020B0503020204020204" pitchFamily="34" charset="-122"/>
                          </a:rPr>
                        </m:ctrlPr>
                      </m:sSubPr>
                      <m:e>
                        <m:r>
                          <a:rPr lang="en-US" altLang="zh-CN" sz="1800" i="1" dirty="0">
                            <a:latin typeface="Cambria Math" panose="02040503050406030204" pitchFamily="18" charset="0"/>
                            <a:ea typeface="微软雅黑" panose="020B0503020204020204" pitchFamily="34" charset="-122"/>
                          </a:rPr>
                          <m:t>𝑥</m:t>
                        </m:r>
                      </m:e>
                      <m:sub>
                        <m:r>
                          <a:rPr lang="en-US" altLang="zh-CN" sz="1800" i="1" dirty="0">
                            <a:latin typeface="Cambria Math" panose="02040503050406030204" pitchFamily="18" charset="0"/>
                            <a:ea typeface="微软雅黑" panose="020B0503020204020204" pitchFamily="34" charset="-122"/>
                          </a:rPr>
                          <m:t>1</m:t>
                        </m:r>
                      </m:sub>
                    </m:sSub>
                    <m:r>
                      <a:rPr lang="en-US" altLang="zh-CN" sz="1800" i="1" dirty="0">
                        <a:latin typeface="Cambria Math" panose="02040503050406030204" pitchFamily="18" charset="0"/>
                        <a:ea typeface="微软雅黑" panose="020B0503020204020204" pitchFamily="34" charset="-122"/>
                      </a:rPr>
                      <m:t>+1</m:t>
                    </m:r>
                    <m:r>
                      <a:rPr lang="en-US" altLang="zh-CN" sz="1800" i="1" dirty="0">
                        <a:latin typeface="Cambria Math" panose="02040503050406030204" pitchFamily="18" charset="0"/>
                        <a:ea typeface="Cambria Math" panose="02040503050406030204" pitchFamily="18" charset="0"/>
                      </a:rPr>
                      <m:t>⋅</m:t>
                    </m:r>
                    <m:sSub>
                      <m:sSubPr>
                        <m:ctrlPr>
                          <a:rPr lang="en-US" altLang="zh-CN" sz="1800" i="1" dirty="0">
                            <a:latin typeface="Cambria Math" panose="02040503050406030204" pitchFamily="18" charset="0"/>
                            <a:ea typeface="Cambria Math" panose="02040503050406030204" pitchFamily="18" charset="0"/>
                          </a:rPr>
                        </m:ctrlPr>
                      </m:sSubPr>
                      <m:e>
                        <m:r>
                          <a:rPr lang="en-US" altLang="zh-CN" sz="1800" i="1" dirty="0">
                            <a:latin typeface="Cambria Math" panose="02040503050406030204" pitchFamily="18" charset="0"/>
                            <a:ea typeface="Cambria Math" panose="02040503050406030204" pitchFamily="18" charset="0"/>
                          </a:rPr>
                          <m:t>𝑥</m:t>
                        </m:r>
                      </m:e>
                      <m:sub>
                        <m:r>
                          <a:rPr lang="en-US" altLang="zh-CN" sz="1800" i="1" dirty="0">
                            <a:latin typeface="Cambria Math" panose="02040503050406030204" pitchFamily="18" charset="0"/>
                            <a:ea typeface="Cambria Math" panose="02040503050406030204" pitchFamily="18" charset="0"/>
                          </a:rPr>
                          <m:t>2</m:t>
                        </m:r>
                      </m:sub>
                    </m:sSub>
                    <m:r>
                      <a:rPr lang="en-US" altLang="zh-CN" sz="1800" i="1" dirty="0">
                        <a:latin typeface="Cambria Math" panose="02040503050406030204" pitchFamily="18" charset="0"/>
                        <a:ea typeface="Cambria Math" panose="02040503050406030204" pitchFamily="18" charset="0"/>
                      </a:rPr>
                      <m:t>−2</m:t>
                    </m:r>
                    <m:r>
                      <a:rPr lang="en-US" altLang="zh-CN" sz="1800" i="1">
                        <a:latin typeface="Cambria Math" panose="02040503050406030204" pitchFamily="18" charset="0"/>
                        <a:ea typeface="微软雅黑" panose="020B0503020204020204" pitchFamily="34" charset="-122"/>
                      </a:rPr>
                      <m:t>)</m:t>
                    </m:r>
                  </m:oMath>
                </a14:m>
                <a:r>
                  <a:rPr lang="en-US" altLang="zh-CN" sz="1800"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仅在</a:t>
                </a:r>
                <a14:m>
                  <m:oMath xmlns:m="http://schemas.openxmlformats.org/officeDocument/2006/math">
                    <m:sSub>
                      <m:sSubPr>
                        <m:ctrlPr>
                          <a:rPr lang="en-US" altLang="zh-CN" sz="1800" i="1" dirty="0">
                            <a:latin typeface="Cambria Math" panose="02040503050406030204" pitchFamily="18" charset="0"/>
                            <a:ea typeface="微软雅黑" panose="020B0503020204020204" pitchFamily="34" charset="-122"/>
                          </a:rPr>
                        </m:ctrlPr>
                      </m:sSubPr>
                      <m:e>
                        <m:r>
                          <a:rPr lang="en-US" altLang="zh-CN" sz="1800" i="1" dirty="0">
                            <a:latin typeface="Cambria Math" panose="02040503050406030204" pitchFamily="18" charset="0"/>
                            <a:ea typeface="微软雅黑" panose="020B0503020204020204" pitchFamily="34" charset="-122"/>
                          </a:rPr>
                          <m:t>𝑥</m:t>
                        </m:r>
                      </m:e>
                      <m:sub>
                        <m:r>
                          <a:rPr lang="en-US" altLang="zh-CN" sz="1800" i="1" dirty="0">
                            <a:latin typeface="Cambria Math" panose="02040503050406030204" pitchFamily="18" charset="0"/>
                            <a:ea typeface="微软雅黑" panose="020B0503020204020204" pitchFamily="34" charset="-122"/>
                          </a:rPr>
                          <m:t>1</m:t>
                        </m:r>
                      </m:sub>
                    </m:sSub>
                    <m:r>
                      <a:rPr lang="en-US" altLang="zh-CN" sz="1800" i="1" dirty="0">
                        <a:latin typeface="Cambria Math" panose="02040503050406030204" pitchFamily="18" charset="0"/>
                        <a:ea typeface="Cambria Math" panose="02040503050406030204" pitchFamily="18" charset="0"/>
                      </a:rPr>
                      <m:t>=</m:t>
                    </m:r>
                    <m:sSub>
                      <m:sSubPr>
                        <m:ctrlPr>
                          <a:rPr lang="en-US" altLang="zh-CN" sz="1800" i="1" dirty="0">
                            <a:latin typeface="Cambria Math" panose="02040503050406030204" pitchFamily="18" charset="0"/>
                            <a:ea typeface="Cambria Math" panose="02040503050406030204" pitchFamily="18" charset="0"/>
                          </a:rPr>
                        </m:ctrlPr>
                      </m:sSubPr>
                      <m:e>
                        <m:r>
                          <a:rPr lang="en-US" altLang="zh-CN" sz="1800" i="1" dirty="0">
                            <a:latin typeface="Cambria Math" panose="02040503050406030204" pitchFamily="18" charset="0"/>
                            <a:ea typeface="Cambria Math" panose="02040503050406030204" pitchFamily="18" charset="0"/>
                          </a:rPr>
                          <m:t>𝑥</m:t>
                        </m:r>
                      </m:e>
                      <m:sub>
                        <m:r>
                          <a:rPr lang="en-US" altLang="zh-CN" sz="1800" i="1" dirty="0">
                            <a:latin typeface="Cambria Math" panose="02040503050406030204" pitchFamily="18" charset="0"/>
                            <a:ea typeface="Cambria Math" panose="02040503050406030204" pitchFamily="18" charset="0"/>
                          </a:rPr>
                          <m:t>2</m:t>
                        </m:r>
                      </m:sub>
                    </m:sSub>
                    <m:r>
                      <a:rPr lang="en-US" altLang="zh-CN" sz="1800" i="1" dirty="0">
                        <a:latin typeface="Cambria Math" panose="02040503050406030204" pitchFamily="18" charset="0"/>
                        <a:ea typeface="Cambria Math" panose="02040503050406030204" pitchFamily="18" charset="0"/>
                      </a:rPr>
                      <m:t>=1</m:t>
                    </m:r>
                  </m:oMath>
                </a14:m>
                <a:r>
                  <a:rPr lang="zh-CN" altLang="en-US" sz="1800" dirty="0">
                    <a:latin typeface="微软雅黑" panose="020B0503020204020204" pitchFamily="34" charset="-122"/>
                    <a:ea typeface="微软雅黑" panose="020B0503020204020204" pitchFamily="34" charset="-122"/>
                  </a:rPr>
                  <a:t>时，</a:t>
                </a:r>
                <a14:m>
                  <m:oMath xmlns:m="http://schemas.openxmlformats.org/officeDocument/2006/math">
                    <m:r>
                      <a:rPr lang="en-US" altLang="zh-CN" sz="1800" i="1" dirty="0">
                        <a:latin typeface="Cambria Math" panose="02040503050406030204" pitchFamily="18" charset="0"/>
                        <a:ea typeface="微软雅黑" panose="020B0503020204020204" pitchFamily="34" charset="-122"/>
                      </a:rPr>
                      <m:t>𝑦</m:t>
                    </m:r>
                    <m:r>
                      <a:rPr lang="en-US" altLang="zh-CN" sz="1800" i="1" dirty="0">
                        <a:latin typeface="Cambria Math" panose="02040503050406030204" pitchFamily="18" charset="0"/>
                        <a:ea typeface="微软雅黑" panose="020B0503020204020204" pitchFamily="34" charset="-122"/>
                      </a:rPr>
                      <m:t>=1</m:t>
                    </m:r>
                  </m:oMath>
                </a14:m>
                <a:r>
                  <a:rPr lang="en-US" altLang="zh-CN" sz="1800" dirty="0">
                    <a:latin typeface="微软雅黑" panose="020B0503020204020204" pitchFamily="34" charset="-122"/>
                    <a:ea typeface="微软雅黑" panose="020B0503020204020204" pitchFamily="34" charset="-122"/>
                  </a:rPr>
                  <a:t>. </a:t>
                </a:r>
              </a:p>
            </p:txBody>
          </p:sp>
        </mc:Choice>
        <mc:Fallback xmlns="">
          <p:sp>
            <p:nvSpPr>
              <p:cNvPr id="25" name="文本框 24"/>
              <p:cNvSpPr txBox="1">
                <a:spLocks noRot="1" noChangeAspect="1" noMove="1" noResize="1" noEditPoints="1" noAdjustHandles="1" noChangeArrowheads="1" noChangeShapeType="1" noTextEdit="1"/>
              </p:cNvSpPr>
              <p:nvPr/>
            </p:nvSpPr>
            <p:spPr>
              <a:xfrm>
                <a:off x="990600" y="3038327"/>
                <a:ext cx="5562600" cy="874407"/>
              </a:xfrm>
              <a:prstGeom prst="rect">
                <a:avLst/>
              </a:prstGeom>
              <a:blipFill>
                <a:blip r:embed="rId5"/>
                <a:stretch>
                  <a:fillRect r="-439" b="-97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1" name="文本框 30"/>
              <p:cNvSpPr txBox="1"/>
              <p:nvPr/>
            </p:nvSpPr>
            <p:spPr>
              <a:xfrm>
                <a:off x="990600" y="5019526"/>
                <a:ext cx="5715000" cy="1000274"/>
              </a:xfrm>
              <a:prstGeom prst="rect">
                <a:avLst/>
              </a:prstGeom>
              <a:noFill/>
            </p:spPr>
            <p:txBody>
              <a:bodyPr wrap="square" rtlCol="0">
                <a:spAutoFit/>
              </a:bodyPr>
              <a:lstStyle/>
              <a:p>
                <a:pPr marL="360000" lvl="2" indent="-285750">
                  <a:spcBef>
                    <a:spcPts val="600"/>
                  </a:spcBef>
                  <a:buClr>
                    <a:srgbClr val="7030A0"/>
                  </a:buClr>
                  <a:buSzPct val="100000"/>
                  <a:buFont typeface="Wingdings" panose="05000000000000000000" pitchFamily="2" charset="2"/>
                  <a:buChar char="Ø"/>
                </a:pPr>
                <a:r>
                  <a:rPr lang="zh-CN" altLang="en-US" sz="1800" b="1" dirty="0">
                    <a:solidFill>
                      <a:srgbClr val="0070C0"/>
                    </a:solidFill>
                    <a:latin typeface="微软雅黑" panose="020B0503020204020204" pitchFamily="34" charset="-122"/>
                    <a:ea typeface="微软雅黑" panose="020B0503020204020204" pitchFamily="34" charset="-122"/>
                  </a:rPr>
                  <a:t>“非”</a:t>
                </a:r>
                <a:r>
                  <a:rPr lang="en-US" altLang="zh-CN" sz="1800" b="1" dirty="0">
                    <a:solidFill>
                      <a:srgbClr val="0070C0"/>
                    </a:solidFill>
                    <a:latin typeface="微软雅黑" panose="020B0503020204020204" pitchFamily="34" charset="-122"/>
                    <a:ea typeface="微软雅黑" panose="020B0503020204020204" pitchFamily="34" charset="-122"/>
                  </a:rPr>
                  <a:t>(</a:t>
                </a:r>
                <a14:m>
                  <m:oMath xmlns:m="http://schemas.openxmlformats.org/officeDocument/2006/math">
                    <m:sSub>
                      <m:sSubPr>
                        <m:ctrlPr>
                          <a:rPr lang="en-US" altLang="zh-CN" sz="1800" b="1" i="1" dirty="0">
                            <a:solidFill>
                              <a:srgbClr val="0070C0"/>
                            </a:solidFill>
                            <a:latin typeface="Cambria Math" panose="02040503050406030204" pitchFamily="18" charset="0"/>
                            <a:ea typeface="微软雅黑" panose="020B0503020204020204" pitchFamily="34" charset="-122"/>
                          </a:rPr>
                        </m:ctrlPr>
                      </m:sSubPr>
                      <m:e>
                        <m:r>
                          <a:rPr lang="en-US" altLang="zh-CN" sz="1800" b="1" dirty="0">
                            <a:solidFill>
                              <a:srgbClr val="0070C0"/>
                            </a:solidFill>
                            <a:latin typeface="Cambria Math" panose="02040503050406030204" pitchFamily="18" charset="0"/>
                            <a:ea typeface="微软雅黑" panose="020B0503020204020204" pitchFamily="34" charset="-122"/>
                          </a:rPr>
                          <m:t>¬</m:t>
                        </m:r>
                        <m:r>
                          <a:rPr lang="en-US" altLang="zh-CN" sz="1800" b="1" dirty="0">
                            <a:solidFill>
                              <a:srgbClr val="0070C0"/>
                            </a:solidFill>
                            <a:latin typeface="Cambria Math" panose="02040503050406030204" pitchFamily="18" charset="0"/>
                            <a:ea typeface="微软雅黑" panose="020B0503020204020204" pitchFamily="34" charset="-122"/>
                          </a:rPr>
                          <m:t>𝑥</m:t>
                        </m:r>
                      </m:e>
                      <m:sub>
                        <m:r>
                          <a:rPr lang="en-US" altLang="zh-CN" sz="1800" b="1" dirty="0">
                            <a:solidFill>
                              <a:srgbClr val="0070C0"/>
                            </a:solidFill>
                            <a:latin typeface="Cambria Math" panose="02040503050406030204" pitchFamily="18" charset="0"/>
                            <a:ea typeface="微软雅黑" panose="020B0503020204020204" pitchFamily="34" charset="-122"/>
                          </a:rPr>
                          <m:t>1</m:t>
                        </m:r>
                      </m:sub>
                    </m:sSub>
                  </m:oMath>
                </a14:m>
                <a:r>
                  <a:rPr lang="en-US" altLang="zh-CN" sz="1800" b="1" dirty="0">
                    <a:solidFill>
                      <a:srgbClr val="0070C0"/>
                    </a:solidFill>
                    <a:latin typeface="微软雅黑" panose="020B0503020204020204" pitchFamily="34" charset="-122"/>
                    <a:ea typeface="微软雅黑" panose="020B0503020204020204" pitchFamily="34" charset="-122"/>
                  </a:rPr>
                  <a:t>)</a:t>
                </a:r>
                <a:r>
                  <a:rPr lang="zh-CN" altLang="en-US" sz="1800" b="1" dirty="0">
                    <a:solidFill>
                      <a:srgbClr val="0070C0"/>
                    </a:solidFill>
                    <a:latin typeface="微软雅黑" panose="020B0503020204020204" pitchFamily="34" charset="-122"/>
                    <a:ea typeface="微软雅黑" panose="020B0503020204020204" pitchFamily="34" charset="-122"/>
                  </a:rPr>
                  <a:t> </a:t>
                </a:r>
                <a:r>
                  <a:rPr lang="en-US" altLang="zh-CN" sz="1800" b="1" dirty="0">
                    <a:solidFill>
                      <a:srgbClr val="0070C0"/>
                    </a:solidFill>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令</a:t>
                </a:r>
                <a14:m>
                  <m:oMath xmlns:m="http://schemas.openxmlformats.org/officeDocument/2006/math">
                    <m:sSub>
                      <m:sSubPr>
                        <m:ctrlPr>
                          <a:rPr lang="en-US" altLang="zh-CN" sz="1800" i="1" dirty="0">
                            <a:latin typeface="Cambria Math" panose="02040503050406030204" pitchFamily="18" charset="0"/>
                            <a:ea typeface="微软雅黑" panose="020B0503020204020204" pitchFamily="34" charset="-122"/>
                          </a:rPr>
                        </m:ctrlPr>
                      </m:sSubPr>
                      <m:e>
                        <m:r>
                          <a:rPr lang="zh-CN" altLang="en-US" sz="1800" i="1" dirty="0">
                            <a:latin typeface="Cambria Math" panose="02040503050406030204" pitchFamily="18" charset="0"/>
                            <a:ea typeface="微软雅黑" panose="020B0503020204020204" pitchFamily="34" charset="-122"/>
                          </a:rPr>
                          <m:t>𝜔</m:t>
                        </m:r>
                      </m:e>
                      <m:sub>
                        <m:r>
                          <a:rPr lang="en-US" altLang="zh-CN" sz="1800" i="1" dirty="0">
                            <a:latin typeface="Cambria Math" panose="02040503050406030204" pitchFamily="18" charset="0"/>
                            <a:ea typeface="微软雅黑" panose="020B0503020204020204" pitchFamily="34" charset="-122"/>
                          </a:rPr>
                          <m:t>1</m:t>
                        </m:r>
                      </m:sub>
                    </m:sSub>
                    <m:r>
                      <a:rPr lang="en-US" altLang="zh-CN" sz="1800" i="1" dirty="0">
                        <a:latin typeface="Cambria Math" panose="02040503050406030204" pitchFamily="18" charset="0"/>
                        <a:ea typeface="Cambria Math" panose="02040503050406030204" pitchFamily="18" charset="0"/>
                      </a:rPr>
                      <m:t>=−0.6</m:t>
                    </m:r>
                  </m:oMath>
                </a14:m>
                <a:r>
                  <a:rPr lang="en-US" altLang="zh-CN" sz="1800" dirty="0">
                    <a:latin typeface="微软雅黑" panose="020B0503020204020204" pitchFamily="34" charset="-122"/>
                    <a:ea typeface="微软雅黑" panose="020B0503020204020204" pitchFamily="34" charset="-122"/>
                  </a:rPr>
                  <a:t>,</a:t>
                </a:r>
                <a:r>
                  <a:rPr lang="en-US" altLang="zh-CN" sz="1800" dirty="0">
                    <a:ea typeface="Cambria Math" panose="02040503050406030204" pitchFamily="18" charset="0"/>
                  </a:rPr>
                  <a:t> </a:t>
                </a:r>
                <a14:m>
                  <m:oMath xmlns:m="http://schemas.openxmlformats.org/officeDocument/2006/math">
                    <m:sSub>
                      <m:sSubPr>
                        <m:ctrlPr>
                          <a:rPr lang="en-US" altLang="zh-CN" sz="1800" i="1" dirty="0">
                            <a:latin typeface="Cambria Math" panose="02040503050406030204" pitchFamily="18" charset="0"/>
                            <a:ea typeface="Cambria Math" panose="02040503050406030204" pitchFamily="18" charset="0"/>
                          </a:rPr>
                        </m:ctrlPr>
                      </m:sSubPr>
                      <m:e>
                        <m:r>
                          <a:rPr lang="zh-CN" altLang="en-US" sz="1800" i="1" dirty="0">
                            <a:latin typeface="Cambria Math" panose="02040503050406030204" pitchFamily="18" charset="0"/>
                            <a:ea typeface="Cambria Math" panose="02040503050406030204" pitchFamily="18" charset="0"/>
                          </a:rPr>
                          <m:t>𝜔</m:t>
                        </m:r>
                      </m:e>
                      <m:sub>
                        <m:r>
                          <a:rPr lang="en-US" altLang="zh-CN" sz="1800" i="1" dirty="0">
                            <a:latin typeface="Cambria Math" panose="02040503050406030204" pitchFamily="18" charset="0"/>
                            <a:ea typeface="Cambria Math" panose="02040503050406030204" pitchFamily="18" charset="0"/>
                          </a:rPr>
                          <m:t>2</m:t>
                        </m:r>
                      </m:sub>
                    </m:sSub>
                    <m:r>
                      <a:rPr lang="en-US" altLang="zh-CN" sz="1800" i="1" dirty="0">
                        <a:latin typeface="Cambria Math" panose="02040503050406030204" pitchFamily="18" charset="0"/>
                        <a:ea typeface="Cambria Math" panose="02040503050406030204" pitchFamily="18" charset="0"/>
                      </a:rPr>
                      <m:t>=0</m:t>
                    </m:r>
                  </m:oMath>
                </a14:m>
                <a:r>
                  <a:rPr lang="en-US" altLang="zh-CN" sz="1800" dirty="0">
                    <a:latin typeface="微软雅黑" panose="020B0503020204020204" pitchFamily="34" charset="-122"/>
                    <a:ea typeface="微软雅黑" panose="020B0503020204020204" pitchFamily="34" charset="-122"/>
                  </a:rPr>
                  <a:t>,</a:t>
                </a:r>
                <a14:m>
                  <m:oMath xmlns:m="http://schemas.openxmlformats.org/officeDocument/2006/math">
                    <m:r>
                      <a:rPr lang="zh-CN" altLang="en-US" sz="1800" i="1">
                        <a:latin typeface="Cambria Math" panose="02040503050406030204" pitchFamily="18" charset="0"/>
                        <a:ea typeface="微软雅黑" panose="020B0503020204020204" pitchFamily="34" charset="-122"/>
                      </a:rPr>
                      <m:t>𝜃</m:t>
                    </m:r>
                    <m:r>
                      <a:rPr lang="en-US" altLang="zh-CN" sz="1800" i="1">
                        <a:latin typeface="Cambria Math" panose="02040503050406030204" pitchFamily="18" charset="0"/>
                        <a:ea typeface="微软雅黑" panose="020B0503020204020204" pitchFamily="34" charset="-122"/>
                      </a:rPr>
                      <m:t>=0.5</m:t>
                    </m:r>
                  </m:oMath>
                </a14:m>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 则</a:t>
                </a:r>
              </a:p>
              <a:p>
                <a:pPr marL="360000">
                  <a:spcBef>
                    <a:spcPts val="600"/>
                  </a:spcBef>
                  <a:buClr>
                    <a:srgbClr val="7030A0"/>
                  </a:buClr>
                  <a:buSzPct val="100000"/>
                  <a:buNone/>
                </a:pPr>
                <a14:m>
                  <m:oMath xmlns:m="http://schemas.openxmlformats.org/officeDocument/2006/math">
                    <m:r>
                      <a:rPr lang="en-US" altLang="zh-CN" sz="1800" i="1">
                        <a:latin typeface="Cambria Math" panose="02040503050406030204" pitchFamily="18" charset="0"/>
                        <a:ea typeface="微软雅黑" panose="020B0503020204020204" pitchFamily="34" charset="-122"/>
                      </a:rPr>
                      <m:t>𝑦</m:t>
                    </m:r>
                    <m:r>
                      <a:rPr lang="en-US" altLang="zh-CN" sz="1800" i="1">
                        <a:latin typeface="Cambria Math" panose="02040503050406030204" pitchFamily="18" charset="0"/>
                        <a:ea typeface="微软雅黑" panose="020B0503020204020204" pitchFamily="34" charset="-122"/>
                      </a:rPr>
                      <m:t>=</m:t>
                    </m:r>
                    <m:r>
                      <a:rPr lang="en-US" altLang="zh-CN" sz="1800" i="1">
                        <a:latin typeface="Cambria Math" panose="02040503050406030204" pitchFamily="18" charset="0"/>
                        <a:ea typeface="微软雅黑" panose="020B0503020204020204" pitchFamily="34" charset="-122"/>
                      </a:rPr>
                      <m:t>𝑓</m:t>
                    </m:r>
                    <m:d>
                      <m:dPr>
                        <m:ctrlPr>
                          <a:rPr lang="en-US" altLang="zh-CN" sz="1800" i="1">
                            <a:latin typeface="Cambria Math" panose="02040503050406030204" pitchFamily="18" charset="0"/>
                            <a:ea typeface="微软雅黑" panose="020B0503020204020204" pitchFamily="34" charset="-122"/>
                          </a:rPr>
                        </m:ctrlPr>
                      </m:dPr>
                      <m:e>
                        <m:r>
                          <a:rPr lang="en-US" altLang="zh-CN" sz="1800" i="1">
                            <a:latin typeface="Cambria Math" panose="02040503050406030204" pitchFamily="18" charset="0"/>
                            <a:ea typeface="微软雅黑" panose="020B0503020204020204" pitchFamily="34" charset="-122"/>
                          </a:rPr>
                          <m:t>−0.6⋅</m:t>
                        </m:r>
                        <m:sSub>
                          <m:sSubPr>
                            <m:ctrlPr>
                              <a:rPr lang="en-US" altLang="zh-CN" sz="1800" i="1" dirty="0">
                                <a:latin typeface="Cambria Math" panose="02040503050406030204" pitchFamily="18" charset="0"/>
                                <a:ea typeface="微软雅黑" panose="020B0503020204020204" pitchFamily="34" charset="-122"/>
                              </a:rPr>
                            </m:ctrlPr>
                          </m:sSubPr>
                          <m:e>
                            <m:r>
                              <a:rPr lang="en-US" altLang="zh-CN" sz="1800" i="1" dirty="0">
                                <a:latin typeface="Cambria Math" panose="02040503050406030204" pitchFamily="18" charset="0"/>
                                <a:ea typeface="微软雅黑" panose="020B0503020204020204" pitchFamily="34" charset="-122"/>
                              </a:rPr>
                              <m:t>𝑥</m:t>
                            </m:r>
                          </m:e>
                          <m:sub>
                            <m:r>
                              <a:rPr lang="en-US" altLang="zh-CN" sz="1800" i="1" dirty="0">
                                <a:latin typeface="Cambria Math" panose="02040503050406030204" pitchFamily="18" charset="0"/>
                                <a:ea typeface="微软雅黑" panose="020B0503020204020204" pitchFamily="34" charset="-122"/>
                              </a:rPr>
                              <m:t>1</m:t>
                            </m:r>
                          </m:sub>
                        </m:sSub>
                        <m:r>
                          <a:rPr lang="en-US" altLang="zh-CN" sz="1800" i="1" dirty="0">
                            <a:latin typeface="Cambria Math" panose="02040503050406030204" pitchFamily="18" charset="0"/>
                            <a:ea typeface="微软雅黑" panose="020B0503020204020204" pitchFamily="34" charset="-122"/>
                          </a:rPr>
                          <m:t>+0</m:t>
                        </m:r>
                        <m:r>
                          <a:rPr lang="en-US" altLang="zh-CN" sz="1800" i="1" dirty="0">
                            <a:latin typeface="Cambria Math" panose="02040503050406030204" pitchFamily="18" charset="0"/>
                            <a:ea typeface="Cambria Math" panose="02040503050406030204" pitchFamily="18" charset="0"/>
                          </a:rPr>
                          <m:t>⋅</m:t>
                        </m:r>
                        <m:sSub>
                          <m:sSubPr>
                            <m:ctrlPr>
                              <a:rPr lang="en-US" altLang="zh-CN" sz="1800" i="1" dirty="0">
                                <a:latin typeface="Cambria Math" panose="02040503050406030204" pitchFamily="18" charset="0"/>
                                <a:ea typeface="Cambria Math" panose="02040503050406030204" pitchFamily="18" charset="0"/>
                              </a:rPr>
                            </m:ctrlPr>
                          </m:sSubPr>
                          <m:e>
                            <m:r>
                              <a:rPr lang="en-US" altLang="zh-CN" sz="1800" i="1" dirty="0">
                                <a:latin typeface="Cambria Math" panose="02040503050406030204" pitchFamily="18" charset="0"/>
                                <a:ea typeface="Cambria Math" panose="02040503050406030204" pitchFamily="18" charset="0"/>
                              </a:rPr>
                              <m:t>𝑥</m:t>
                            </m:r>
                          </m:e>
                          <m:sub>
                            <m:r>
                              <a:rPr lang="en-US" altLang="zh-CN" sz="1800" i="1" dirty="0">
                                <a:latin typeface="Cambria Math" panose="02040503050406030204" pitchFamily="18" charset="0"/>
                                <a:ea typeface="Cambria Math" panose="02040503050406030204" pitchFamily="18" charset="0"/>
                              </a:rPr>
                              <m:t>2</m:t>
                            </m:r>
                          </m:sub>
                        </m:sSub>
                        <m:r>
                          <a:rPr lang="en-US" altLang="zh-CN" sz="1800" i="1" dirty="0">
                            <a:latin typeface="Cambria Math" panose="02040503050406030204" pitchFamily="18" charset="0"/>
                            <a:ea typeface="Cambria Math" panose="02040503050406030204" pitchFamily="18" charset="0"/>
                          </a:rPr>
                          <m:t>+0.5</m:t>
                        </m:r>
                      </m:e>
                    </m:d>
                  </m:oMath>
                </a14:m>
                <a:r>
                  <a:rPr lang="zh-CN" altLang="en-US" sz="1800" dirty="0">
                    <a:latin typeface="微软雅黑" panose="020B0503020204020204" pitchFamily="34" charset="-122"/>
                    <a:ea typeface="微软雅黑" panose="020B0503020204020204" pitchFamily="34" charset="-122"/>
                  </a:rPr>
                  <a:t>，当</a:t>
                </a:r>
                <a14:m>
                  <m:oMath xmlns:m="http://schemas.openxmlformats.org/officeDocument/2006/math">
                    <m:sSub>
                      <m:sSubPr>
                        <m:ctrlPr>
                          <a:rPr lang="en-US" altLang="zh-CN" sz="1800" i="1" dirty="0">
                            <a:latin typeface="Cambria Math" panose="02040503050406030204" pitchFamily="18" charset="0"/>
                            <a:ea typeface="微软雅黑" panose="020B0503020204020204" pitchFamily="34" charset="-122"/>
                          </a:rPr>
                        </m:ctrlPr>
                      </m:sSubPr>
                      <m:e>
                        <m:r>
                          <a:rPr lang="en-US" altLang="zh-CN" sz="1800" i="1" dirty="0">
                            <a:latin typeface="Cambria Math" panose="02040503050406030204" pitchFamily="18" charset="0"/>
                            <a:ea typeface="微软雅黑" panose="020B0503020204020204" pitchFamily="34" charset="-122"/>
                          </a:rPr>
                          <m:t>𝑥</m:t>
                        </m:r>
                      </m:e>
                      <m:sub>
                        <m:r>
                          <a:rPr lang="en-US" altLang="zh-CN" sz="1800" i="1" dirty="0">
                            <a:latin typeface="Cambria Math" panose="02040503050406030204" pitchFamily="18" charset="0"/>
                            <a:ea typeface="微软雅黑" panose="020B0503020204020204" pitchFamily="34" charset="-122"/>
                          </a:rPr>
                          <m:t>1</m:t>
                        </m:r>
                      </m:sub>
                    </m:sSub>
                    <m:r>
                      <a:rPr lang="en-US" altLang="zh-CN" sz="1800" i="1" dirty="0">
                        <a:latin typeface="Cambria Math" panose="02040503050406030204" pitchFamily="18" charset="0"/>
                        <a:ea typeface="Cambria Math" panose="02040503050406030204" pitchFamily="18" charset="0"/>
                      </a:rPr>
                      <m:t>=1</m:t>
                    </m:r>
                  </m:oMath>
                </a14:m>
                <a:r>
                  <a:rPr lang="zh-CN" altLang="en-US" sz="1800" dirty="0">
                    <a:latin typeface="微软雅黑" panose="020B0503020204020204" pitchFamily="34" charset="-122"/>
                    <a:ea typeface="微软雅黑" panose="020B0503020204020204" pitchFamily="34" charset="-122"/>
                  </a:rPr>
                  <a:t>时</a:t>
                </a:r>
                <a:r>
                  <a:rPr lang="en-US" altLang="zh-CN" sz="1800" dirty="0">
                    <a:latin typeface="微软雅黑" panose="020B0503020204020204" pitchFamily="34" charset="-122"/>
                    <a:ea typeface="微软雅黑" panose="020B0503020204020204" pitchFamily="34" charset="-122"/>
                  </a:rPr>
                  <a:t>,</a:t>
                </a:r>
                <a:r>
                  <a:rPr lang="en-US" altLang="zh-CN" sz="1800" dirty="0">
                    <a:ea typeface="微软雅黑" panose="020B0503020204020204" pitchFamily="34" charset="-122"/>
                  </a:rPr>
                  <a:t> </a:t>
                </a:r>
                <a14:m>
                  <m:oMath xmlns:m="http://schemas.openxmlformats.org/officeDocument/2006/math">
                    <m:r>
                      <a:rPr lang="en-US" altLang="zh-CN" sz="1800" i="1" dirty="0">
                        <a:latin typeface="Cambria Math" panose="02040503050406030204" pitchFamily="18" charset="0"/>
                        <a:ea typeface="微软雅黑" panose="020B0503020204020204" pitchFamily="34" charset="-122"/>
                      </a:rPr>
                      <m:t>𝑦</m:t>
                    </m:r>
                    <m:r>
                      <a:rPr lang="en-US" altLang="zh-CN" sz="1800" i="1" dirty="0">
                        <a:latin typeface="Cambria Math" panose="02040503050406030204" pitchFamily="18" charset="0"/>
                        <a:ea typeface="微软雅黑" panose="020B0503020204020204" pitchFamily="34" charset="-122"/>
                      </a:rPr>
                      <m:t>=0 </m:t>
                    </m:r>
                  </m:oMath>
                </a14:m>
                <a:r>
                  <a:rPr lang="zh-CN" altLang="en-US" sz="1800" dirty="0">
                    <a:latin typeface="微软雅黑" panose="020B0503020204020204" pitchFamily="34" charset="-122"/>
                    <a:ea typeface="微软雅黑" panose="020B0503020204020204" pitchFamily="34" charset="-122"/>
                  </a:rPr>
                  <a:t>； 当</a:t>
                </a:r>
                <a14:m>
                  <m:oMath xmlns:m="http://schemas.openxmlformats.org/officeDocument/2006/math">
                    <m:sSub>
                      <m:sSubPr>
                        <m:ctrlPr>
                          <a:rPr lang="en-US" altLang="zh-CN" sz="1800" i="1" dirty="0">
                            <a:latin typeface="Cambria Math" panose="02040503050406030204" pitchFamily="18" charset="0"/>
                            <a:ea typeface="微软雅黑" panose="020B0503020204020204" pitchFamily="34" charset="-122"/>
                          </a:rPr>
                        </m:ctrlPr>
                      </m:sSubPr>
                      <m:e>
                        <m:r>
                          <a:rPr lang="en-US" altLang="zh-CN" sz="1800" i="1" dirty="0">
                            <a:latin typeface="Cambria Math" panose="02040503050406030204" pitchFamily="18" charset="0"/>
                            <a:ea typeface="微软雅黑" panose="020B0503020204020204" pitchFamily="34" charset="-122"/>
                          </a:rPr>
                          <m:t>𝑥</m:t>
                        </m:r>
                      </m:e>
                      <m:sub>
                        <m:r>
                          <a:rPr lang="en-US" altLang="zh-CN" sz="1800" i="1" dirty="0">
                            <a:latin typeface="Cambria Math" panose="02040503050406030204" pitchFamily="18" charset="0"/>
                            <a:ea typeface="微软雅黑" panose="020B0503020204020204" pitchFamily="34" charset="-122"/>
                          </a:rPr>
                          <m:t>1</m:t>
                        </m:r>
                      </m:sub>
                    </m:sSub>
                    <m:r>
                      <a:rPr lang="en-US" altLang="zh-CN" sz="1800" i="1" dirty="0">
                        <a:latin typeface="Cambria Math" panose="02040503050406030204" pitchFamily="18" charset="0"/>
                        <a:ea typeface="Cambria Math" panose="02040503050406030204" pitchFamily="18" charset="0"/>
                      </a:rPr>
                      <m:t>=0</m:t>
                    </m:r>
                  </m:oMath>
                </a14:m>
                <a:r>
                  <a:rPr lang="zh-CN" altLang="en-US" sz="1800" dirty="0">
                    <a:latin typeface="微软雅黑" panose="020B0503020204020204" pitchFamily="34" charset="-122"/>
                    <a:ea typeface="微软雅黑" panose="020B0503020204020204" pitchFamily="34" charset="-122"/>
                  </a:rPr>
                  <a:t>时</a:t>
                </a:r>
                <a:r>
                  <a:rPr lang="en-US" altLang="zh-CN" sz="1800" dirty="0">
                    <a:latin typeface="微软雅黑" panose="020B0503020204020204" pitchFamily="34" charset="-122"/>
                    <a:ea typeface="微软雅黑" panose="020B0503020204020204" pitchFamily="34" charset="-122"/>
                  </a:rPr>
                  <a:t>,</a:t>
                </a:r>
                <a:r>
                  <a:rPr lang="en-US" altLang="zh-CN" sz="1800" dirty="0">
                    <a:ea typeface="微软雅黑" panose="020B0503020204020204" pitchFamily="34" charset="-122"/>
                  </a:rPr>
                  <a:t> </a:t>
                </a:r>
                <a14:m>
                  <m:oMath xmlns:m="http://schemas.openxmlformats.org/officeDocument/2006/math">
                    <m:r>
                      <a:rPr lang="en-US" altLang="zh-CN" sz="1800" i="1" dirty="0">
                        <a:latin typeface="Cambria Math" panose="02040503050406030204" pitchFamily="18" charset="0"/>
                        <a:ea typeface="微软雅黑" panose="020B0503020204020204" pitchFamily="34" charset="-122"/>
                      </a:rPr>
                      <m:t>𝑦</m:t>
                    </m:r>
                    <m:r>
                      <a:rPr lang="en-US" altLang="zh-CN" sz="1800" i="1" dirty="0">
                        <a:latin typeface="Cambria Math" panose="02040503050406030204" pitchFamily="18" charset="0"/>
                        <a:ea typeface="微软雅黑" panose="020B0503020204020204" pitchFamily="34" charset="-122"/>
                      </a:rPr>
                      <m:t>=1 </m:t>
                    </m:r>
                  </m:oMath>
                </a14:m>
                <a:r>
                  <a:rPr lang="en-US" altLang="zh-CN" sz="1800" dirty="0">
                    <a:latin typeface="微软雅黑" panose="020B0503020204020204" pitchFamily="34" charset="-122"/>
                    <a:ea typeface="微软雅黑" panose="020B0503020204020204" pitchFamily="34" charset="-122"/>
                  </a:rPr>
                  <a:t>.</a:t>
                </a:r>
                <a:endParaRPr lang="zh-CN" altLang="en-US" sz="1800" dirty="0">
                  <a:latin typeface="微软雅黑" panose="020B0503020204020204" pitchFamily="34" charset="-122"/>
                  <a:ea typeface="微软雅黑" panose="020B0503020204020204" pitchFamily="34" charset="-122"/>
                </a:endParaRPr>
              </a:p>
            </p:txBody>
          </p:sp>
        </mc:Choice>
        <mc:Fallback xmlns="">
          <p:sp>
            <p:nvSpPr>
              <p:cNvPr id="31" name="文本框 30"/>
              <p:cNvSpPr txBox="1">
                <a:spLocks noRot="1" noChangeAspect="1" noMove="1" noResize="1" noEditPoints="1" noAdjustHandles="1" noChangeArrowheads="1" noChangeShapeType="1" noTextEdit="1"/>
              </p:cNvSpPr>
              <p:nvPr/>
            </p:nvSpPr>
            <p:spPr>
              <a:xfrm>
                <a:off x="990600" y="5019526"/>
                <a:ext cx="5715000" cy="1000274"/>
              </a:xfrm>
              <a:prstGeom prst="rect">
                <a:avLst/>
              </a:prstGeom>
              <a:blipFill>
                <a:blip r:embed="rId6"/>
                <a:stretch>
                  <a:fillRect t="-3030" r="-4909" b="-8485"/>
                </a:stretch>
              </a:blipFill>
            </p:spPr>
            <p:txBody>
              <a:bodyPr/>
              <a:lstStyle/>
              <a:p>
                <a:r>
                  <a:rPr lang="zh-CN" altLang="en-US">
                    <a:noFill/>
                  </a:rPr>
                  <a:t> </a:t>
                </a:r>
              </a:p>
            </p:txBody>
          </p:sp>
        </mc:Fallback>
      </mc:AlternateContent>
      <p:grpSp>
        <p:nvGrpSpPr>
          <p:cNvPr id="8" name="组合 7">
            <a:extLst>
              <a:ext uri="{FF2B5EF4-FFF2-40B4-BE49-F238E27FC236}">
                <a16:creationId xmlns:a16="http://schemas.microsoft.com/office/drawing/2014/main" id="{7ECBA51B-80A1-4701-A056-ED715F9FA70B}"/>
              </a:ext>
            </a:extLst>
          </p:cNvPr>
          <p:cNvGrpSpPr/>
          <p:nvPr/>
        </p:nvGrpSpPr>
        <p:grpSpPr>
          <a:xfrm>
            <a:off x="8839200" y="2914233"/>
            <a:ext cx="1676400" cy="998501"/>
            <a:chOff x="7315200" y="2914232"/>
            <a:chExt cx="1676400" cy="998501"/>
          </a:xfrm>
        </p:grpSpPr>
        <p:sp>
          <p:nvSpPr>
            <p:cNvPr id="3" name="文本框 2">
              <a:extLst>
                <a:ext uri="{FF2B5EF4-FFF2-40B4-BE49-F238E27FC236}">
                  <a16:creationId xmlns:a16="http://schemas.microsoft.com/office/drawing/2014/main" id="{276ACCBE-8A48-4349-AEA4-2BB088528B40}"/>
                </a:ext>
              </a:extLst>
            </p:cNvPr>
            <p:cNvSpPr txBox="1"/>
            <p:nvPr/>
          </p:nvSpPr>
          <p:spPr>
            <a:xfrm>
              <a:off x="7315200" y="2914232"/>
              <a:ext cx="1676400" cy="400110"/>
            </a:xfrm>
            <a:prstGeom prst="rect">
              <a:avLst/>
            </a:prstGeom>
            <a:noFill/>
          </p:spPr>
          <p:txBody>
            <a:bodyPr wrap="square" rtlCol="0">
              <a:spAutoFit/>
            </a:bodyPr>
            <a:lstStyle/>
            <a:p>
              <a:pPr>
                <a:buNone/>
              </a:pPr>
              <a:r>
                <a:rPr lang="en-US" altLang="zh-CN" sz="2000" b="1" i="1" dirty="0">
                  <a:solidFill>
                    <a:srgbClr val="00B050"/>
                  </a:solidFill>
                  <a:latin typeface="Times New Roman" panose="02020603050405020304" pitchFamily="18" charset="0"/>
                  <a:cs typeface="Times New Roman" panose="02020603050405020304" pitchFamily="18" charset="0"/>
                </a:rPr>
                <a:t>f</a:t>
              </a:r>
              <a:r>
                <a:rPr lang="en-US" altLang="zh-CN" sz="2000" i="1" dirty="0">
                  <a:solidFill>
                    <a:srgbClr val="00B050"/>
                  </a:solidFill>
                  <a:latin typeface="Times New Roman" panose="02020603050405020304" pitchFamily="18" charset="0"/>
                  <a:cs typeface="Times New Roman" panose="02020603050405020304" pitchFamily="18" charset="0"/>
                </a:rPr>
                <a:t> </a:t>
              </a:r>
              <a:r>
                <a:rPr lang="zh-CN" altLang="en-US" sz="2000" dirty="0">
                  <a:solidFill>
                    <a:srgbClr val="00B050"/>
                  </a:solidFill>
                </a:rPr>
                <a:t>为阶跃函数</a:t>
              </a:r>
            </a:p>
          </p:txBody>
        </p:sp>
        <p:cxnSp>
          <p:nvCxnSpPr>
            <p:cNvPr id="6" name="直接箭头连接符 5">
              <a:extLst>
                <a:ext uri="{FF2B5EF4-FFF2-40B4-BE49-F238E27FC236}">
                  <a16:creationId xmlns:a16="http://schemas.microsoft.com/office/drawing/2014/main" id="{CDAE6DDE-4359-4501-BA1F-7F1FEFC6A1F2}"/>
                </a:ext>
              </a:extLst>
            </p:cNvPr>
            <p:cNvCxnSpPr/>
            <p:nvPr/>
          </p:nvCxnSpPr>
          <p:spPr bwMode="auto">
            <a:xfrm flipV="1">
              <a:off x="7315200" y="3352800"/>
              <a:ext cx="152400" cy="559933"/>
            </a:xfrm>
            <a:prstGeom prst="straightConnector1">
              <a:avLst/>
            </a:prstGeom>
            <a:noFill/>
            <a:ln w="28575" cap="flat" cmpd="sng" algn="ctr">
              <a:solidFill>
                <a:srgbClr val="00B05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790876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24" grpId="0"/>
      <p:bldP spid="25" grpId="0"/>
      <p:bldP spid="3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内容占位符 3"/>
              <p:cNvSpPr>
                <a:spLocks noGrp="1"/>
              </p:cNvSpPr>
              <p:nvPr>
                <p:ph sz="quarter" idx="14"/>
              </p:nvPr>
            </p:nvSpPr>
            <p:spPr>
              <a:xfrm>
                <a:off x="1022350" y="2057400"/>
                <a:ext cx="8629650" cy="2743200"/>
              </a:xfrm>
            </p:spPr>
            <p:txBody>
              <a:bodyPr>
                <a:normAutofit/>
              </a:bodyPr>
              <a:lstStyle/>
              <a:p>
                <a:pPr>
                  <a:lnSpc>
                    <a:spcPct val="150000"/>
                  </a:lnSpc>
                  <a:buSzPct val="100000"/>
                  <a:buFont typeface="Wingdings" panose="05000000000000000000" pitchFamily="2" charset="2"/>
                  <a:buChar char="Ø"/>
                </a:pPr>
                <a:r>
                  <a:rPr lang="zh-CN" altLang="en-US" sz="2000" dirty="0">
                    <a:solidFill>
                      <a:schemeClr val="tx1"/>
                    </a:solidFill>
                    <a:latin typeface="微软雅黑" panose="020B0503020204020204" pitchFamily="34" charset="-122"/>
                    <a:ea typeface="微软雅黑" panose="020B0503020204020204" pitchFamily="34" charset="-122"/>
                  </a:rPr>
                  <a:t>感知机学习规则</a:t>
                </a:r>
                <a:endParaRPr lang="en-US" altLang="zh-CN" sz="2000" dirty="0">
                  <a:solidFill>
                    <a:schemeClr val="tx1"/>
                  </a:solidFill>
                  <a:latin typeface="微软雅黑" panose="020B0503020204020204" pitchFamily="34" charset="-122"/>
                  <a:ea typeface="微软雅黑" panose="020B0503020204020204" pitchFamily="34" charset="-122"/>
                </a:endParaRPr>
              </a:p>
              <a:p>
                <a:pPr marL="0" indent="0">
                  <a:lnSpc>
                    <a:spcPct val="100000"/>
                  </a:lnSpc>
                  <a:buNone/>
                </a:pP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对训练样例</a:t>
                </a:r>
                <a14:m>
                  <m:oMath xmlns:m="http://schemas.openxmlformats.org/officeDocument/2006/math">
                    <m:r>
                      <a:rPr lang="en-US" altLang="zh-CN" sz="2000" i="1">
                        <a:solidFill>
                          <a:schemeClr val="tx1"/>
                        </a:solidFill>
                        <a:latin typeface="Cambria Math" panose="02040503050406030204" pitchFamily="18" charset="0"/>
                        <a:ea typeface="微软雅黑" panose="020B0503020204020204" pitchFamily="34" charset="-122"/>
                      </a:rPr>
                      <m:t>(</m:t>
                    </m:r>
                    <m:r>
                      <a:rPr lang="en-US" altLang="zh-CN" sz="2000" b="1" i="1">
                        <a:solidFill>
                          <a:schemeClr val="tx1"/>
                        </a:solidFill>
                        <a:latin typeface="Cambria Math" panose="02040503050406030204" pitchFamily="18" charset="0"/>
                        <a:ea typeface="微软雅黑" panose="020B0503020204020204" pitchFamily="34" charset="-122"/>
                      </a:rPr>
                      <m:t>𝒙</m:t>
                    </m:r>
                    <m:r>
                      <a:rPr lang="en-US" altLang="zh-CN" sz="2000" i="1">
                        <a:solidFill>
                          <a:schemeClr val="tx1"/>
                        </a:solidFill>
                        <a:latin typeface="Cambria Math" panose="02040503050406030204" pitchFamily="18" charset="0"/>
                        <a:ea typeface="微软雅黑" panose="020B0503020204020204" pitchFamily="34" charset="-122"/>
                      </a:rPr>
                      <m:t>,</m:t>
                    </m:r>
                    <m:r>
                      <a:rPr lang="en-US" altLang="zh-CN" sz="2000" i="1">
                        <a:solidFill>
                          <a:schemeClr val="tx1"/>
                        </a:solidFill>
                        <a:latin typeface="Cambria Math" panose="02040503050406030204" pitchFamily="18" charset="0"/>
                        <a:ea typeface="微软雅黑" panose="020B0503020204020204" pitchFamily="34" charset="-122"/>
                      </a:rPr>
                      <m:t>𝑦</m:t>
                    </m:r>
                    <m:r>
                      <a:rPr lang="en-US" altLang="zh-CN" sz="2000" i="1">
                        <a:solidFill>
                          <a:schemeClr val="tx1"/>
                        </a:solidFill>
                        <a:latin typeface="Cambria Math" panose="02040503050406030204" pitchFamily="18" charset="0"/>
                        <a:ea typeface="微软雅黑" panose="020B0503020204020204" pitchFamily="34" charset="-122"/>
                      </a:rPr>
                      <m:t>)</m:t>
                    </m:r>
                  </m:oMath>
                </a14:m>
                <a:r>
                  <a:rPr lang="zh-CN" altLang="en-US" sz="2000" dirty="0">
                    <a:solidFill>
                      <a:schemeClr val="tx1"/>
                    </a:solidFill>
                    <a:latin typeface="微软雅黑" panose="020B0503020204020204" pitchFamily="34" charset="-122"/>
                    <a:ea typeface="微软雅黑" panose="020B0503020204020204" pitchFamily="34" charset="-122"/>
                  </a:rPr>
                  <a:t> </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若当前感知机的输出为</a:t>
                </a:r>
                <a14:m>
                  <m:oMath xmlns:m="http://schemas.openxmlformats.org/officeDocument/2006/math">
                    <m:acc>
                      <m:accPr>
                        <m:chr m:val="̂"/>
                        <m:ctrlPr>
                          <a:rPr lang="zh-CN" altLang="en-US" sz="2000" i="1" dirty="0">
                            <a:solidFill>
                              <a:schemeClr val="tx1"/>
                            </a:solidFill>
                            <a:latin typeface="Cambria Math" panose="02040503050406030204" pitchFamily="18" charset="0"/>
                            <a:ea typeface="微软雅黑" panose="020B0503020204020204" pitchFamily="34" charset="-122"/>
                          </a:rPr>
                        </m:ctrlPr>
                      </m:accPr>
                      <m:e>
                        <m:r>
                          <a:rPr lang="en-US" altLang="zh-CN" sz="2000" i="1" dirty="0">
                            <a:solidFill>
                              <a:schemeClr val="tx1"/>
                            </a:solidFill>
                            <a:latin typeface="Cambria Math" panose="02040503050406030204" pitchFamily="18" charset="0"/>
                            <a:ea typeface="微软雅黑" panose="020B0503020204020204" pitchFamily="34" charset="-122"/>
                          </a:rPr>
                          <m:t>𝑦</m:t>
                        </m:r>
                      </m:e>
                    </m:acc>
                  </m:oMath>
                </a14:m>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则感知机权重调整规则为：</a:t>
                </a:r>
                <a:endParaRPr lang="en-US" altLang="zh-CN" sz="2000" dirty="0">
                  <a:solidFill>
                    <a:schemeClr val="tx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2000" dirty="0">
                  <a:solidFill>
                    <a:schemeClr val="tx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2000" dirty="0">
                  <a:solidFill>
                    <a:schemeClr val="tx1"/>
                  </a:solidFill>
                  <a:latin typeface="微软雅黑" panose="020B0503020204020204" pitchFamily="34" charset="-122"/>
                  <a:ea typeface="微软雅黑" panose="020B0503020204020204" pitchFamily="34" charset="-122"/>
                </a:endParaRPr>
              </a:p>
              <a:p>
                <a:pPr marL="0" indent="0">
                  <a:lnSpc>
                    <a:spcPct val="100000"/>
                  </a:lnSpc>
                  <a:buNone/>
                </a:pPr>
                <a:r>
                  <a:rPr lang="zh-CN" altLang="en-US" sz="2000" dirty="0">
                    <a:solidFill>
                      <a:schemeClr val="tx1"/>
                    </a:solidFill>
                    <a:latin typeface="微软雅黑" panose="020B0503020204020204" pitchFamily="34" charset="-122"/>
                    <a:ea typeface="微软雅黑" panose="020B0503020204020204" pitchFamily="34" charset="-122"/>
                  </a:rPr>
                  <a:t>    其中</a:t>
                </a:r>
                <a14:m>
                  <m:oMath xmlns:m="http://schemas.openxmlformats.org/officeDocument/2006/math">
                    <m:r>
                      <a:rPr lang="zh-CN" altLang="en-US" sz="2000" i="1" dirty="0">
                        <a:solidFill>
                          <a:schemeClr val="tx1"/>
                        </a:solidFill>
                        <a:latin typeface="Cambria Math" panose="02040503050406030204" pitchFamily="18" charset="0"/>
                        <a:ea typeface="微软雅黑" panose="020B0503020204020204" pitchFamily="34" charset="-122"/>
                      </a:rPr>
                      <m:t>𝜂</m:t>
                    </m:r>
                    <m:r>
                      <a:rPr lang="zh-CN" altLang="en-US" sz="2000" i="1" dirty="0">
                        <a:solidFill>
                          <a:schemeClr val="tx1"/>
                        </a:solidFill>
                        <a:latin typeface="Cambria Math" panose="02040503050406030204" pitchFamily="18" charset="0"/>
                        <a:ea typeface="微软雅黑" panose="020B0503020204020204" pitchFamily="34" charset="-122"/>
                      </a:rPr>
                      <m:t>∈(0,1)</m:t>
                    </m:r>
                  </m:oMath>
                </a14:m>
                <a:r>
                  <a:rPr lang="zh-CN" altLang="en-US" sz="2000" dirty="0">
                    <a:solidFill>
                      <a:schemeClr val="tx1"/>
                    </a:solidFill>
                    <a:latin typeface="微软雅黑" panose="020B0503020204020204" pitchFamily="34" charset="-122"/>
                    <a:ea typeface="微软雅黑" panose="020B0503020204020204" pitchFamily="34" charset="-122"/>
                  </a:rPr>
                  <a:t>称为学习率</a:t>
                </a:r>
                <a:r>
                  <a:rPr lang="en-US" altLang="zh-CN" sz="2000" dirty="0">
                    <a:solidFill>
                      <a:schemeClr val="tx1"/>
                    </a:solidFill>
                    <a:latin typeface="微软雅黑" panose="020B0503020204020204" pitchFamily="34" charset="-122"/>
                    <a:ea typeface="微软雅黑" panose="020B0503020204020204" pitchFamily="34" charset="-122"/>
                  </a:rPr>
                  <a:t>.</a:t>
                </a:r>
              </a:p>
            </p:txBody>
          </p:sp>
        </mc:Choice>
        <mc:Fallback xmlns="">
          <p:sp>
            <p:nvSpPr>
              <p:cNvPr id="4" name="内容占位符 3"/>
              <p:cNvSpPr>
                <a:spLocks noGrp="1" noRot="1" noChangeAspect="1" noMove="1" noResize="1" noEditPoints="1" noAdjustHandles="1" noChangeArrowheads="1" noChangeShapeType="1" noTextEdit="1"/>
              </p:cNvSpPr>
              <p:nvPr>
                <p:ph sz="quarter" idx="14"/>
              </p:nvPr>
            </p:nvSpPr>
            <p:spPr>
              <a:xfrm>
                <a:off x="1022350" y="2057400"/>
                <a:ext cx="8629650" cy="2743200"/>
              </a:xfrm>
              <a:blipFill>
                <a:blip r:embed="rId4"/>
                <a:stretch>
                  <a:fillRect l="-636" b="-1556"/>
                </a:stretch>
              </a:blipFill>
            </p:spPr>
            <p:txBody>
              <a:bodyPr/>
              <a:lstStyle/>
              <a:p>
                <a:r>
                  <a:rPr lang="zh-CN" altLang="en-US">
                    <a:noFill/>
                  </a:rPr>
                  <a:t> </a:t>
                </a:r>
              </a:p>
            </p:txBody>
          </p:sp>
        </mc:Fallback>
      </mc:AlternateContent>
      <p:sp>
        <p:nvSpPr>
          <p:cNvPr id="15" name="标题 1"/>
          <p:cNvSpPr>
            <a:spLocks noGrp="1"/>
          </p:cNvSpPr>
          <p:nvPr>
            <p:ph type="title"/>
          </p:nvPr>
        </p:nvSpPr>
        <p:spPr>
          <a:xfrm>
            <a:off x="914400" y="143707"/>
            <a:ext cx="7194550" cy="470898"/>
          </a:xfrm>
        </p:spPr>
        <p:txBody>
          <a:bodyPr/>
          <a:lstStyle/>
          <a:p>
            <a:r>
              <a:rPr lang="zh-CN" altLang="en-US" dirty="0">
                <a:solidFill>
                  <a:schemeClr val="tx1"/>
                </a:solidFill>
                <a:latin typeface="微软雅黑" panose="020B0503020204020204" pitchFamily="34" charset="-122"/>
                <a:ea typeface="微软雅黑" panose="020B0503020204020204" pitchFamily="34" charset="-122"/>
              </a:rPr>
              <a:t>感知机</a:t>
            </a:r>
            <a:r>
              <a:rPr lang="zh-CN" altLang="en-US" dirty="0"/>
              <a:t>学习</a:t>
            </a:r>
            <a:endParaRPr lang="zh-CN" altLang="en-US" dirty="0">
              <a:solidFill>
                <a:schemeClr val="tx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 name="文本框 1"/>
              <p:cNvSpPr txBox="1"/>
              <p:nvPr/>
            </p:nvSpPr>
            <p:spPr>
              <a:xfrm>
                <a:off x="990600" y="1143000"/>
                <a:ext cx="8686800" cy="400110"/>
              </a:xfrm>
              <a:prstGeom prst="rect">
                <a:avLst/>
              </a:prstGeom>
              <a:noFill/>
            </p:spPr>
            <p:txBody>
              <a:bodyPr wrap="square" rtlCol="0">
                <a:spAutoFit/>
              </a:bodyPr>
              <a:lstStyle/>
              <a:p>
                <a:pPr marL="342900" indent="-342900">
                  <a:buClr>
                    <a:schemeClr val="bg1">
                      <a:lumMod val="50000"/>
                    </a:schemeClr>
                  </a:buClr>
                  <a:buSzPct val="120000"/>
                  <a:buFont typeface="Wingdings" panose="05000000000000000000" pitchFamily="2" charset="2"/>
                  <a:buChar char="Ø"/>
                </a:pPr>
                <a:r>
                  <a:rPr lang="zh-CN" altLang="en-US" sz="2000" dirty="0">
                    <a:latin typeface="微软雅黑" panose="020B0503020204020204" pitchFamily="34" charset="-122"/>
                    <a:ea typeface="微软雅黑" panose="020B0503020204020204" pitchFamily="34" charset="-122"/>
                  </a:rPr>
                  <a:t>给定训练数据集</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权重</a:t>
                </a:r>
                <a14:m>
                  <m:oMath xmlns:m="http://schemas.openxmlformats.org/officeDocument/2006/math">
                    <m:sSub>
                      <m:sSubPr>
                        <m:ctrlPr>
                          <a:rPr lang="en-US" altLang="zh-CN" sz="2000" i="1" dirty="0">
                            <a:latin typeface="Cambria Math" panose="02040503050406030204" pitchFamily="18" charset="0"/>
                            <a:ea typeface="微软雅黑" panose="020B0503020204020204" pitchFamily="34" charset="-122"/>
                          </a:rPr>
                        </m:ctrlPr>
                      </m:sSubPr>
                      <m:e>
                        <m:r>
                          <a:rPr lang="zh-CN" altLang="en-US" sz="2000" i="1" dirty="0">
                            <a:latin typeface="Cambria Math" panose="02040503050406030204" pitchFamily="18" charset="0"/>
                            <a:ea typeface="微软雅黑" panose="020B0503020204020204" pitchFamily="34" charset="-122"/>
                          </a:rPr>
                          <m:t>𝜔</m:t>
                        </m:r>
                      </m:e>
                      <m:sub>
                        <m:r>
                          <a:rPr lang="en-US" altLang="zh-CN" sz="2000" i="1" dirty="0">
                            <a:latin typeface="Cambria Math" panose="02040503050406030204" pitchFamily="18" charset="0"/>
                            <a:ea typeface="微软雅黑" panose="020B0503020204020204" pitchFamily="34" charset="-122"/>
                          </a:rPr>
                          <m:t>𝑖</m:t>
                        </m:r>
                      </m:sub>
                    </m:sSub>
                    <m:r>
                      <a:rPr lang="en-US" altLang="zh-CN" sz="2000" i="1" dirty="0">
                        <a:latin typeface="Cambria Math" panose="02040503050406030204" pitchFamily="18" charset="0"/>
                        <a:ea typeface="微软雅黑" panose="020B0503020204020204" pitchFamily="34" charset="-122"/>
                      </a:rPr>
                      <m:t>(</m:t>
                    </m:r>
                    <m:r>
                      <a:rPr lang="en-US" altLang="zh-CN" sz="2000" i="1" dirty="0">
                        <a:latin typeface="Cambria Math" panose="02040503050406030204" pitchFamily="18" charset="0"/>
                        <a:ea typeface="微软雅黑" panose="020B0503020204020204" pitchFamily="34" charset="-122"/>
                      </a:rPr>
                      <m:t>𝑖</m:t>
                    </m:r>
                    <m:r>
                      <a:rPr lang="en-US" altLang="zh-CN" sz="2000" i="1" dirty="0">
                        <a:latin typeface="Cambria Math" panose="02040503050406030204" pitchFamily="18" charset="0"/>
                        <a:ea typeface="微软雅黑" panose="020B0503020204020204" pitchFamily="34" charset="-122"/>
                      </a:rPr>
                      <m:t>=1,2,⋯,</m:t>
                    </m:r>
                    <m:r>
                      <a:rPr lang="en-US" altLang="zh-CN" sz="2000" i="1" dirty="0">
                        <a:latin typeface="Cambria Math" panose="02040503050406030204" pitchFamily="18" charset="0"/>
                        <a:ea typeface="Cambria Math" panose="02040503050406030204" pitchFamily="18" charset="0"/>
                      </a:rPr>
                      <m:t>𝑛</m:t>
                    </m:r>
                    <m:r>
                      <a:rPr lang="en-US" altLang="zh-CN" sz="2000" i="1" dirty="0">
                        <a:latin typeface="Cambria Math" panose="02040503050406030204" pitchFamily="18" charset="0"/>
                        <a:ea typeface="微软雅黑" panose="020B0503020204020204" pitchFamily="34" charset="-122"/>
                      </a:rPr>
                      <m:t>)</m:t>
                    </m:r>
                  </m:oMath>
                </a14:m>
                <a:r>
                  <a:rPr lang="zh-CN" altLang="en-US" sz="2000" dirty="0">
                    <a:latin typeface="微软雅黑" panose="020B0503020204020204" pitchFamily="34" charset="-122"/>
                    <a:ea typeface="微软雅黑" panose="020B0503020204020204" pitchFamily="34" charset="-122"/>
                  </a:rPr>
                  <a:t> 与阈值</a:t>
                </a:r>
                <a14:m>
                  <m:oMath xmlns:m="http://schemas.openxmlformats.org/officeDocument/2006/math">
                    <m:r>
                      <a:rPr lang="zh-CN" altLang="en-US" sz="2000" i="1" dirty="0">
                        <a:latin typeface="Cambria Math" panose="02040503050406030204" pitchFamily="18" charset="0"/>
                        <a:ea typeface="微软雅黑" panose="020B0503020204020204" pitchFamily="34" charset="-122"/>
                      </a:rPr>
                      <m:t>𝜃</m:t>
                    </m:r>
                  </m:oMath>
                </a14:m>
                <a:r>
                  <a:rPr lang="zh-CN" altLang="en-US" sz="2000" dirty="0">
                    <a:latin typeface="微软雅黑" panose="020B0503020204020204" pitchFamily="34" charset="-122"/>
                    <a:ea typeface="微软雅黑" panose="020B0503020204020204" pitchFamily="34" charset="-122"/>
                  </a:rPr>
                  <a:t>可以通过学习得到</a:t>
                </a:r>
                <a:endParaRPr lang="en-US" altLang="zh-CN" sz="2000" dirty="0">
                  <a:latin typeface="微软雅黑" panose="020B0503020204020204" pitchFamily="34" charset="-122"/>
                  <a:ea typeface="微软雅黑" panose="020B0503020204020204" pitchFamily="34" charset="-122"/>
                </a:endParaRPr>
              </a:p>
            </p:txBody>
          </p:sp>
        </mc:Choice>
        <mc:Fallback xmlns="">
          <p:sp>
            <p:nvSpPr>
              <p:cNvPr id="2" name="文本框 1"/>
              <p:cNvSpPr txBox="1">
                <a:spLocks noRot="1" noChangeAspect="1" noMove="1" noResize="1" noEditPoints="1" noAdjustHandles="1" noChangeArrowheads="1" noChangeShapeType="1" noTextEdit="1"/>
              </p:cNvSpPr>
              <p:nvPr/>
            </p:nvSpPr>
            <p:spPr>
              <a:xfrm>
                <a:off x="990600" y="1143000"/>
                <a:ext cx="8686800" cy="400110"/>
              </a:xfrm>
              <a:prstGeom prst="rect">
                <a:avLst/>
              </a:prstGeom>
              <a:blipFill>
                <a:blip r:embed="rId5"/>
                <a:stretch>
                  <a:fillRect l="-982" t="-18462" b="-3230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6" name="文本框 5"/>
              <p:cNvSpPr txBox="1"/>
              <p:nvPr/>
            </p:nvSpPr>
            <p:spPr>
              <a:xfrm>
                <a:off x="1066800" y="5181602"/>
                <a:ext cx="9677400" cy="961289"/>
              </a:xfrm>
              <a:prstGeom prst="rect">
                <a:avLst/>
              </a:prstGeom>
              <a:noFill/>
            </p:spPr>
            <p:txBody>
              <a:bodyPr wrap="square" rtlCol="0">
                <a:spAutoFit/>
              </a:bodyPr>
              <a:lstStyle/>
              <a:p>
                <a:pPr>
                  <a:lnSpc>
                    <a:spcPct val="150000"/>
                  </a:lnSpc>
                  <a:buNone/>
                </a:pPr>
                <a:r>
                  <a:rPr lang="zh-CN" altLang="en-US" sz="2000" dirty="0">
                    <a:latin typeface="微软雅黑" panose="020B0503020204020204" pitchFamily="34" charset="-122"/>
                    <a:ea typeface="微软雅黑" panose="020B0503020204020204" pitchFamily="34" charset="-122"/>
                  </a:rPr>
                  <a:t>若感知机对训练样例</a:t>
                </a:r>
                <a14:m>
                  <m:oMath xmlns:m="http://schemas.openxmlformats.org/officeDocument/2006/math">
                    <m:r>
                      <a:rPr lang="en-US" altLang="zh-CN" sz="2000" i="1">
                        <a:latin typeface="Cambria Math" panose="02040503050406030204" pitchFamily="18" charset="0"/>
                        <a:ea typeface="微软雅黑" panose="020B0503020204020204" pitchFamily="34" charset="-122"/>
                      </a:rPr>
                      <m:t>(</m:t>
                    </m:r>
                    <m:r>
                      <a:rPr lang="en-US" altLang="zh-CN" sz="2000" b="1" i="1">
                        <a:latin typeface="Cambria Math" panose="02040503050406030204" pitchFamily="18" charset="0"/>
                        <a:ea typeface="微软雅黑" panose="020B0503020204020204" pitchFamily="34" charset="-122"/>
                      </a:rPr>
                      <m:t>𝒙</m:t>
                    </m:r>
                    <m:r>
                      <a:rPr lang="en-US" altLang="zh-CN" sz="2000" i="1">
                        <a:latin typeface="Cambria Math" panose="02040503050406030204" pitchFamily="18" charset="0"/>
                        <a:ea typeface="微软雅黑" panose="020B0503020204020204" pitchFamily="34" charset="-122"/>
                      </a:rPr>
                      <m:t>,</m:t>
                    </m:r>
                    <m:r>
                      <a:rPr lang="en-US" altLang="zh-CN" sz="2000" i="1">
                        <a:latin typeface="Cambria Math" panose="02040503050406030204" pitchFamily="18" charset="0"/>
                        <a:ea typeface="微软雅黑" panose="020B0503020204020204" pitchFamily="34" charset="-122"/>
                      </a:rPr>
                      <m:t>𝑦</m:t>
                    </m:r>
                    <m:r>
                      <a:rPr lang="en-US" altLang="zh-CN" sz="2000" i="1">
                        <a:latin typeface="Cambria Math" panose="02040503050406030204" pitchFamily="18" charset="0"/>
                        <a:ea typeface="微软雅黑" panose="020B0503020204020204" pitchFamily="34" charset="-122"/>
                      </a:rPr>
                      <m:t>)</m:t>
                    </m:r>
                  </m:oMath>
                </a14:m>
                <a:r>
                  <a:rPr lang="zh-CN" altLang="en-US" sz="2000" dirty="0">
                    <a:latin typeface="微软雅黑" panose="020B0503020204020204" pitchFamily="34" charset="-122"/>
                    <a:ea typeface="微软雅黑" panose="020B0503020204020204" pitchFamily="34" charset="-122"/>
                  </a:rPr>
                  <a:t> 预测正确</a:t>
                </a:r>
                <a:r>
                  <a:rPr lang="en-US" altLang="zh-CN" sz="2000" dirty="0">
                    <a:latin typeface="微软雅黑" panose="020B0503020204020204" pitchFamily="34" charset="-122"/>
                    <a:ea typeface="微软雅黑" panose="020B0503020204020204" pitchFamily="34" charset="-122"/>
                  </a:rPr>
                  <a:t>, </a:t>
                </a:r>
                <a:r>
                  <a:rPr lang="zh-CN" altLang="en-US" sz="2000" dirty="0">
                    <a:latin typeface="微软雅黑" panose="020B0503020204020204" pitchFamily="34" charset="-122"/>
                    <a:ea typeface="微软雅黑" panose="020B0503020204020204" pitchFamily="34" charset="-122"/>
                  </a:rPr>
                  <a:t>则感知机不发生变化；否则根据错误程度进行权重的调整</a:t>
                </a:r>
                <a:r>
                  <a:rPr lang="en-US" altLang="zh-CN" sz="2000" dirty="0">
                    <a:latin typeface="微软雅黑" panose="020B0503020204020204" pitchFamily="34" charset="-122"/>
                    <a:ea typeface="微软雅黑" panose="020B0503020204020204" pitchFamily="34" charset="-122"/>
                  </a:rPr>
                  <a:t>.</a:t>
                </a:r>
                <a:endParaRPr lang="zh-CN" altLang="en-US" sz="2000" dirty="0">
                  <a:latin typeface="微软雅黑" panose="020B0503020204020204" pitchFamily="34" charset="-122"/>
                  <a:ea typeface="微软雅黑" panose="020B0503020204020204" pitchFamily="34" charset="-122"/>
                </a:endParaRPr>
              </a:p>
            </p:txBody>
          </p:sp>
        </mc:Choice>
        <mc:Fallback xmlns="">
          <p:sp>
            <p:nvSpPr>
              <p:cNvPr id="6" name="文本框 5"/>
              <p:cNvSpPr txBox="1">
                <a:spLocks noRot="1" noChangeAspect="1" noMove="1" noResize="1" noEditPoints="1" noAdjustHandles="1" noChangeArrowheads="1" noChangeShapeType="1" noTextEdit="1"/>
              </p:cNvSpPr>
              <p:nvPr/>
            </p:nvSpPr>
            <p:spPr>
              <a:xfrm>
                <a:off x="1066800" y="5181602"/>
                <a:ext cx="9677400" cy="961289"/>
              </a:xfrm>
              <a:prstGeom prst="rect">
                <a:avLst/>
              </a:prstGeom>
              <a:blipFill>
                <a:blip r:embed="rId6"/>
                <a:stretch>
                  <a:fillRect l="-630" r="-252" b="-10127"/>
                </a:stretch>
              </a:blipFill>
            </p:spPr>
            <p:txBody>
              <a:bodyPr/>
              <a:lstStyle/>
              <a:p>
                <a:r>
                  <a:rPr lang="zh-CN" altLang="en-US">
                    <a:noFill/>
                  </a:rPr>
                  <a:t> </a:t>
                </a:r>
              </a:p>
            </p:txBody>
          </p:sp>
        </mc:Fallback>
      </mc:AlternateContent>
      <p:graphicFrame>
        <p:nvGraphicFramePr>
          <p:cNvPr id="16" name="对象 15"/>
          <p:cNvGraphicFramePr>
            <a:graphicFrameLocks noChangeAspect="1"/>
          </p:cNvGraphicFramePr>
          <p:nvPr>
            <p:extLst>
              <p:ext uri="{D42A27DB-BD31-4B8C-83A1-F6EECF244321}">
                <p14:modId xmlns:p14="http://schemas.microsoft.com/office/powerpoint/2010/main" val="165733874"/>
              </p:ext>
            </p:extLst>
          </p:nvPr>
        </p:nvGraphicFramePr>
        <p:xfrm>
          <a:off x="4991100" y="3429000"/>
          <a:ext cx="2209800" cy="683955"/>
        </p:xfrm>
        <a:graphic>
          <a:graphicData uri="http://schemas.openxmlformats.org/presentationml/2006/ole">
            <mc:AlternateContent xmlns:mc="http://schemas.openxmlformats.org/markup-compatibility/2006">
              <mc:Choice xmlns:v="urn:schemas-microsoft-com:vml" Requires="v">
                <p:oleObj spid="_x0000_s3234" name="Formula" r:id="rId7" imgW="1148400" imgH="355680" progId="Equation.Ribbit">
                  <p:embed/>
                </p:oleObj>
              </mc:Choice>
              <mc:Fallback>
                <p:oleObj name="Formula" r:id="rId7" imgW="1148400" imgH="355680" progId="Equation.Ribbit">
                  <p:embed/>
                  <p:pic>
                    <p:nvPicPr>
                      <p:cNvPr id="0" name=""/>
                      <p:cNvPicPr/>
                      <p:nvPr/>
                    </p:nvPicPr>
                    <p:blipFill>
                      <a:blip r:embed="rId8"/>
                      <a:stretch>
                        <a:fillRect/>
                      </a:stretch>
                    </p:blipFill>
                    <p:spPr>
                      <a:xfrm>
                        <a:off x="4991100" y="3429000"/>
                        <a:ext cx="2209800" cy="683955"/>
                      </a:xfrm>
                      <a:prstGeom prst="rect">
                        <a:avLst/>
                      </a:prstGeom>
                    </p:spPr>
                  </p:pic>
                </p:oleObj>
              </mc:Fallback>
            </mc:AlternateContent>
          </a:graphicData>
        </a:graphic>
      </p:graphicFrame>
    </p:spTree>
    <p:extLst>
      <p:ext uri="{BB962C8B-B14F-4D97-AF65-F5344CB8AC3E}">
        <p14:creationId xmlns:p14="http://schemas.microsoft.com/office/powerpoint/2010/main" val="4117472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内容占位符 8" descr="屏幕剪辑"/>
          <p:cNvPicPr>
            <a:picLocks noGrp="1" noChangeAspect="1"/>
          </p:cNvPicPr>
          <p:nvPr>
            <p:ph sz="quarter" idx="14"/>
          </p:nvPr>
        </p:nvPicPr>
        <p:blipFill>
          <a:blip r:embed="rId3" cstate="print">
            <a:extLst>
              <a:ext uri="{28A0092B-C50C-407E-A947-70E740481C1C}">
                <a14:useLocalDpi xmlns:a14="http://schemas.microsoft.com/office/drawing/2010/main" val="0"/>
              </a:ext>
            </a:extLst>
          </a:blip>
          <a:stretch>
            <a:fillRect/>
          </a:stretch>
        </p:blipFill>
        <p:spPr>
          <a:xfrm>
            <a:off x="2850339" y="890456"/>
            <a:ext cx="6827061" cy="5548292"/>
          </a:xfrm>
        </p:spPr>
      </p:pic>
      <p:sp>
        <p:nvSpPr>
          <p:cNvPr id="6" name="标题 1"/>
          <p:cNvSpPr>
            <a:spLocks noGrp="1"/>
          </p:cNvSpPr>
          <p:nvPr>
            <p:ph type="title"/>
          </p:nvPr>
        </p:nvSpPr>
        <p:spPr>
          <a:xfrm>
            <a:off x="914400" y="183803"/>
            <a:ext cx="7194550" cy="470898"/>
          </a:xfrm>
        </p:spPr>
        <p:txBody>
          <a:bodyPr/>
          <a:lstStyle/>
          <a:p>
            <a:pPr>
              <a:buClr>
                <a:srgbClr val="0000FF"/>
              </a:buClr>
            </a:pPr>
            <a:r>
              <a:rPr lang="zh-CN" altLang="en-US" dirty="0"/>
              <a:t>感知机求解异、或、非问题</a:t>
            </a:r>
          </a:p>
        </p:txBody>
      </p:sp>
    </p:spTree>
    <p:extLst>
      <p:ext uri="{BB962C8B-B14F-4D97-AF65-F5344CB8AC3E}">
        <p14:creationId xmlns:p14="http://schemas.microsoft.com/office/powerpoint/2010/main" val="37386552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4"/>
          </p:nvPr>
        </p:nvSpPr>
        <p:spPr>
          <a:xfrm>
            <a:off x="914400" y="1143001"/>
            <a:ext cx="10134600" cy="4876800"/>
          </a:xfrm>
        </p:spPr>
        <p:txBody>
          <a:bodyPr>
            <a:normAutofit/>
          </a:bodyPr>
          <a:lstStyle/>
          <a:p>
            <a:pPr marL="342900" indent="-342900">
              <a:lnSpc>
                <a:spcPct val="100000"/>
              </a:lnSpc>
            </a:pPr>
            <a:r>
              <a:rPr lang="zh-CN" altLang="en-US" dirty="0">
                <a:solidFill>
                  <a:schemeClr val="tx1"/>
                </a:solidFill>
                <a:latin typeface="微软雅黑" panose="020B0503020204020204" pitchFamily="34" charset="-122"/>
                <a:ea typeface="微软雅黑" panose="020B0503020204020204" pitchFamily="34" charset="-122"/>
              </a:rPr>
              <a:t>若两类模式线性可分</a:t>
            </a:r>
            <a:r>
              <a:rPr lang="en-US" altLang="zh-CN"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则感知机的学习过程一定会收敛；否感知机的学习过程将会发生震荡</a:t>
            </a:r>
            <a:endParaRPr lang="en-US" altLang="zh-CN" dirty="0">
              <a:solidFill>
                <a:schemeClr val="tx1"/>
              </a:solidFill>
              <a:latin typeface="微软雅黑" panose="020B0503020204020204" pitchFamily="34" charset="-122"/>
              <a:ea typeface="微软雅黑" panose="020B0503020204020204" pitchFamily="34" charset="-122"/>
            </a:endParaRPr>
          </a:p>
          <a:p>
            <a:pPr marL="0" indent="0">
              <a:spcBef>
                <a:spcPct val="0"/>
              </a:spcBef>
              <a:spcAft>
                <a:spcPct val="0"/>
              </a:spcAft>
              <a:buSzPct val="100000"/>
              <a:buNone/>
            </a:pPr>
            <a:r>
              <a:rPr lang="en-US" altLang="zh-CN" sz="1600" dirty="0">
                <a:solidFill>
                  <a:schemeClr val="tx1"/>
                </a:solidFill>
                <a:latin typeface="微软雅黑" panose="020B0503020204020204" pitchFamily="34" charset="-122"/>
                <a:ea typeface="微软雅黑" panose="020B0503020204020204" pitchFamily="34" charset="-122"/>
              </a:rPr>
              <a:t>                                                                                 [Minsky and </a:t>
            </a:r>
            <a:r>
              <a:rPr lang="en-US" altLang="zh-CN" sz="1600" dirty="0" err="1">
                <a:solidFill>
                  <a:schemeClr val="tx1"/>
                </a:solidFill>
                <a:latin typeface="微软雅黑" panose="020B0503020204020204" pitchFamily="34" charset="-122"/>
                <a:ea typeface="微软雅黑" panose="020B0503020204020204" pitchFamily="34" charset="-122"/>
              </a:rPr>
              <a:t>Papert</a:t>
            </a:r>
            <a:r>
              <a:rPr lang="en-US" altLang="zh-CN" sz="1600" dirty="0">
                <a:solidFill>
                  <a:schemeClr val="tx1"/>
                </a:solidFill>
                <a:latin typeface="微软雅黑" panose="020B0503020204020204" pitchFamily="34" charset="-122"/>
                <a:ea typeface="微软雅黑" panose="020B0503020204020204" pitchFamily="34" charset="-122"/>
              </a:rPr>
              <a:t>, 1969]</a:t>
            </a:r>
            <a:endParaRPr lang="zh-CN" altLang="en-US" sz="1600" dirty="0">
              <a:solidFill>
                <a:schemeClr val="tx1"/>
              </a:solidFill>
              <a:latin typeface="微软雅黑" panose="020B0503020204020204" pitchFamily="34" charset="-122"/>
              <a:ea typeface="微软雅黑" panose="020B0503020204020204" pitchFamily="34" charset="-122"/>
            </a:endParaRPr>
          </a:p>
          <a:p>
            <a:pPr marL="342900" indent="-342900">
              <a:lnSpc>
                <a:spcPct val="100000"/>
              </a:lnSpc>
            </a:pPr>
            <a:r>
              <a:rPr lang="zh-CN" altLang="en-US" dirty="0">
                <a:solidFill>
                  <a:schemeClr val="tx1"/>
                </a:solidFill>
                <a:latin typeface="微软雅黑" panose="020B0503020204020204" pitchFamily="34" charset="-122"/>
                <a:ea typeface="微软雅黑" panose="020B0503020204020204" pitchFamily="34" charset="-122"/>
              </a:rPr>
              <a:t>单层感知机的学习能力非常有限</a:t>
            </a:r>
            <a:r>
              <a:rPr lang="en-US" altLang="zh-CN"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只能解决线性可分问题</a:t>
            </a:r>
            <a:endParaRPr lang="en-US" altLang="zh-CN" dirty="0">
              <a:solidFill>
                <a:schemeClr val="tx1"/>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pPr>
            <a:r>
              <a:rPr lang="zh-CN" altLang="en-US" sz="2000" dirty="0">
                <a:solidFill>
                  <a:schemeClr val="tx1"/>
                </a:solidFill>
                <a:latin typeface="微软雅黑" panose="020B0503020204020204" pitchFamily="34" charset="-122"/>
                <a:ea typeface="微软雅黑" panose="020B0503020204020204" pitchFamily="34" charset="-122"/>
              </a:rPr>
              <a:t>事实上</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与、或、非问题是线性可分的</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因此感知机学习过程能够求得适当的权值向量</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而异或问题不是线性可分的</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感知机学习不能求得合适解</a:t>
            </a:r>
            <a:r>
              <a:rPr lang="en-US" altLang="zh-CN" sz="2000" dirty="0">
                <a:solidFill>
                  <a:schemeClr val="tx1"/>
                </a:solidFill>
                <a:latin typeface="微软雅黑" panose="020B0503020204020204" pitchFamily="34" charset="-122"/>
                <a:ea typeface="微软雅黑" panose="020B0503020204020204" pitchFamily="34" charset="-122"/>
              </a:rPr>
              <a:t> </a:t>
            </a:r>
          </a:p>
          <a:p>
            <a:pPr marL="342900" indent="-342900">
              <a:lnSpc>
                <a:spcPct val="150000"/>
              </a:lnSpc>
              <a:buFont typeface="Wingdings" panose="05000000000000000000" pitchFamily="2" charset="2"/>
              <a:buChar char="l"/>
            </a:pPr>
            <a:r>
              <a:rPr lang="zh-CN" altLang="en-US" sz="2000" dirty="0">
                <a:solidFill>
                  <a:schemeClr val="tx1"/>
                </a:solidFill>
                <a:latin typeface="微软雅黑" panose="020B0503020204020204" pitchFamily="34" charset="-122"/>
                <a:ea typeface="微软雅黑" panose="020B0503020204020204" pitchFamily="34" charset="-122"/>
              </a:rPr>
              <a:t>对于非线性可分问题</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如何求解？</a:t>
            </a:r>
            <a:endParaRPr lang="en-US" altLang="zh-CN" sz="2000" dirty="0">
              <a:solidFill>
                <a:schemeClr val="tx1"/>
              </a:solidFill>
              <a:latin typeface="微软雅黑" panose="020B0503020204020204" pitchFamily="34" charset="-122"/>
              <a:ea typeface="微软雅黑" panose="020B0503020204020204" pitchFamily="34" charset="-122"/>
            </a:endParaRPr>
          </a:p>
          <a:p>
            <a:pPr marL="0" indent="0">
              <a:lnSpc>
                <a:spcPct val="150000"/>
              </a:lnSpc>
              <a:buNone/>
            </a:pPr>
            <a:r>
              <a:rPr lang="zh-CN" altLang="en-US" sz="2000" dirty="0">
                <a:solidFill>
                  <a:schemeClr val="tx1"/>
                </a:solidFill>
                <a:latin typeface="微软雅黑" panose="020B0503020204020204" pitchFamily="34" charset="-122"/>
                <a:ea typeface="微软雅黑" panose="020B0503020204020204" pitchFamily="34" charset="-122"/>
              </a:rPr>
              <a:t>    </a:t>
            </a:r>
            <a:r>
              <a:rPr lang="zh-CN" altLang="en-US" dirty="0">
                <a:solidFill>
                  <a:srgbClr val="FF0000"/>
                </a:solidFill>
                <a:latin typeface="微软雅黑" panose="020B0503020204020204" pitchFamily="34" charset="-122"/>
                <a:ea typeface="微软雅黑" panose="020B0503020204020204" pitchFamily="34" charset="-122"/>
              </a:rPr>
              <a:t>多层感知机</a:t>
            </a:r>
            <a:endParaRPr lang="en-US" altLang="zh-CN" dirty="0">
              <a:solidFill>
                <a:srgbClr val="FF0000"/>
              </a:solidFill>
              <a:latin typeface="微软雅黑" panose="020B0503020204020204" pitchFamily="34" charset="-122"/>
              <a:ea typeface="微软雅黑" panose="020B0503020204020204" pitchFamily="34" charset="-122"/>
            </a:endParaRPr>
          </a:p>
        </p:txBody>
      </p:sp>
      <p:sp>
        <p:nvSpPr>
          <p:cNvPr id="6" name="标题 1"/>
          <p:cNvSpPr>
            <a:spLocks noGrp="1"/>
          </p:cNvSpPr>
          <p:nvPr>
            <p:ph type="title"/>
          </p:nvPr>
        </p:nvSpPr>
        <p:spPr>
          <a:xfrm>
            <a:off x="914400" y="152400"/>
            <a:ext cx="7194550" cy="470898"/>
          </a:xfrm>
        </p:spPr>
        <p:txBody>
          <a:bodyPr/>
          <a:lstStyle/>
          <a:p>
            <a:r>
              <a:rPr lang="zh-CN" altLang="en-US" dirty="0">
                <a:solidFill>
                  <a:schemeClr val="tx1"/>
                </a:solidFill>
                <a:latin typeface="微软雅黑" panose="020B0503020204020204" pitchFamily="34" charset="-122"/>
                <a:ea typeface="微软雅黑" panose="020B0503020204020204" pitchFamily="34" charset="-122"/>
              </a:rPr>
              <a:t>感知机学习能力</a:t>
            </a:r>
          </a:p>
        </p:txBody>
      </p:sp>
    </p:spTree>
    <p:extLst>
      <p:ext uri="{BB962C8B-B14F-4D97-AF65-F5344CB8AC3E}">
        <p14:creationId xmlns:p14="http://schemas.microsoft.com/office/powerpoint/2010/main" val="40312562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4"/>
          </p:nvPr>
        </p:nvSpPr>
        <p:spPr>
          <a:xfrm>
            <a:off x="914400" y="1051395"/>
            <a:ext cx="8629650" cy="565487"/>
          </a:xfrm>
        </p:spPr>
        <p:txBody>
          <a:bodyPr>
            <a:normAutofit/>
          </a:bodyPr>
          <a:lstStyle/>
          <a:p>
            <a:r>
              <a:rPr lang="zh-CN" altLang="en-US" b="1" dirty="0">
                <a:solidFill>
                  <a:srgbClr val="0000FF"/>
                </a:solidFill>
                <a:latin typeface="微软雅黑" panose="020B0503020204020204" pitchFamily="34" charset="-122"/>
                <a:ea typeface="微软雅黑" panose="020B0503020204020204" pitchFamily="34" charset="-122"/>
              </a:rPr>
              <a:t>两层感知机：</a:t>
            </a:r>
            <a:r>
              <a:rPr lang="zh-CN" altLang="en-US" dirty="0">
                <a:solidFill>
                  <a:schemeClr val="tx1"/>
                </a:solidFill>
                <a:latin typeface="微软雅黑" panose="020B0503020204020204" pitchFamily="34" charset="-122"/>
                <a:ea typeface="微软雅黑" panose="020B0503020204020204" pitchFamily="34" charset="-122"/>
              </a:rPr>
              <a:t>解决异或问题</a:t>
            </a:r>
            <a:endParaRPr lang="en-US" altLang="zh-CN" sz="2000" dirty="0">
              <a:solidFill>
                <a:schemeClr val="tx1"/>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endParaRPr lang="en-US" altLang="zh-CN" sz="2000" dirty="0">
              <a:solidFill>
                <a:schemeClr val="tx1"/>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endParaRPr lang="en-US" altLang="zh-CN" sz="2000" dirty="0">
              <a:solidFill>
                <a:schemeClr val="tx1"/>
              </a:solidFill>
              <a:latin typeface="微软雅黑" panose="020B0503020204020204" pitchFamily="34" charset="-122"/>
              <a:ea typeface="微软雅黑" panose="020B0503020204020204" pitchFamily="34" charset="-122"/>
            </a:endParaRPr>
          </a:p>
          <a:p>
            <a:pPr marL="0" indent="0">
              <a:buNone/>
            </a:pPr>
            <a:endParaRPr lang="en-US" altLang="zh-CN" sz="2000" dirty="0">
              <a:solidFill>
                <a:schemeClr val="tx1"/>
              </a:solidFill>
              <a:latin typeface="微软雅黑" panose="020B0503020204020204" pitchFamily="34" charset="-122"/>
              <a:ea typeface="微软雅黑" panose="020B0503020204020204" pitchFamily="34" charset="-122"/>
            </a:endParaRPr>
          </a:p>
          <a:p>
            <a:pPr marL="0" indent="0">
              <a:buNone/>
            </a:pPr>
            <a:endParaRPr lang="zh-CN" altLang="en-US" dirty="0">
              <a:solidFill>
                <a:schemeClr val="tx1"/>
              </a:solidFill>
              <a:latin typeface="微软雅黑" panose="020B0503020204020204" pitchFamily="34" charset="-122"/>
              <a:ea typeface="微软雅黑" panose="020B0503020204020204" pitchFamily="34" charset="-122"/>
            </a:endParaRPr>
          </a:p>
          <a:p>
            <a:endParaRPr lang="zh-CN" altLang="en-US" dirty="0">
              <a:solidFill>
                <a:schemeClr val="tx1"/>
              </a:solidFill>
              <a:latin typeface="微软雅黑" panose="020B0503020204020204" pitchFamily="34" charset="-122"/>
              <a:ea typeface="微软雅黑" panose="020B0503020204020204" pitchFamily="34" charset="-122"/>
            </a:endParaRPr>
          </a:p>
        </p:txBody>
      </p:sp>
      <p:pic>
        <p:nvPicPr>
          <p:cNvPr id="6" name="图片 5" descr="屏幕剪辑"/>
          <p:cNvPicPr>
            <a:picLocks noChangeAspect="1"/>
          </p:cNvPicPr>
          <p:nvPr/>
        </p:nvPicPr>
        <p:blipFill rotWithShape="1">
          <a:blip r:embed="rId3" cstate="print">
            <a:extLst>
              <a:ext uri="{28A0092B-C50C-407E-A947-70E740481C1C}">
                <a14:useLocalDpi xmlns:a14="http://schemas.microsoft.com/office/drawing/2010/main" val="0"/>
              </a:ext>
            </a:extLst>
          </a:blip>
          <a:srcRect l="1749" t="8346" r="53637" b="22123"/>
          <a:stretch/>
        </p:blipFill>
        <p:spPr>
          <a:xfrm>
            <a:off x="2514598" y="1828800"/>
            <a:ext cx="3886202" cy="3352800"/>
          </a:xfrm>
          <a:prstGeom prst="rect">
            <a:avLst/>
          </a:prstGeom>
        </p:spPr>
      </p:pic>
      <p:sp>
        <p:nvSpPr>
          <p:cNvPr id="7" name="标题 1"/>
          <p:cNvSpPr>
            <a:spLocks noGrp="1"/>
          </p:cNvSpPr>
          <p:nvPr>
            <p:ph type="title"/>
          </p:nvPr>
        </p:nvSpPr>
        <p:spPr>
          <a:xfrm>
            <a:off x="914400" y="152401"/>
            <a:ext cx="7194550" cy="470898"/>
          </a:xfrm>
        </p:spPr>
        <p:txBody>
          <a:bodyPr/>
          <a:lstStyle/>
          <a:p>
            <a:r>
              <a:rPr lang="zh-CN" altLang="en-US" dirty="0">
                <a:solidFill>
                  <a:schemeClr val="tx1"/>
                </a:solidFill>
                <a:latin typeface="微软雅黑" panose="020B0503020204020204" pitchFamily="34" charset="-122"/>
                <a:ea typeface="微软雅黑" panose="020B0503020204020204" pitchFamily="34" charset="-122"/>
              </a:rPr>
              <a:t>多层感知机</a:t>
            </a:r>
          </a:p>
        </p:txBody>
      </p:sp>
      <p:pic>
        <p:nvPicPr>
          <p:cNvPr id="8" name="图片 7" descr="屏幕剪辑">
            <a:extLst>
              <a:ext uri="{FF2B5EF4-FFF2-40B4-BE49-F238E27FC236}">
                <a16:creationId xmlns:a16="http://schemas.microsoft.com/office/drawing/2014/main" id="{6B938535-5764-4161-ACE0-309E0763BAA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2489" t="8346" r="2897" b="22123"/>
          <a:stretch/>
        </p:blipFill>
        <p:spPr>
          <a:xfrm>
            <a:off x="6870121" y="1981200"/>
            <a:ext cx="3797879" cy="3276600"/>
          </a:xfrm>
          <a:prstGeom prst="rect">
            <a:avLst/>
          </a:prstGeom>
        </p:spPr>
      </p:pic>
      <p:sp>
        <p:nvSpPr>
          <p:cNvPr id="2" name="文本框 1">
            <a:extLst>
              <a:ext uri="{FF2B5EF4-FFF2-40B4-BE49-F238E27FC236}">
                <a16:creationId xmlns:a16="http://schemas.microsoft.com/office/drawing/2014/main" id="{A6DEF2DA-79F4-4154-9BA7-91AF019D8B14}"/>
              </a:ext>
            </a:extLst>
          </p:cNvPr>
          <p:cNvSpPr txBox="1"/>
          <p:nvPr/>
        </p:nvSpPr>
        <p:spPr>
          <a:xfrm>
            <a:off x="1219200" y="4495801"/>
            <a:ext cx="1143000" cy="430887"/>
          </a:xfrm>
          <a:prstGeom prst="rect">
            <a:avLst/>
          </a:prstGeom>
          <a:noFill/>
        </p:spPr>
        <p:txBody>
          <a:bodyPr wrap="square" rtlCol="0">
            <a:spAutoFit/>
          </a:bodyPr>
          <a:lstStyle/>
          <a:p>
            <a:pPr>
              <a:buNone/>
            </a:pPr>
            <a:r>
              <a:rPr lang="zh-CN" altLang="en-US" sz="2200" dirty="0">
                <a:solidFill>
                  <a:srgbClr val="00B050"/>
                </a:solidFill>
              </a:rPr>
              <a:t>输入层</a:t>
            </a:r>
          </a:p>
        </p:txBody>
      </p:sp>
      <p:sp>
        <p:nvSpPr>
          <p:cNvPr id="9" name="文本框 8">
            <a:extLst>
              <a:ext uri="{FF2B5EF4-FFF2-40B4-BE49-F238E27FC236}">
                <a16:creationId xmlns:a16="http://schemas.microsoft.com/office/drawing/2014/main" id="{E285563B-E861-48F2-AA3C-48D0E93CC658}"/>
              </a:ext>
            </a:extLst>
          </p:cNvPr>
          <p:cNvSpPr txBox="1"/>
          <p:nvPr/>
        </p:nvSpPr>
        <p:spPr>
          <a:xfrm>
            <a:off x="1371598" y="3188613"/>
            <a:ext cx="1143000" cy="430887"/>
          </a:xfrm>
          <a:prstGeom prst="rect">
            <a:avLst/>
          </a:prstGeom>
          <a:noFill/>
        </p:spPr>
        <p:txBody>
          <a:bodyPr wrap="square" rtlCol="0">
            <a:spAutoFit/>
          </a:bodyPr>
          <a:lstStyle/>
          <a:p>
            <a:pPr>
              <a:buNone/>
            </a:pPr>
            <a:r>
              <a:rPr lang="zh-CN" altLang="en-US" sz="2200" dirty="0">
                <a:solidFill>
                  <a:srgbClr val="00B050"/>
                </a:solidFill>
              </a:rPr>
              <a:t>隐层</a:t>
            </a:r>
          </a:p>
        </p:txBody>
      </p:sp>
      <p:sp>
        <p:nvSpPr>
          <p:cNvPr id="11" name="文本框 10">
            <a:extLst>
              <a:ext uri="{FF2B5EF4-FFF2-40B4-BE49-F238E27FC236}">
                <a16:creationId xmlns:a16="http://schemas.microsoft.com/office/drawing/2014/main" id="{24AC2222-1526-4FCC-BB67-B441BED681EA}"/>
              </a:ext>
            </a:extLst>
          </p:cNvPr>
          <p:cNvSpPr txBox="1"/>
          <p:nvPr/>
        </p:nvSpPr>
        <p:spPr>
          <a:xfrm>
            <a:off x="1219200" y="2244397"/>
            <a:ext cx="1143000" cy="430887"/>
          </a:xfrm>
          <a:prstGeom prst="rect">
            <a:avLst/>
          </a:prstGeom>
          <a:noFill/>
        </p:spPr>
        <p:txBody>
          <a:bodyPr wrap="square" rtlCol="0">
            <a:spAutoFit/>
          </a:bodyPr>
          <a:lstStyle/>
          <a:p>
            <a:pPr>
              <a:buNone/>
            </a:pPr>
            <a:r>
              <a:rPr lang="zh-CN" altLang="en-US" sz="2200" dirty="0">
                <a:solidFill>
                  <a:srgbClr val="00B050"/>
                </a:solidFill>
              </a:rPr>
              <a:t>输出层</a:t>
            </a:r>
          </a:p>
        </p:txBody>
      </p:sp>
    </p:spTree>
    <p:extLst>
      <p:ext uri="{BB962C8B-B14F-4D97-AF65-F5344CB8AC3E}">
        <p14:creationId xmlns:p14="http://schemas.microsoft.com/office/powerpoint/2010/main" val="2063084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p:cNvSpPr>
            <a:spLocks noGrp="1"/>
          </p:cNvSpPr>
          <p:nvPr>
            <p:ph sz="quarter" idx="14"/>
          </p:nvPr>
        </p:nvSpPr>
        <p:spPr>
          <a:xfrm>
            <a:off x="890606" y="1009410"/>
            <a:ext cx="10082193" cy="4891261"/>
          </a:xfrm>
        </p:spPr>
        <p:txBody>
          <a:bodyPr/>
          <a:lstStyle/>
          <a:p>
            <a:pPr marL="342900" indent="-342900"/>
            <a:r>
              <a:rPr lang="zh-CN" altLang="en-US" sz="2000" b="1" dirty="0">
                <a:solidFill>
                  <a:schemeClr val="tx1"/>
                </a:solidFill>
                <a:latin typeface="微软雅黑" panose="020B0503020204020204" pitchFamily="34" charset="-122"/>
                <a:ea typeface="微软雅黑" panose="020B0503020204020204" pitchFamily="34" charset="-122"/>
              </a:rPr>
              <a:t>前馈：</a:t>
            </a:r>
            <a:r>
              <a:rPr lang="zh-CN" altLang="en-US" sz="2000" dirty="0">
                <a:solidFill>
                  <a:schemeClr val="tx1"/>
                </a:solidFill>
                <a:latin typeface="微软雅黑" panose="020B0503020204020204" pitchFamily="34" charset="-122"/>
                <a:ea typeface="微软雅黑" panose="020B0503020204020204" pitchFamily="34" charset="-122"/>
              </a:rPr>
              <a:t>输入层接受外界输入</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隐含层与输出层神经元对信号进行加工</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最终结果由输出层神经元输出</a:t>
            </a:r>
            <a:endParaRPr lang="en-US" altLang="zh-CN" sz="2000" dirty="0">
              <a:solidFill>
                <a:schemeClr val="tx1"/>
              </a:solidFill>
              <a:latin typeface="微软雅黑" panose="020B0503020204020204" pitchFamily="34" charset="-122"/>
              <a:ea typeface="微软雅黑" panose="020B0503020204020204" pitchFamily="34" charset="-122"/>
            </a:endParaRPr>
          </a:p>
          <a:p>
            <a:pPr marL="342900" indent="-342900"/>
            <a:r>
              <a:rPr lang="zh-CN" altLang="en-US" sz="2000" b="1" dirty="0">
                <a:solidFill>
                  <a:schemeClr val="tx1"/>
                </a:solidFill>
                <a:latin typeface="微软雅黑" panose="020B0503020204020204" pitchFamily="34" charset="-122"/>
                <a:ea typeface="微软雅黑" panose="020B0503020204020204" pitchFamily="34" charset="-122"/>
              </a:rPr>
              <a:t>学习：</a:t>
            </a:r>
            <a:r>
              <a:rPr lang="zh-CN" altLang="en-US" sz="2000" dirty="0">
                <a:solidFill>
                  <a:schemeClr val="tx1"/>
                </a:solidFill>
                <a:latin typeface="微软雅黑" panose="020B0503020204020204" pitchFamily="34" charset="-122"/>
                <a:ea typeface="微软雅黑" panose="020B0503020204020204" pitchFamily="34" charset="-122"/>
              </a:rPr>
              <a:t>根据训练数据来调整神经元之间的“连接权”以及每个功能神经元的“阈值”</a:t>
            </a:r>
            <a:endParaRPr lang="en-US" altLang="zh-CN" sz="2000" dirty="0">
              <a:solidFill>
                <a:schemeClr val="tx1"/>
              </a:solidFill>
              <a:latin typeface="微软雅黑" panose="020B0503020204020204" pitchFamily="34" charset="-122"/>
              <a:ea typeface="微软雅黑" panose="020B0503020204020204" pitchFamily="34" charset="-122"/>
            </a:endParaRPr>
          </a:p>
        </p:txBody>
      </p:sp>
      <p:sp>
        <p:nvSpPr>
          <p:cNvPr id="7" name="标题 1"/>
          <p:cNvSpPr>
            <a:spLocks noGrp="1"/>
          </p:cNvSpPr>
          <p:nvPr>
            <p:ph type="title"/>
          </p:nvPr>
        </p:nvSpPr>
        <p:spPr>
          <a:xfrm>
            <a:off x="890607" y="159771"/>
            <a:ext cx="8305800" cy="470898"/>
          </a:xfrm>
        </p:spPr>
        <p:txBody>
          <a:bodyPr/>
          <a:lstStyle/>
          <a:p>
            <a:r>
              <a:rPr lang="zh-CN" altLang="en-US" dirty="0"/>
              <a:t>多层前馈神经网络</a:t>
            </a:r>
            <a:r>
              <a:rPr lang="en-US" altLang="zh-CN" sz="1600" dirty="0"/>
              <a:t>(Multi-layer feedforward neural networks)</a:t>
            </a:r>
            <a:endParaRPr lang="zh-CN" altLang="en-US" sz="1600" dirty="0"/>
          </a:p>
        </p:txBody>
      </p:sp>
      <p:sp>
        <p:nvSpPr>
          <p:cNvPr id="9" name="文字方塊 63">
            <a:extLst>
              <a:ext uri="{FF2B5EF4-FFF2-40B4-BE49-F238E27FC236}">
                <a16:creationId xmlns:a16="http://schemas.microsoft.com/office/drawing/2014/main" id="{A7D25EA7-DA9F-42D4-AF5D-2EF6D80E9006}"/>
              </a:ext>
            </a:extLst>
          </p:cNvPr>
          <p:cNvSpPr txBox="1"/>
          <p:nvPr/>
        </p:nvSpPr>
        <p:spPr>
          <a:xfrm>
            <a:off x="7656211" y="6015335"/>
            <a:ext cx="1165859" cy="400110"/>
          </a:xfrm>
          <a:prstGeom prst="rect">
            <a:avLst/>
          </a:prstGeom>
          <a:noFill/>
        </p:spPr>
        <p:txBody>
          <a:bodyPr wrap="square" rtlCol="0">
            <a:spAutoFit/>
          </a:bodyPr>
          <a:lstStyle/>
          <a:p>
            <a:pPr algn="ctr" defTabSz="457200" fontAlgn="auto">
              <a:spcBef>
                <a:spcPts val="0"/>
              </a:spcBef>
              <a:spcAft>
                <a:spcPts val="0"/>
              </a:spcAft>
              <a:buClrTx/>
              <a:buSzTx/>
              <a:buNone/>
            </a:pPr>
            <a:r>
              <a:rPr lang="zh-CN" altLang="en-US" sz="2000" b="1" dirty="0">
                <a:solidFill>
                  <a:prstClr val="black"/>
                </a:solidFill>
                <a:latin typeface="微软雅黑" panose="020B0503020204020204" pitchFamily="34" charset="-122"/>
                <a:ea typeface="微软雅黑" panose="020B0503020204020204" pitchFamily="34" charset="-122"/>
              </a:rPr>
              <a:t>输出层</a:t>
            </a:r>
            <a:endParaRPr lang="zh-TW" altLang="en-US" sz="2000" b="1" dirty="0">
              <a:solidFill>
                <a:prstClr val="black"/>
              </a:solidFill>
              <a:latin typeface="微软雅黑" panose="020B0503020204020204" pitchFamily="34" charset="-122"/>
              <a:ea typeface="微软雅黑" panose="020B0503020204020204" pitchFamily="34" charset="-122"/>
            </a:endParaRPr>
          </a:p>
        </p:txBody>
      </p:sp>
      <p:sp>
        <p:nvSpPr>
          <p:cNvPr id="10" name="文字方塊 64">
            <a:extLst>
              <a:ext uri="{FF2B5EF4-FFF2-40B4-BE49-F238E27FC236}">
                <a16:creationId xmlns:a16="http://schemas.microsoft.com/office/drawing/2014/main" id="{263BC59D-7EDA-401D-BF27-146716E99F76}"/>
              </a:ext>
            </a:extLst>
          </p:cNvPr>
          <p:cNvSpPr txBox="1"/>
          <p:nvPr/>
        </p:nvSpPr>
        <p:spPr>
          <a:xfrm>
            <a:off x="4175940" y="5987435"/>
            <a:ext cx="2066642" cy="400110"/>
          </a:xfrm>
          <a:prstGeom prst="rect">
            <a:avLst/>
          </a:prstGeom>
          <a:noFill/>
        </p:spPr>
        <p:txBody>
          <a:bodyPr wrap="square" rtlCol="0">
            <a:spAutoFit/>
          </a:bodyPr>
          <a:lstStyle/>
          <a:p>
            <a:pPr algn="ctr" defTabSz="457200" fontAlgn="auto">
              <a:spcBef>
                <a:spcPts val="0"/>
              </a:spcBef>
              <a:spcAft>
                <a:spcPts val="0"/>
              </a:spcAft>
              <a:buClrTx/>
              <a:buSzTx/>
              <a:buNone/>
            </a:pPr>
            <a:r>
              <a:rPr lang="zh-CN" altLang="en-US" sz="2000" b="1" dirty="0">
                <a:solidFill>
                  <a:prstClr val="black"/>
                </a:solidFill>
                <a:latin typeface="微软雅黑" panose="020B0503020204020204" pitchFamily="34" charset="-122"/>
                <a:ea typeface="微软雅黑" panose="020B0503020204020204" pitchFamily="34" charset="-122"/>
              </a:rPr>
              <a:t>隐层</a:t>
            </a:r>
            <a:endParaRPr lang="zh-TW" altLang="en-US" sz="2000" b="1" dirty="0">
              <a:solidFill>
                <a:prstClr val="black"/>
              </a:solidFill>
              <a:latin typeface="微软雅黑" panose="020B0503020204020204" pitchFamily="34" charset="-122"/>
              <a:ea typeface="微软雅黑" panose="020B0503020204020204" pitchFamily="34" charset="-122"/>
            </a:endParaRPr>
          </a:p>
        </p:txBody>
      </p:sp>
      <p:sp>
        <p:nvSpPr>
          <p:cNvPr id="11" name="右大括弧 65">
            <a:extLst>
              <a:ext uri="{FF2B5EF4-FFF2-40B4-BE49-F238E27FC236}">
                <a16:creationId xmlns:a16="http://schemas.microsoft.com/office/drawing/2014/main" id="{0EFBB783-8BCE-48C6-9C8D-1E0E617B5483}"/>
              </a:ext>
            </a:extLst>
          </p:cNvPr>
          <p:cNvSpPr/>
          <p:nvPr/>
        </p:nvSpPr>
        <p:spPr>
          <a:xfrm rot="5400000">
            <a:off x="5136860" y="4340163"/>
            <a:ext cx="181728" cy="2939290"/>
          </a:xfrm>
          <a:prstGeom prst="rightBrace">
            <a:avLst>
              <a:gd name="adj1" fmla="val 175868"/>
              <a:gd name="adj2" fmla="val 50000"/>
            </a:avLst>
          </a:prstGeom>
          <a:noFill/>
          <a:ln w="25400" cap="flat" cmpd="sng" algn="ctr">
            <a:solidFill>
              <a:sysClr val="windowText" lastClr="000000"/>
            </a:solidFill>
            <a:prstDash val="solid"/>
            <a:miter lim="800000"/>
          </a:ln>
          <a:effectLst/>
        </p:spPr>
        <p:txBody>
          <a:bodyPr rtlCol="0" anchor="ctr"/>
          <a:lstStyle/>
          <a:p>
            <a:pPr algn="ctr" defTabSz="457200" fontAlgn="auto">
              <a:spcBef>
                <a:spcPts val="0"/>
              </a:spcBef>
              <a:spcAft>
                <a:spcPts val="0"/>
              </a:spcAft>
              <a:buClrTx/>
              <a:buSzTx/>
              <a:buNone/>
              <a:defRPr/>
            </a:pPr>
            <a:endParaRPr lang="zh-TW" altLang="en-US" sz="1800" kern="0">
              <a:solidFill>
                <a:prstClr val="black"/>
              </a:solidFill>
              <a:latin typeface="Calibri" panose="020F0502020204030204"/>
              <a:ea typeface="新細明體" panose="02020500000000000000" pitchFamily="18" charset="-120"/>
            </a:endParaRPr>
          </a:p>
        </p:txBody>
      </p:sp>
      <p:sp>
        <p:nvSpPr>
          <p:cNvPr id="12" name="矩形 11">
            <a:extLst>
              <a:ext uri="{FF2B5EF4-FFF2-40B4-BE49-F238E27FC236}">
                <a16:creationId xmlns:a16="http://schemas.microsoft.com/office/drawing/2014/main" id="{86072557-9F54-4BE8-8500-41E6AAF7DDA8}"/>
              </a:ext>
            </a:extLst>
          </p:cNvPr>
          <p:cNvSpPr/>
          <p:nvPr/>
        </p:nvSpPr>
        <p:spPr>
          <a:xfrm>
            <a:off x="2156287" y="3067869"/>
            <a:ext cx="498951" cy="2625052"/>
          </a:xfrm>
          <a:prstGeom prst="rect">
            <a:avLst/>
          </a:prstGeom>
          <a:solidFill>
            <a:sysClr val="window" lastClr="FFFFFF">
              <a:lumMod val="85000"/>
            </a:sysClr>
          </a:solidFill>
          <a:ln w="6350" cap="flat" cmpd="sng" algn="ctr">
            <a:noFill/>
            <a:prstDash val="solid"/>
            <a:miter lim="800000"/>
          </a:ln>
          <a:effectLst/>
        </p:spPr>
        <p:txBody>
          <a:bodyPr rtlCol="0" anchor="ctr"/>
          <a:lstStyle/>
          <a:p>
            <a:pPr algn="ctr" defTabSz="457200" fontAlgn="auto">
              <a:spcBef>
                <a:spcPts val="0"/>
              </a:spcBef>
              <a:spcAft>
                <a:spcPts val="0"/>
              </a:spcAft>
              <a:buClrTx/>
              <a:buSzTx/>
              <a:buNone/>
              <a:defRPr/>
            </a:pPr>
            <a:endParaRPr lang="zh-TW" altLang="en-US" sz="1800" kern="0">
              <a:solidFill>
                <a:prstClr val="black"/>
              </a:solidFill>
              <a:latin typeface="Calibri" panose="020F0502020204030204"/>
              <a:ea typeface="新細明體" panose="02020500000000000000" pitchFamily="18" charset="-120"/>
            </a:endParaRPr>
          </a:p>
        </p:txBody>
      </p:sp>
      <p:sp>
        <p:nvSpPr>
          <p:cNvPr id="13" name="文字方塊 59">
            <a:extLst>
              <a:ext uri="{FF2B5EF4-FFF2-40B4-BE49-F238E27FC236}">
                <a16:creationId xmlns:a16="http://schemas.microsoft.com/office/drawing/2014/main" id="{4C1E4E5B-72BC-413F-98C7-A4E6129E3226}"/>
              </a:ext>
            </a:extLst>
          </p:cNvPr>
          <p:cNvSpPr txBox="1"/>
          <p:nvPr/>
        </p:nvSpPr>
        <p:spPr>
          <a:xfrm>
            <a:off x="1858500" y="6019800"/>
            <a:ext cx="1190885" cy="400110"/>
          </a:xfrm>
          <a:prstGeom prst="rect">
            <a:avLst/>
          </a:prstGeom>
          <a:noFill/>
        </p:spPr>
        <p:txBody>
          <a:bodyPr wrap="square" rtlCol="0">
            <a:spAutoFit/>
          </a:bodyPr>
          <a:lstStyle/>
          <a:p>
            <a:pPr algn="ctr" defTabSz="457200" fontAlgn="auto">
              <a:spcBef>
                <a:spcPts val="0"/>
              </a:spcBef>
              <a:spcAft>
                <a:spcPts val="0"/>
              </a:spcAft>
              <a:buClrTx/>
              <a:buSzTx/>
              <a:buNone/>
            </a:pPr>
            <a:r>
              <a:rPr lang="zh-CN" altLang="en-US" sz="2000" b="1" dirty="0">
                <a:solidFill>
                  <a:prstClr val="black"/>
                </a:solidFill>
                <a:latin typeface="微软雅黑" panose="020B0503020204020204" pitchFamily="34" charset="-122"/>
                <a:ea typeface="微软雅黑" panose="020B0503020204020204" pitchFamily="34" charset="-122"/>
              </a:rPr>
              <a:t>输入层</a:t>
            </a:r>
            <a:endParaRPr lang="zh-TW" altLang="en-US" sz="2000" b="1" dirty="0">
              <a:solidFill>
                <a:prstClr val="black"/>
              </a:solidFill>
              <a:latin typeface="微软雅黑" panose="020B0503020204020204" pitchFamily="34" charset="-122"/>
              <a:ea typeface="微软雅黑" panose="020B0503020204020204" pitchFamily="34" charset="-122"/>
            </a:endParaRPr>
          </a:p>
        </p:txBody>
      </p:sp>
      <p:sp>
        <p:nvSpPr>
          <p:cNvPr id="14" name="文字方塊 6">
            <a:extLst>
              <a:ext uri="{FF2B5EF4-FFF2-40B4-BE49-F238E27FC236}">
                <a16:creationId xmlns:a16="http://schemas.microsoft.com/office/drawing/2014/main" id="{ACBEB76D-61D6-4574-B15C-E98D375C01CD}"/>
              </a:ext>
            </a:extLst>
          </p:cNvPr>
          <p:cNvSpPr txBox="1"/>
          <p:nvPr/>
        </p:nvSpPr>
        <p:spPr>
          <a:xfrm>
            <a:off x="1828800" y="2586086"/>
            <a:ext cx="1134648" cy="461665"/>
          </a:xfrm>
          <a:prstGeom prst="rect">
            <a:avLst/>
          </a:prstGeom>
          <a:noFill/>
        </p:spPr>
        <p:txBody>
          <a:bodyPr wrap="square" rtlCol="0">
            <a:spAutoFit/>
          </a:bodyPr>
          <a:lstStyle/>
          <a:p>
            <a:pPr algn="ctr" defTabSz="457200" fontAlgn="auto">
              <a:spcBef>
                <a:spcPts val="0"/>
              </a:spcBef>
              <a:spcAft>
                <a:spcPts val="0"/>
              </a:spcAft>
              <a:buClrTx/>
              <a:buSzTx/>
              <a:buNone/>
            </a:pPr>
            <a:r>
              <a:rPr lang="en-US" altLang="zh-TW" sz="2400" dirty="0">
                <a:solidFill>
                  <a:prstClr val="black"/>
                </a:solidFill>
                <a:latin typeface="Calibri" panose="020F0502020204030204"/>
                <a:ea typeface="新細明體" panose="02020500000000000000" pitchFamily="18" charset="-120"/>
              </a:rPr>
              <a:t>Input</a:t>
            </a:r>
          </a:p>
        </p:txBody>
      </p:sp>
      <p:sp>
        <p:nvSpPr>
          <p:cNvPr id="15" name="文字方塊 7">
            <a:extLst>
              <a:ext uri="{FF2B5EF4-FFF2-40B4-BE49-F238E27FC236}">
                <a16:creationId xmlns:a16="http://schemas.microsoft.com/office/drawing/2014/main" id="{FE486489-FC64-46FE-87B7-1573223DFC06}"/>
              </a:ext>
            </a:extLst>
          </p:cNvPr>
          <p:cNvSpPr txBox="1"/>
          <p:nvPr/>
        </p:nvSpPr>
        <p:spPr>
          <a:xfrm>
            <a:off x="8923752" y="2586086"/>
            <a:ext cx="1134648" cy="461665"/>
          </a:xfrm>
          <a:prstGeom prst="rect">
            <a:avLst/>
          </a:prstGeom>
          <a:noFill/>
        </p:spPr>
        <p:txBody>
          <a:bodyPr wrap="square" rtlCol="0">
            <a:spAutoFit/>
          </a:bodyPr>
          <a:lstStyle/>
          <a:p>
            <a:pPr algn="ctr" defTabSz="457200" fontAlgn="auto">
              <a:spcBef>
                <a:spcPts val="0"/>
              </a:spcBef>
              <a:spcAft>
                <a:spcPts val="0"/>
              </a:spcAft>
              <a:buClrTx/>
              <a:buSzTx/>
              <a:buNone/>
            </a:pPr>
            <a:r>
              <a:rPr lang="en-US" altLang="zh-TW" sz="2400" dirty="0">
                <a:solidFill>
                  <a:prstClr val="black"/>
                </a:solidFill>
                <a:latin typeface="Calibri" panose="020F0502020204030204"/>
                <a:ea typeface="新細明體" panose="02020500000000000000" pitchFamily="18" charset="-120"/>
              </a:rPr>
              <a:t>Output</a:t>
            </a:r>
          </a:p>
        </p:txBody>
      </p:sp>
      <p:cxnSp>
        <p:nvCxnSpPr>
          <p:cNvPr id="16" name="直線單箭頭接點 10">
            <a:extLst>
              <a:ext uri="{FF2B5EF4-FFF2-40B4-BE49-F238E27FC236}">
                <a16:creationId xmlns:a16="http://schemas.microsoft.com/office/drawing/2014/main" id="{E822A2CB-8814-486C-A4EE-258A5C4E7ECD}"/>
              </a:ext>
            </a:extLst>
          </p:cNvPr>
          <p:cNvCxnSpPr/>
          <p:nvPr/>
        </p:nvCxnSpPr>
        <p:spPr>
          <a:xfrm>
            <a:off x="8252777" y="4088648"/>
            <a:ext cx="1018599" cy="0"/>
          </a:xfrm>
          <a:prstGeom prst="straightConnector1">
            <a:avLst/>
          </a:prstGeom>
          <a:noFill/>
          <a:ln w="25400" cap="flat" cmpd="sng" algn="ctr">
            <a:solidFill>
              <a:sysClr val="windowText" lastClr="000000"/>
            </a:solidFill>
            <a:prstDash val="solid"/>
            <a:miter lim="800000"/>
            <a:tailEnd type="triangle"/>
          </a:ln>
          <a:effectLst/>
        </p:spPr>
      </p:cxnSp>
      <p:cxnSp>
        <p:nvCxnSpPr>
          <p:cNvPr id="17" name="直線單箭頭接點 11">
            <a:extLst>
              <a:ext uri="{FF2B5EF4-FFF2-40B4-BE49-F238E27FC236}">
                <a16:creationId xmlns:a16="http://schemas.microsoft.com/office/drawing/2014/main" id="{C32402EA-3679-4945-8EBA-27CE5AB66E2A}"/>
              </a:ext>
            </a:extLst>
          </p:cNvPr>
          <p:cNvCxnSpPr/>
          <p:nvPr/>
        </p:nvCxnSpPr>
        <p:spPr>
          <a:xfrm>
            <a:off x="8362092" y="5334538"/>
            <a:ext cx="905748" cy="0"/>
          </a:xfrm>
          <a:prstGeom prst="straightConnector1">
            <a:avLst/>
          </a:prstGeom>
          <a:noFill/>
          <a:ln w="25400" cap="flat" cmpd="sng" algn="ctr">
            <a:solidFill>
              <a:sysClr val="windowText" lastClr="000000"/>
            </a:solidFill>
            <a:prstDash val="solid"/>
            <a:miter lim="800000"/>
            <a:tailEnd type="triangle"/>
          </a:ln>
          <a:effectLst/>
        </p:spPr>
      </p:cxnSp>
      <p:cxnSp>
        <p:nvCxnSpPr>
          <p:cNvPr id="18" name="直線單箭頭接點 12">
            <a:extLst>
              <a:ext uri="{FF2B5EF4-FFF2-40B4-BE49-F238E27FC236}">
                <a16:creationId xmlns:a16="http://schemas.microsoft.com/office/drawing/2014/main" id="{4F02D993-194A-42A3-AC28-1C426A23035C}"/>
              </a:ext>
            </a:extLst>
          </p:cNvPr>
          <p:cNvCxnSpPr/>
          <p:nvPr/>
        </p:nvCxnSpPr>
        <p:spPr>
          <a:xfrm>
            <a:off x="8228892" y="3309845"/>
            <a:ext cx="1050372" cy="0"/>
          </a:xfrm>
          <a:prstGeom prst="straightConnector1">
            <a:avLst/>
          </a:prstGeom>
          <a:noFill/>
          <a:ln w="25400" cap="flat" cmpd="sng" algn="ctr">
            <a:solidFill>
              <a:sysClr val="windowText" lastClr="000000"/>
            </a:solidFill>
            <a:prstDash val="solid"/>
            <a:miter lim="800000"/>
            <a:tailEnd type="triangle"/>
          </a:ln>
          <a:effectLst/>
        </p:spPr>
      </p:cxnSp>
      <p:sp>
        <p:nvSpPr>
          <p:cNvPr id="19" name="矩形 18">
            <a:extLst>
              <a:ext uri="{FF2B5EF4-FFF2-40B4-BE49-F238E27FC236}">
                <a16:creationId xmlns:a16="http://schemas.microsoft.com/office/drawing/2014/main" id="{AABA1735-0BDD-4E02-9BD2-E3BA9012A21F}"/>
              </a:ext>
            </a:extLst>
          </p:cNvPr>
          <p:cNvSpPr/>
          <p:nvPr/>
        </p:nvSpPr>
        <p:spPr>
          <a:xfrm>
            <a:off x="2224674" y="3785562"/>
            <a:ext cx="342900" cy="342900"/>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rtlCol="0" anchor="ctr"/>
          <a:lstStyle/>
          <a:p>
            <a:pPr algn="ctr" defTabSz="457200" fontAlgn="auto">
              <a:spcBef>
                <a:spcPts val="0"/>
              </a:spcBef>
              <a:spcAft>
                <a:spcPts val="0"/>
              </a:spcAft>
              <a:buClrTx/>
              <a:buSzTx/>
              <a:buNone/>
              <a:defRPr/>
            </a:pPr>
            <a:endParaRPr lang="zh-TW" altLang="en-US" sz="1800" kern="0">
              <a:solidFill>
                <a:prstClr val="black"/>
              </a:solidFill>
              <a:latin typeface="Calibri" panose="020F0502020204030204"/>
              <a:ea typeface="新細明體" panose="02020500000000000000" pitchFamily="18" charset="-120"/>
            </a:endParaRPr>
          </a:p>
        </p:txBody>
      </p:sp>
      <p:sp>
        <p:nvSpPr>
          <p:cNvPr id="20" name="矩形 19">
            <a:extLst>
              <a:ext uri="{FF2B5EF4-FFF2-40B4-BE49-F238E27FC236}">
                <a16:creationId xmlns:a16="http://schemas.microsoft.com/office/drawing/2014/main" id="{5C846747-14E8-41C6-9DF8-4A324F27D7FC}"/>
              </a:ext>
            </a:extLst>
          </p:cNvPr>
          <p:cNvSpPr/>
          <p:nvPr/>
        </p:nvSpPr>
        <p:spPr>
          <a:xfrm>
            <a:off x="2230492" y="3215233"/>
            <a:ext cx="342900" cy="342900"/>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rtlCol="0" anchor="ctr"/>
          <a:lstStyle/>
          <a:p>
            <a:pPr algn="ctr" defTabSz="457200" fontAlgn="auto">
              <a:spcBef>
                <a:spcPts val="0"/>
              </a:spcBef>
              <a:spcAft>
                <a:spcPts val="0"/>
              </a:spcAft>
              <a:buClrTx/>
              <a:buSzTx/>
              <a:buNone/>
              <a:defRPr/>
            </a:pPr>
            <a:endParaRPr lang="zh-TW" altLang="en-US" sz="1800" kern="0">
              <a:solidFill>
                <a:prstClr val="black"/>
              </a:solidFill>
              <a:latin typeface="Calibri" panose="020F0502020204030204"/>
              <a:ea typeface="新細明體" panose="02020500000000000000" pitchFamily="18" charset="-120"/>
            </a:endParaRPr>
          </a:p>
        </p:txBody>
      </p:sp>
      <p:graphicFrame>
        <p:nvGraphicFramePr>
          <p:cNvPr id="21" name="Object 12">
            <a:extLst>
              <a:ext uri="{FF2B5EF4-FFF2-40B4-BE49-F238E27FC236}">
                <a16:creationId xmlns:a16="http://schemas.microsoft.com/office/drawing/2014/main" id="{8D7E3763-C24C-4146-A148-D96CEC1119D8}"/>
              </a:ext>
            </a:extLst>
          </p:cNvPr>
          <p:cNvGraphicFramePr>
            <a:graphicFrameLocks noChangeAspect="1"/>
          </p:cNvGraphicFramePr>
          <p:nvPr>
            <p:extLst>
              <p:ext uri="{D42A27DB-BD31-4B8C-83A1-F6EECF244321}">
                <p14:modId xmlns:p14="http://schemas.microsoft.com/office/powerpoint/2010/main" val="4238638747"/>
              </p:ext>
            </p:extLst>
          </p:nvPr>
        </p:nvGraphicFramePr>
        <p:xfrm>
          <a:off x="2243191" y="3119983"/>
          <a:ext cx="325438" cy="461962"/>
        </p:xfrm>
        <a:graphic>
          <a:graphicData uri="http://schemas.openxmlformats.org/presentationml/2006/ole">
            <mc:AlternateContent xmlns:mc="http://schemas.openxmlformats.org/markup-compatibility/2006">
              <mc:Choice xmlns:v="urn:schemas-microsoft-com:vml" Requires="v">
                <p:oleObj spid="_x0000_s21605" name="方程式" r:id="rId4" imgW="152280" imgH="215640" progId="Equation.3">
                  <p:embed/>
                </p:oleObj>
              </mc:Choice>
              <mc:Fallback>
                <p:oleObj name="方程式" r:id="rId4" imgW="152280" imgH="215640" progId="Equation.3">
                  <p:embed/>
                  <p:pic>
                    <p:nvPicPr>
                      <p:cNvPr id="16" name="Object 12"/>
                      <p:cNvPicPr>
                        <a:picLocks noChangeAspect="1" noChangeArrowheads="1"/>
                      </p:cNvPicPr>
                      <p:nvPr/>
                    </p:nvPicPr>
                    <p:blipFill>
                      <a:blip r:embed="rId5"/>
                      <a:srcRect/>
                      <a:stretch>
                        <a:fillRect/>
                      </a:stretch>
                    </p:blipFill>
                    <p:spPr bwMode="auto">
                      <a:xfrm>
                        <a:off x="2243191" y="3119983"/>
                        <a:ext cx="325438" cy="46196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 name="Object 12">
            <a:extLst>
              <a:ext uri="{FF2B5EF4-FFF2-40B4-BE49-F238E27FC236}">
                <a16:creationId xmlns:a16="http://schemas.microsoft.com/office/drawing/2014/main" id="{C9D75A05-B58D-42CC-A484-95C3227AA672}"/>
              </a:ext>
            </a:extLst>
          </p:cNvPr>
          <p:cNvGraphicFramePr>
            <a:graphicFrameLocks noChangeAspect="1"/>
          </p:cNvGraphicFramePr>
          <p:nvPr>
            <p:extLst>
              <p:ext uri="{D42A27DB-BD31-4B8C-83A1-F6EECF244321}">
                <p14:modId xmlns:p14="http://schemas.microsoft.com/office/powerpoint/2010/main" val="2496827443"/>
              </p:ext>
            </p:extLst>
          </p:nvPr>
        </p:nvGraphicFramePr>
        <p:xfrm>
          <a:off x="2248488" y="3702713"/>
          <a:ext cx="352425" cy="461963"/>
        </p:xfrm>
        <a:graphic>
          <a:graphicData uri="http://schemas.openxmlformats.org/presentationml/2006/ole">
            <mc:AlternateContent xmlns:mc="http://schemas.openxmlformats.org/markup-compatibility/2006">
              <mc:Choice xmlns:v="urn:schemas-microsoft-com:vml" Requires="v">
                <p:oleObj spid="_x0000_s21606" name="方程式" r:id="rId6" imgW="164880" imgH="215640" progId="Equation.3">
                  <p:embed/>
                </p:oleObj>
              </mc:Choice>
              <mc:Fallback>
                <p:oleObj name="方程式" r:id="rId6" imgW="164880" imgH="215640" progId="Equation.3">
                  <p:embed/>
                  <p:pic>
                    <p:nvPicPr>
                      <p:cNvPr id="17" name="Object 12"/>
                      <p:cNvPicPr>
                        <a:picLocks noChangeAspect="1" noChangeArrowheads="1"/>
                      </p:cNvPicPr>
                      <p:nvPr/>
                    </p:nvPicPr>
                    <p:blipFill>
                      <a:blip r:embed="rId7"/>
                      <a:srcRect/>
                      <a:stretch>
                        <a:fillRect/>
                      </a:stretch>
                    </p:blipFill>
                    <p:spPr bwMode="auto">
                      <a:xfrm>
                        <a:off x="2248488" y="3702713"/>
                        <a:ext cx="352425" cy="4619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3" name="群組 77">
            <a:extLst>
              <a:ext uri="{FF2B5EF4-FFF2-40B4-BE49-F238E27FC236}">
                <a16:creationId xmlns:a16="http://schemas.microsoft.com/office/drawing/2014/main" id="{2D85639A-CF78-44AE-9DD7-9736BC95B933}"/>
              </a:ext>
            </a:extLst>
          </p:cNvPr>
          <p:cNvGrpSpPr/>
          <p:nvPr/>
        </p:nvGrpSpPr>
        <p:grpSpPr>
          <a:xfrm>
            <a:off x="3352800" y="2586086"/>
            <a:ext cx="1134648" cy="3130011"/>
            <a:chOff x="2332137" y="1770729"/>
            <a:chExt cx="1134648" cy="3130011"/>
          </a:xfrm>
        </p:grpSpPr>
        <p:sp>
          <p:nvSpPr>
            <p:cNvPr id="24" name="矩形 23">
              <a:extLst>
                <a:ext uri="{FF2B5EF4-FFF2-40B4-BE49-F238E27FC236}">
                  <a16:creationId xmlns:a16="http://schemas.microsoft.com/office/drawing/2014/main" id="{AF8A32E0-8EDA-4806-940C-C51B47ED0E26}"/>
                </a:ext>
              </a:extLst>
            </p:cNvPr>
            <p:cNvSpPr/>
            <p:nvPr/>
          </p:nvSpPr>
          <p:spPr>
            <a:xfrm>
              <a:off x="2504565" y="2224872"/>
              <a:ext cx="746342" cy="2675868"/>
            </a:xfrm>
            <a:prstGeom prst="rect">
              <a:avLst/>
            </a:prstGeom>
            <a:solidFill>
              <a:sysClr val="window" lastClr="FFFFFF">
                <a:lumMod val="85000"/>
              </a:sysClr>
            </a:solidFill>
            <a:ln w="6350" cap="flat" cmpd="sng" algn="ctr">
              <a:noFill/>
              <a:prstDash val="solid"/>
              <a:miter lim="800000"/>
            </a:ln>
            <a:effectLst/>
          </p:spPr>
          <p:txBody>
            <a:bodyPr rtlCol="0" anchor="ctr"/>
            <a:lstStyle/>
            <a:p>
              <a:pPr algn="ctr" defTabSz="457200" fontAlgn="auto">
                <a:spcBef>
                  <a:spcPts val="0"/>
                </a:spcBef>
                <a:spcAft>
                  <a:spcPts val="0"/>
                </a:spcAft>
                <a:buClrTx/>
                <a:buSzTx/>
                <a:buNone/>
                <a:defRPr/>
              </a:pPr>
              <a:endParaRPr lang="zh-TW" altLang="en-US" sz="1800" kern="0">
                <a:solidFill>
                  <a:prstClr val="black"/>
                </a:solidFill>
                <a:latin typeface="Calibri" panose="020F0502020204030204"/>
                <a:ea typeface="新細明體" panose="02020500000000000000" pitchFamily="18" charset="-120"/>
              </a:endParaRPr>
            </a:p>
          </p:txBody>
        </p:sp>
        <p:sp>
          <p:nvSpPr>
            <p:cNvPr id="25" name="文字方塊 3">
              <a:extLst>
                <a:ext uri="{FF2B5EF4-FFF2-40B4-BE49-F238E27FC236}">
                  <a16:creationId xmlns:a16="http://schemas.microsoft.com/office/drawing/2014/main" id="{BF1BA2DC-389D-4BD4-B48C-0C6449DDDC02}"/>
                </a:ext>
              </a:extLst>
            </p:cNvPr>
            <p:cNvSpPr txBox="1"/>
            <p:nvPr/>
          </p:nvSpPr>
          <p:spPr>
            <a:xfrm>
              <a:off x="2332137" y="1770729"/>
              <a:ext cx="1134648" cy="461665"/>
            </a:xfrm>
            <a:prstGeom prst="rect">
              <a:avLst/>
            </a:prstGeom>
            <a:noFill/>
          </p:spPr>
          <p:txBody>
            <a:bodyPr wrap="square" rtlCol="0">
              <a:spAutoFit/>
            </a:bodyPr>
            <a:lstStyle/>
            <a:p>
              <a:pPr algn="ctr" defTabSz="457200" fontAlgn="auto">
                <a:spcBef>
                  <a:spcPts val="0"/>
                </a:spcBef>
                <a:spcAft>
                  <a:spcPts val="0"/>
                </a:spcAft>
                <a:buClrTx/>
                <a:buSzTx/>
                <a:buNone/>
                <a:defRPr/>
              </a:pPr>
              <a:r>
                <a:rPr lang="en-US" altLang="zh-TW" sz="2400" kern="0" dirty="0">
                  <a:solidFill>
                    <a:prstClr val="black"/>
                  </a:solidFill>
                  <a:latin typeface="Calibri" panose="020F0502020204030204"/>
                  <a:ea typeface="新細明體" panose="02020500000000000000" pitchFamily="18" charset="-120"/>
                </a:rPr>
                <a:t>Layer 1</a:t>
              </a:r>
              <a:endParaRPr lang="zh-TW" altLang="en-US" sz="2400" kern="0" dirty="0">
                <a:solidFill>
                  <a:prstClr val="black"/>
                </a:solidFill>
                <a:latin typeface="Calibri" panose="020F0502020204030204"/>
                <a:ea typeface="新細明體" panose="02020500000000000000" pitchFamily="18" charset="-120"/>
              </a:endParaRPr>
            </a:p>
          </p:txBody>
        </p:sp>
        <p:sp>
          <p:nvSpPr>
            <p:cNvPr id="26" name="橢圓 17">
              <a:extLst>
                <a:ext uri="{FF2B5EF4-FFF2-40B4-BE49-F238E27FC236}">
                  <a16:creationId xmlns:a16="http://schemas.microsoft.com/office/drawing/2014/main" id="{8AC6E960-C483-474D-914C-2EBFDBADA1D5}"/>
                </a:ext>
              </a:extLst>
            </p:cNvPr>
            <p:cNvSpPr/>
            <p:nvPr/>
          </p:nvSpPr>
          <p:spPr>
            <a:xfrm>
              <a:off x="2601675" y="2235874"/>
              <a:ext cx="574158" cy="574158"/>
            </a:xfrm>
            <a:prstGeom prst="ellipse">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457200" fontAlgn="auto">
                <a:spcBef>
                  <a:spcPts val="0"/>
                </a:spcBef>
                <a:spcAft>
                  <a:spcPts val="0"/>
                </a:spcAft>
                <a:buClrTx/>
                <a:buSzTx/>
                <a:buNone/>
                <a:defRPr/>
              </a:pPr>
              <a:endParaRPr lang="zh-TW" altLang="en-US" sz="1800" kern="0">
                <a:solidFill>
                  <a:prstClr val="black"/>
                </a:solidFill>
                <a:latin typeface="Calibri" panose="020F0502020204030204"/>
                <a:ea typeface="新細明體" panose="02020500000000000000" pitchFamily="18" charset="-120"/>
              </a:endParaRPr>
            </a:p>
          </p:txBody>
        </p:sp>
        <p:sp>
          <p:nvSpPr>
            <p:cNvPr id="27" name="橢圓 18">
              <a:extLst>
                <a:ext uri="{FF2B5EF4-FFF2-40B4-BE49-F238E27FC236}">
                  <a16:creationId xmlns:a16="http://schemas.microsoft.com/office/drawing/2014/main" id="{58C148C7-E37C-4B60-9E43-9BC52BDF99B9}"/>
                </a:ext>
              </a:extLst>
            </p:cNvPr>
            <p:cNvSpPr/>
            <p:nvPr/>
          </p:nvSpPr>
          <p:spPr>
            <a:xfrm>
              <a:off x="2604017" y="3014444"/>
              <a:ext cx="574158" cy="574158"/>
            </a:xfrm>
            <a:prstGeom prst="ellipse">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457200" fontAlgn="auto">
                <a:spcBef>
                  <a:spcPts val="0"/>
                </a:spcBef>
                <a:spcAft>
                  <a:spcPts val="0"/>
                </a:spcAft>
                <a:buClrTx/>
                <a:buSzTx/>
                <a:buNone/>
                <a:defRPr/>
              </a:pPr>
              <a:endParaRPr lang="zh-TW" altLang="en-US" sz="1800" kern="0">
                <a:solidFill>
                  <a:prstClr val="black"/>
                </a:solidFill>
                <a:latin typeface="Calibri" panose="020F0502020204030204"/>
                <a:ea typeface="新細明體" panose="02020500000000000000" pitchFamily="18" charset="-120"/>
              </a:endParaRPr>
            </a:p>
          </p:txBody>
        </p:sp>
        <p:sp>
          <p:nvSpPr>
            <p:cNvPr id="28" name="橢圓 19">
              <a:extLst>
                <a:ext uri="{FF2B5EF4-FFF2-40B4-BE49-F238E27FC236}">
                  <a16:creationId xmlns:a16="http://schemas.microsoft.com/office/drawing/2014/main" id="{674F458D-F690-4D53-8037-8FC78326704A}"/>
                </a:ext>
              </a:extLst>
            </p:cNvPr>
            <p:cNvSpPr/>
            <p:nvPr/>
          </p:nvSpPr>
          <p:spPr>
            <a:xfrm>
              <a:off x="2592384" y="4242456"/>
              <a:ext cx="574158" cy="574158"/>
            </a:xfrm>
            <a:prstGeom prst="ellipse">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457200" fontAlgn="auto">
                <a:spcBef>
                  <a:spcPts val="0"/>
                </a:spcBef>
                <a:spcAft>
                  <a:spcPts val="0"/>
                </a:spcAft>
                <a:buClrTx/>
                <a:buSzTx/>
                <a:buNone/>
                <a:defRPr/>
              </a:pPr>
              <a:endParaRPr lang="zh-TW" altLang="en-US" sz="1800" kern="0">
                <a:solidFill>
                  <a:prstClr val="black"/>
                </a:solidFill>
                <a:latin typeface="Calibri" panose="020F0502020204030204"/>
                <a:ea typeface="新細明體" panose="02020500000000000000" pitchFamily="18" charset="-120"/>
              </a:endParaRPr>
            </a:p>
          </p:txBody>
        </p:sp>
        <p:sp>
          <p:nvSpPr>
            <p:cNvPr id="29" name="文字方塊 20">
              <a:extLst>
                <a:ext uri="{FF2B5EF4-FFF2-40B4-BE49-F238E27FC236}">
                  <a16:creationId xmlns:a16="http://schemas.microsoft.com/office/drawing/2014/main" id="{3887BF26-3A0A-4232-9A0D-79750065944F}"/>
                </a:ext>
              </a:extLst>
            </p:cNvPr>
            <p:cNvSpPr txBox="1"/>
            <p:nvPr/>
          </p:nvSpPr>
          <p:spPr>
            <a:xfrm rot="5400000">
              <a:off x="2589637" y="3741693"/>
              <a:ext cx="769257" cy="369332"/>
            </a:xfrm>
            <a:prstGeom prst="rect">
              <a:avLst/>
            </a:prstGeom>
            <a:noFill/>
          </p:spPr>
          <p:txBody>
            <a:bodyPr wrap="square" rtlCol="0">
              <a:spAutoFit/>
            </a:bodyPr>
            <a:lstStyle/>
            <a:p>
              <a:pPr algn="ctr" defTabSz="457200" fontAlgn="auto">
                <a:spcBef>
                  <a:spcPts val="0"/>
                </a:spcBef>
                <a:spcAft>
                  <a:spcPts val="0"/>
                </a:spcAft>
                <a:buClrTx/>
                <a:buSzTx/>
                <a:buNone/>
                <a:defRPr/>
              </a:pPr>
              <a:r>
                <a:rPr lang="en-US" altLang="zh-TW" sz="1800" kern="0" dirty="0">
                  <a:solidFill>
                    <a:prstClr val="black"/>
                  </a:solidFill>
                  <a:latin typeface="Calibri" panose="020F0502020204030204"/>
                  <a:ea typeface="新細明體" panose="02020500000000000000" pitchFamily="18" charset="-120"/>
                </a:rPr>
                <a:t>……</a:t>
              </a:r>
              <a:endParaRPr lang="zh-TW" altLang="en-US" sz="1800" kern="0" dirty="0">
                <a:solidFill>
                  <a:prstClr val="black"/>
                </a:solidFill>
                <a:latin typeface="Calibri" panose="020F0502020204030204"/>
                <a:ea typeface="新細明體" panose="02020500000000000000" pitchFamily="18" charset="-120"/>
              </a:endParaRPr>
            </a:p>
          </p:txBody>
        </p:sp>
      </p:grpSp>
      <p:sp>
        <p:nvSpPr>
          <p:cNvPr id="30" name="矩形 29">
            <a:extLst>
              <a:ext uri="{FF2B5EF4-FFF2-40B4-BE49-F238E27FC236}">
                <a16:creationId xmlns:a16="http://schemas.microsoft.com/office/drawing/2014/main" id="{A26E87F4-3D0B-48AA-A687-D2B940D542F1}"/>
              </a:ext>
            </a:extLst>
          </p:cNvPr>
          <p:cNvSpPr/>
          <p:nvPr/>
        </p:nvSpPr>
        <p:spPr>
          <a:xfrm>
            <a:off x="2234199" y="5183319"/>
            <a:ext cx="342900" cy="342900"/>
          </a:xfrm>
          <a:prstGeom prst="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p:spPr>
        <p:txBody>
          <a:bodyPr rtlCol="0" anchor="ctr"/>
          <a:lstStyle/>
          <a:p>
            <a:pPr algn="ctr" defTabSz="457200" fontAlgn="auto">
              <a:spcBef>
                <a:spcPts val="0"/>
              </a:spcBef>
              <a:spcAft>
                <a:spcPts val="0"/>
              </a:spcAft>
              <a:buClrTx/>
              <a:buSzTx/>
              <a:buNone/>
              <a:defRPr/>
            </a:pPr>
            <a:endParaRPr lang="zh-TW" altLang="en-US" sz="1800" kern="0">
              <a:solidFill>
                <a:prstClr val="black"/>
              </a:solidFill>
              <a:latin typeface="Calibri" panose="020F0502020204030204"/>
              <a:ea typeface="新細明體" panose="02020500000000000000" pitchFamily="18" charset="-120"/>
            </a:endParaRPr>
          </a:p>
        </p:txBody>
      </p:sp>
      <p:graphicFrame>
        <p:nvGraphicFramePr>
          <p:cNvPr id="31" name="Object 12">
            <a:extLst>
              <a:ext uri="{FF2B5EF4-FFF2-40B4-BE49-F238E27FC236}">
                <a16:creationId xmlns:a16="http://schemas.microsoft.com/office/drawing/2014/main" id="{B4473F60-8EBE-431E-9FDA-E8BD35E3A357}"/>
              </a:ext>
            </a:extLst>
          </p:cNvPr>
          <p:cNvGraphicFramePr>
            <a:graphicFrameLocks noChangeAspect="1"/>
          </p:cNvGraphicFramePr>
          <p:nvPr>
            <p:extLst>
              <p:ext uri="{D42A27DB-BD31-4B8C-83A1-F6EECF244321}">
                <p14:modId xmlns:p14="http://schemas.microsoft.com/office/powerpoint/2010/main" val="3571181701"/>
              </p:ext>
            </p:extLst>
          </p:nvPr>
        </p:nvGraphicFramePr>
        <p:xfrm>
          <a:off x="2231823" y="5086350"/>
          <a:ext cx="407987" cy="488950"/>
        </p:xfrm>
        <a:graphic>
          <a:graphicData uri="http://schemas.openxmlformats.org/presentationml/2006/ole">
            <mc:AlternateContent xmlns:mc="http://schemas.openxmlformats.org/markup-compatibility/2006">
              <mc:Choice xmlns:v="urn:schemas-microsoft-com:vml" Requires="v">
                <p:oleObj spid="_x0000_s21607" name="方程式" r:id="rId8" imgW="190440" imgH="228600" progId="Equation.3">
                  <p:embed/>
                </p:oleObj>
              </mc:Choice>
              <mc:Fallback>
                <p:oleObj name="方程式" r:id="rId8" imgW="190440" imgH="228600" progId="Equation.3">
                  <p:embed/>
                  <p:pic>
                    <p:nvPicPr>
                      <p:cNvPr id="23" name="Object 12"/>
                      <p:cNvPicPr>
                        <a:picLocks noChangeAspect="1" noChangeArrowheads="1"/>
                      </p:cNvPicPr>
                      <p:nvPr/>
                    </p:nvPicPr>
                    <p:blipFill>
                      <a:blip r:embed="rId9"/>
                      <a:srcRect/>
                      <a:stretch>
                        <a:fillRect/>
                      </a:stretch>
                    </p:blipFill>
                    <p:spPr bwMode="auto">
                      <a:xfrm>
                        <a:off x="2231823" y="5086350"/>
                        <a:ext cx="407987" cy="488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 name="文字方塊 23">
            <a:extLst>
              <a:ext uri="{FF2B5EF4-FFF2-40B4-BE49-F238E27FC236}">
                <a16:creationId xmlns:a16="http://schemas.microsoft.com/office/drawing/2014/main" id="{E6AC5235-07F8-41CB-9516-A0148CC53486}"/>
              </a:ext>
            </a:extLst>
          </p:cNvPr>
          <p:cNvSpPr txBox="1"/>
          <p:nvPr/>
        </p:nvSpPr>
        <p:spPr>
          <a:xfrm rot="5400000">
            <a:off x="2110132" y="4468261"/>
            <a:ext cx="769257" cy="523220"/>
          </a:xfrm>
          <a:prstGeom prst="rect">
            <a:avLst/>
          </a:prstGeom>
          <a:noFill/>
        </p:spPr>
        <p:txBody>
          <a:bodyPr wrap="square" rtlCol="0">
            <a:spAutoFit/>
          </a:bodyPr>
          <a:lstStyle/>
          <a:p>
            <a:pPr algn="ctr" defTabSz="457200" fontAlgn="auto">
              <a:spcBef>
                <a:spcPts val="0"/>
              </a:spcBef>
              <a:spcAft>
                <a:spcPts val="0"/>
              </a:spcAft>
              <a:buClrTx/>
              <a:buSzTx/>
              <a:buNone/>
            </a:pPr>
            <a:r>
              <a:rPr lang="en-US" altLang="zh-TW" dirty="0">
                <a:solidFill>
                  <a:prstClr val="black"/>
                </a:solidFill>
                <a:latin typeface="Calibri" panose="020F0502020204030204"/>
                <a:ea typeface="新細明體" panose="02020500000000000000" pitchFamily="18" charset="-120"/>
              </a:rPr>
              <a:t>……</a:t>
            </a:r>
            <a:endParaRPr lang="zh-TW" altLang="en-US" dirty="0">
              <a:solidFill>
                <a:prstClr val="black"/>
              </a:solidFill>
              <a:latin typeface="Calibri" panose="020F0502020204030204"/>
              <a:ea typeface="新細明體" panose="02020500000000000000" pitchFamily="18" charset="-120"/>
            </a:endParaRPr>
          </a:p>
        </p:txBody>
      </p:sp>
      <p:grpSp>
        <p:nvGrpSpPr>
          <p:cNvPr id="33" name="群組 78">
            <a:extLst>
              <a:ext uri="{FF2B5EF4-FFF2-40B4-BE49-F238E27FC236}">
                <a16:creationId xmlns:a16="http://schemas.microsoft.com/office/drawing/2014/main" id="{F9F54DCB-4516-484E-B9E9-22D0F10B3E17}"/>
              </a:ext>
            </a:extLst>
          </p:cNvPr>
          <p:cNvGrpSpPr/>
          <p:nvPr/>
        </p:nvGrpSpPr>
        <p:grpSpPr>
          <a:xfrm>
            <a:off x="4949059" y="2586085"/>
            <a:ext cx="1134648" cy="3113664"/>
            <a:chOff x="3657035" y="1770729"/>
            <a:chExt cx="1134648" cy="3113664"/>
          </a:xfrm>
        </p:grpSpPr>
        <p:sp>
          <p:nvSpPr>
            <p:cNvPr id="34" name="矩形 33">
              <a:extLst>
                <a:ext uri="{FF2B5EF4-FFF2-40B4-BE49-F238E27FC236}">
                  <a16:creationId xmlns:a16="http://schemas.microsoft.com/office/drawing/2014/main" id="{15704069-CA89-4514-A93B-41B243A18C1E}"/>
                </a:ext>
              </a:extLst>
            </p:cNvPr>
            <p:cNvSpPr/>
            <p:nvPr/>
          </p:nvSpPr>
          <p:spPr>
            <a:xfrm>
              <a:off x="3830151" y="2208525"/>
              <a:ext cx="746342" cy="2675868"/>
            </a:xfrm>
            <a:prstGeom prst="rect">
              <a:avLst/>
            </a:prstGeom>
            <a:solidFill>
              <a:sysClr val="window" lastClr="FFFFFF">
                <a:lumMod val="85000"/>
              </a:sysClr>
            </a:solidFill>
            <a:ln w="6350" cap="flat" cmpd="sng" algn="ctr">
              <a:noFill/>
              <a:prstDash val="solid"/>
              <a:miter lim="800000"/>
            </a:ln>
            <a:effectLst/>
          </p:spPr>
          <p:txBody>
            <a:bodyPr rtlCol="0" anchor="ctr"/>
            <a:lstStyle/>
            <a:p>
              <a:pPr algn="ctr" defTabSz="457200" fontAlgn="auto">
                <a:spcBef>
                  <a:spcPts val="0"/>
                </a:spcBef>
                <a:spcAft>
                  <a:spcPts val="0"/>
                </a:spcAft>
                <a:buClrTx/>
                <a:buSzTx/>
                <a:buNone/>
                <a:defRPr/>
              </a:pPr>
              <a:endParaRPr lang="zh-TW" altLang="en-US" sz="1800" kern="0">
                <a:solidFill>
                  <a:prstClr val="black"/>
                </a:solidFill>
                <a:latin typeface="Calibri" panose="020F0502020204030204"/>
                <a:ea typeface="新細明體" panose="02020500000000000000" pitchFamily="18" charset="-120"/>
              </a:endParaRPr>
            </a:p>
          </p:txBody>
        </p:sp>
        <p:sp>
          <p:nvSpPr>
            <p:cNvPr id="35" name="文字方塊 4">
              <a:extLst>
                <a:ext uri="{FF2B5EF4-FFF2-40B4-BE49-F238E27FC236}">
                  <a16:creationId xmlns:a16="http://schemas.microsoft.com/office/drawing/2014/main" id="{0A9BE151-EEE6-49F4-ACE8-05C1B131D37E}"/>
                </a:ext>
              </a:extLst>
            </p:cNvPr>
            <p:cNvSpPr txBox="1"/>
            <p:nvPr/>
          </p:nvSpPr>
          <p:spPr>
            <a:xfrm>
              <a:off x="3657035" y="1770729"/>
              <a:ext cx="1134648" cy="461665"/>
            </a:xfrm>
            <a:prstGeom prst="rect">
              <a:avLst/>
            </a:prstGeom>
            <a:noFill/>
          </p:spPr>
          <p:txBody>
            <a:bodyPr wrap="square" rtlCol="0">
              <a:spAutoFit/>
            </a:bodyPr>
            <a:lstStyle/>
            <a:p>
              <a:pPr algn="ctr" defTabSz="457200" fontAlgn="auto">
                <a:spcBef>
                  <a:spcPts val="0"/>
                </a:spcBef>
                <a:spcAft>
                  <a:spcPts val="0"/>
                </a:spcAft>
                <a:buClrTx/>
                <a:buSzTx/>
                <a:buNone/>
                <a:defRPr/>
              </a:pPr>
              <a:r>
                <a:rPr lang="en-US" altLang="zh-TW" sz="2400" kern="0" dirty="0">
                  <a:solidFill>
                    <a:prstClr val="black"/>
                  </a:solidFill>
                  <a:latin typeface="Calibri" panose="020F0502020204030204"/>
                  <a:ea typeface="新細明體" panose="02020500000000000000" pitchFamily="18" charset="-120"/>
                </a:rPr>
                <a:t>Layer 2</a:t>
              </a:r>
              <a:endParaRPr lang="zh-TW" altLang="en-US" sz="2400" kern="0" dirty="0">
                <a:solidFill>
                  <a:prstClr val="black"/>
                </a:solidFill>
                <a:latin typeface="Calibri" panose="020F0502020204030204"/>
                <a:ea typeface="新細明體" panose="02020500000000000000" pitchFamily="18" charset="-120"/>
              </a:endParaRPr>
            </a:p>
          </p:txBody>
        </p:sp>
        <p:sp>
          <p:nvSpPr>
            <p:cNvPr id="36" name="橢圓 24">
              <a:extLst>
                <a:ext uri="{FF2B5EF4-FFF2-40B4-BE49-F238E27FC236}">
                  <a16:creationId xmlns:a16="http://schemas.microsoft.com/office/drawing/2014/main" id="{ECF875E5-6314-4290-ADCF-2DBD29315206}"/>
                </a:ext>
              </a:extLst>
            </p:cNvPr>
            <p:cNvSpPr/>
            <p:nvPr/>
          </p:nvSpPr>
          <p:spPr>
            <a:xfrm>
              <a:off x="3917237" y="2235874"/>
              <a:ext cx="574158" cy="574158"/>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algn="ctr" defTabSz="457200" fontAlgn="auto">
                <a:spcBef>
                  <a:spcPts val="0"/>
                </a:spcBef>
                <a:spcAft>
                  <a:spcPts val="0"/>
                </a:spcAft>
                <a:buClrTx/>
                <a:buSzTx/>
                <a:buNone/>
                <a:defRPr/>
              </a:pPr>
              <a:endParaRPr lang="zh-TW" altLang="en-US" sz="1800" kern="0">
                <a:solidFill>
                  <a:prstClr val="black"/>
                </a:solidFill>
                <a:latin typeface="Calibri" panose="020F0502020204030204"/>
                <a:ea typeface="新細明體" panose="02020500000000000000" pitchFamily="18" charset="-120"/>
              </a:endParaRPr>
            </a:p>
          </p:txBody>
        </p:sp>
        <p:sp>
          <p:nvSpPr>
            <p:cNvPr id="37" name="橢圓 25">
              <a:extLst>
                <a:ext uri="{FF2B5EF4-FFF2-40B4-BE49-F238E27FC236}">
                  <a16:creationId xmlns:a16="http://schemas.microsoft.com/office/drawing/2014/main" id="{4D17D410-AC47-4C19-BCC4-28331EF10AE5}"/>
                </a:ext>
              </a:extLst>
            </p:cNvPr>
            <p:cNvSpPr/>
            <p:nvPr/>
          </p:nvSpPr>
          <p:spPr>
            <a:xfrm>
              <a:off x="3919579" y="3014444"/>
              <a:ext cx="574158" cy="574158"/>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algn="ctr" defTabSz="457200" fontAlgn="auto">
                <a:spcBef>
                  <a:spcPts val="0"/>
                </a:spcBef>
                <a:spcAft>
                  <a:spcPts val="0"/>
                </a:spcAft>
                <a:buClrTx/>
                <a:buSzTx/>
                <a:buNone/>
                <a:defRPr/>
              </a:pPr>
              <a:endParaRPr lang="zh-TW" altLang="en-US" sz="1800" kern="0">
                <a:solidFill>
                  <a:prstClr val="black"/>
                </a:solidFill>
                <a:latin typeface="Calibri" panose="020F0502020204030204"/>
                <a:ea typeface="新細明體" panose="02020500000000000000" pitchFamily="18" charset="-120"/>
              </a:endParaRPr>
            </a:p>
          </p:txBody>
        </p:sp>
        <p:sp>
          <p:nvSpPr>
            <p:cNvPr id="38" name="橢圓 26">
              <a:extLst>
                <a:ext uri="{FF2B5EF4-FFF2-40B4-BE49-F238E27FC236}">
                  <a16:creationId xmlns:a16="http://schemas.microsoft.com/office/drawing/2014/main" id="{B27D7319-DE29-4D27-9474-F495D2E64304}"/>
                </a:ext>
              </a:extLst>
            </p:cNvPr>
            <p:cNvSpPr/>
            <p:nvPr/>
          </p:nvSpPr>
          <p:spPr>
            <a:xfrm>
              <a:off x="3907946" y="4242456"/>
              <a:ext cx="574158" cy="574158"/>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algn="ctr" defTabSz="457200" fontAlgn="auto">
                <a:spcBef>
                  <a:spcPts val="0"/>
                </a:spcBef>
                <a:spcAft>
                  <a:spcPts val="0"/>
                </a:spcAft>
                <a:buClrTx/>
                <a:buSzTx/>
                <a:buNone/>
                <a:defRPr/>
              </a:pPr>
              <a:endParaRPr lang="zh-TW" altLang="en-US" sz="1800" kern="0">
                <a:solidFill>
                  <a:prstClr val="black"/>
                </a:solidFill>
                <a:latin typeface="Calibri" panose="020F0502020204030204"/>
                <a:ea typeface="新細明體" panose="02020500000000000000" pitchFamily="18" charset="-120"/>
              </a:endParaRPr>
            </a:p>
          </p:txBody>
        </p:sp>
        <p:sp>
          <p:nvSpPr>
            <p:cNvPr id="39" name="文字方塊 27">
              <a:extLst>
                <a:ext uri="{FF2B5EF4-FFF2-40B4-BE49-F238E27FC236}">
                  <a16:creationId xmlns:a16="http://schemas.microsoft.com/office/drawing/2014/main" id="{97F961C1-2D60-4114-AC81-57D6A42A6FBC}"/>
                </a:ext>
              </a:extLst>
            </p:cNvPr>
            <p:cNvSpPr txBox="1"/>
            <p:nvPr/>
          </p:nvSpPr>
          <p:spPr>
            <a:xfrm rot="5400000">
              <a:off x="3905199" y="3741693"/>
              <a:ext cx="769257" cy="369332"/>
            </a:xfrm>
            <a:prstGeom prst="rect">
              <a:avLst/>
            </a:prstGeom>
            <a:noFill/>
          </p:spPr>
          <p:txBody>
            <a:bodyPr wrap="square" rtlCol="0">
              <a:spAutoFit/>
            </a:bodyPr>
            <a:lstStyle/>
            <a:p>
              <a:pPr algn="ctr" defTabSz="457200" fontAlgn="auto">
                <a:spcBef>
                  <a:spcPts val="0"/>
                </a:spcBef>
                <a:spcAft>
                  <a:spcPts val="0"/>
                </a:spcAft>
                <a:buClrTx/>
                <a:buSzTx/>
                <a:buNone/>
                <a:defRPr/>
              </a:pPr>
              <a:r>
                <a:rPr lang="en-US" altLang="zh-TW" sz="1800" kern="0" dirty="0">
                  <a:solidFill>
                    <a:prstClr val="black"/>
                  </a:solidFill>
                  <a:latin typeface="Calibri" panose="020F0502020204030204"/>
                  <a:ea typeface="新細明體" panose="02020500000000000000" pitchFamily="18" charset="-120"/>
                </a:rPr>
                <a:t>……</a:t>
              </a:r>
              <a:endParaRPr lang="zh-TW" altLang="en-US" sz="1800" kern="0" dirty="0">
                <a:solidFill>
                  <a:prstClr val="black"/>
                </a:solidFill>
                <a:latin typeface="Calibri" panose="020F0502020204030204"/>
                <a:ea typeface="新細明體" panose="02020500000000000000" pitchFamily="18" charset="-120"/>
              </a:endParaRPr>
            </a:p>
          </p:txBody>
        </p:sp>
      </p:grpSp>
      <p:grpSp>
        <p:nvGrpSpPr>
          <p:cNvPr id="40" name="群組 79">
            <a:extLst>
              <a:ext uri="{FF2B5EF4-FFF2-40B4-BE49-F238E27FC236}">
                <a16:creationId xmlns:a16="http://schemas.microsoft.com/office/drawing/2014/main" id="{8516C984-5749-4A3E-A0B4-F3F3E913064B}"/>
              </a:ext>
            </a:extLst>
          </p:cNvPr>
          <p:cNvGrpSpPr/>
          <p:nvPr/>
        </p:nvGrpSpPr>
        <p:grpSpPr>
          <a:xfrm>
            <a:off x="7687421" y="2586086"/>
            <a:ext cx="1134648" cy="3130011"/>
            <a:chOff x="5868381" y="1770729"/>
            <a:chExt cx="1134648" cy="3130011"/>
          </a:xfrm>
        </p:grpSpPr>
        <p:sp>
          <p:nvSpPr>
            <p:cNvPr id="41" name="矩形 40">
              <a:extLst>
                <a:ext uri="{FF2B5EF4-FFF2-40B4-BE49-F238E27FC236}">
                  <a16:creationId xmlns:a16="http://schemas.microsoft.com/office/drawing/2014/main" id="{55D6720D-0596-4B50-A748-B7BE4B98CCDC}"/>
                </a:ext>
              </a:extLst>
            </p:cNvPr>
            <p:cNvSpPr/>
            <p:nvPr/>
          </p:nvSpPr>
          <p:spPr>
            <a:xfrm>
              <a:off x="6046929" y="2224872"/>
              <a:ext cx="746342" cy="2675868"/>
            </a:xfrm>
            <a:prstGeom prst="rect">
              <a:avLst/>
            </a:prstGeom>
            <a:solidFill>
              <a:sysClr val="window" lastClr="FFFFFF">
                <a:lumMod val="85000"/>
              </a:sysClr>
            </a:solidFill>
            <a:ln w="6350" cap="flat" cmpd="sng" algn="ctr">
              <a:noFill/>
              <a:prstDash val="solid"/>
              <a:miter lim="800000"/>
            </a:ln>
            <a:effectLst/>
          </p:spPr>
          <p:txBody>
            <a:bodyPr rtlCol="0" anchor="ctr"/>
            <a:lstStyle/>
            <a:p>
              <a:pPr algn="ctr" defTabSz="457200" fontAlgn="auto">
                <a:spcBef>
                  <a:spcPts val="0"/>
                </a:spcBef>
                <a:spcAft>
                  <a:spcPts val="0"/>
                </a:spcAft>
                <a:buClrTx/>
                <a:buSzTx/>
                <a:buNone/>
                <a:defRPr/>
              </a:pPr>
              <a:endParaRPr lang="zh-TW" altLang="en-US" sz="1800" kern="0">
                <a:solidFill>
                  <a:prstClr val="black"/>
                </a:solidFill>
                <a:latin typeface="Calibri" panose="020F0502020204030204"/>
                <a:ea typeface="新細明體" panose="02020500000000000000" pitchFamily="18" charset="-120"/>
              </a:endParaRPr>
            </a:p>
          </p:txBody>
        </p:sp>
        <p:sp>
          <p:nvSpPr>
            <p:cNvPr id="42" name="文字方塊 5">
              <a:extLst>
                <a:ext uri="{FF2B5EF4-FFF2-40B4-BE49-F238E27FC236}">
                  <a16:creationId xmlns:a16="http://schemas.microsoft.com/office/drawing/2014/main" id="{EE979AC7-0FD7-4ECE-B23D-0CD5ED1CA2E5}"/>
                </a:ext>
              </a:extLst>
            </p:cNvPr>
            <p:cNvSpPr txBox="1"/>
            <p:nvPr/>
          </p:nvSpPr>
          <p:spPr>
            <a:xfrm>
              <a:off x="5868381" y="1770729"/>
              <a:ext cx="1134648" cy="461665"/>
            </a:xfrm>
            <a:prstGeom prst="rect">
              <a:avLst/>
            </a:prstGeom>
            <a:noFill/>
          </p:spPr>
          <p:txBody>
            <a:bodyPr wrap="square" rtlCol="0">
              <a:spAutoFit/>
            </a:bodyPr>
            <a:lstStyle/>
            <a:p>
              <a:pPr algn="ctr" defTabSz="457200" fontAlgn="auto">
                <a:spcBef>
                  <a:spcPts val="0"/>
                </a:spcBef>
                <a:spcAft>
                  <a:spcPts val="0"/>
                </a:spcAft>
                <a:buClrTx/>
                <a:buSzTx/>
                <a:buNone/>
                <a:defRPr/>
              </a:pPr>
              <a:r>
                <a:rPr lang="en-US" altLang="zh-TW" sz="2400" kern="0" dirty="0">
                  <a:solidFill>
                    <a:prstClr val="black"/>
                  </a:solidFill>
                  <a:latin typeface="Calibri" panose="020F0502020204030204"/>
                  <a:ea typeface="新細明體" panose="02020500000000000000" pitchFamily="18" charset="-120"/>
                </a:rPr>
                <a:t>Layer L</a:t>
              </a:r>
              <a:endParaRPr lang="zh-TW" altLang="en-US" sz="2400" kern="0" dirty="0">
                <a:solidFill>
                  <a:prstClr val="black"/>
                </a:solidFill>
                <a:latin typeface="Calibri" panose="020F0502020204030204"/>
                <a:ea typeface="新細明體" panose="02020500000000000000" pitchFamily="18" charset="-120"/>
              </a:endParaRPr>
            </a:p>
          </p:txBody>
        </p:sp>
        <p:sp>
          <p:nvSpPr>
            <p:cNvPr id="43" name="橢圓 28">
              <a:extLst>
                <a:ext uri="{FF2B5EF4-FFF2-40B4-BE49-F238E27FC236}">
                  <a16:creationId xmlns:a16="http://schemas.microsoft.com/office/drawing/2014/main" id="{12E40CFC-7790-4176-A7FD-D1D9CCA58614}"/>
                </a:ext>
              </a:extLst>
            </p:cNvPr>
            <p:cNvSpPr/>
            <p:nvPr/>
          </p:nvSpPr>
          <p:spPr>
            <a:xfrm>
              <a:off x="6122773" y="2216766"/>
              <a:ext cx="574158" cy="574158"/>
            </a:xfrm>
            <a:prstGeom prst="ellipse">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algn="ctr" defTabSz="457200" fontAlgn="auto">
                <a:spcBef>
                  <a:spcPts val="0"/>
                </a:spcBef>
                <a:spcAft>
                  <a:spcPts val="0"/>
                </a:spcAft>
                <a:buClrTx/>
                <a:buSzTx/>
                <a:buNone/>
                <a:defRPr/>
              </a:pPr>
              <a:endParaRPr lang="zh-TW" altLang="en-US" sz="1800" kern="0">
                <a:solidFill>
                  <a:prstClr val="black"/>
                </a:solidFill>
                <a:latin typeface="Calibri" panose="020F0502020204030204"/>
                <a:ea typeface="新細明體" panose="02020500000000000000" pitchFamily="18" charset="-120"/>
              </a:endParaRPr>
            </a:p>
          </p:txBody>
        </p:sp>
        <p:sp>
          <p:nvSpPr>
            <p:cNvPr id="44" name="橢圓 29">
              <a:extLst>
                <a:ext uri="{FF2B5EF4-FFF2-40B4-BE49-F238E27FC236}">
                  <a16:creationId xmlns:a16="http://schemas.microsoft.com/office/drawing/2014/main" id="{5F517DB7-0365-43E0-9C98-E4D1549B4DD9}"/>
                </a:ext>
              </a:extLst>
            </p:cNvPr>
            <p:cNvSpPr/>
            <p:nvPr/>
          </p:nvSpPr>
          <p:spPr>
            <a:xfrm>
              <a:off x="6125115" y="2976675"/>
              <a:ext cx="574158" cy="574158"/>
            </a:xfrm>
            <a:prstGeom prst="ellipse">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algn="ctr" defTabSz="457200" fontAlgn="auto">
                <a:spcBef>
                  <a:spcPts val="0"/>
                </a:spcBef>
                <a:spcAft>
                  <a:spcPts val="0"/>
                </a:spcAft>
                <a:buClrTx/>
                <a:buSzTx/>
                <a:buNone/>
                <a:defRPr/>
              </a:pPr>
              <a:endParaRPr lang="zh-TW" altLang="en-US" sz="1800" kern="0">
                <a:solidFill>
                  <a:prstClr val="black"/>
                </a:solidFill>
                <a:latin typeface="Calibri" panose="020F0502020204030204"/>
                <a:ea typeface="新細明體" panose="02020500000000000000" pitchFamily="18" charset="-120"/>
              </a:endParaRPr>
            </a:p>
          </p:txBody>
        </p:sp>
        <p:sp>
          <p:nvSpPr>
            <p:cNvPr id="45" name="橢圓 30">
              <a:extLst>
                <a:ext uri="{FF2B5EF4-FFF2-40B4-BE49-F238E27FC236}">
                  <a16:creationId xmlns:a16="http://schemas.microsoft.com/office/drawing/2014/main" id="{B98AA9D8-5D24-4E76-9F6B-FE07F492BAC9}"/>
                </a:ext>
              </a:extLst>
            </p:cNvPr>
            <p:cNvSpPr/>
            <p:nvPr/>
          </p:nvSpPr>
          <p:spPr>
            <a:xfrm>
              <a:off x="6132143" y="4223348"/>
              <a:ext cx="574158" cy="574158"/>
            </a:xfrm>
            <a:prstGeom prst="ellipse">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algn="ctr" defTabSz="457200" fontAlgn="auto">
                <a:spcBef>
                  <a:spcPts val="0"/>
                </a:spcBef>
                <a:spcAft>
                  <a:spcPts val="0"/>
                </a:spcAft>
                <a:buClrTx/>
                <a:buSzTx/>
                <a:buNone/>
                <a:defRPr/>
              </a:pPr>
              <a:endParaRPr lang="zh-TW" altLang="en-US" sz="1800" kern="0">
                <a:solidFill>
                  <a:prstClr val="black"/>
                </a:solidFill>
                <a:latin typeface="Calibri" panose="020F0502020204030204"/>
                <a:ea typeface="新細明體" panose="02020500000000000000" pitchFamily="18" charset="-120"/>
              </a:endParaRPr>
            </a:p>
          </p:txBody>
        </p:sp>
        <p:sp>
          <p:nvSpPr>
            <p:cNvPr id="46" name="文字方塊 31">
              <a:extLst>
                <a:ext uri="{FF2B5EF4-FFF2-40B4-BE49-F238E27FC236}">
                  <a16:creationId xmlns:a16="http://schemas.microsoft.com/office/drawing/2014/main" id="{135516BC-0245-48B7-9262-1069DF00B618}"/>
                </a:ext>
              </a:extLst>
            </p:cNvPr>
            <p:cNvSpPr txBox="1"/>
            <p:nvPr/>
          </p:nvSpPr>
          <p:spPr>
            <a:xfrm rot="5400000">
              <a:off x="6129396" y="3719422"/>
              <a:ext cx="769257" cy="369332"/>
            </a:xfrm>
            <a:prstGeom prst="rect">
              <a:avLst/>
            </a:prstGeom>
            <a:noFill/>
          </p:spPr>
          <p:txBody>
            <a:bodyPr wrap="square" rtlCol="0">
              <a:spAutoFit/>
            </a:bodyPr>
            <a:lstStyle/>
            <a:p>
              <a:pPr algn="ctr" defTabSz="457200" fontAlgn="auto">
                <a:spcBef>
                  <a:spcPts val="0"/>
                </a:spcBef>
                <a:spcAft>
                  <a:spcPts val="0"/>
                </a:spcAft>
                <a:buClrTx/>
                <a:buSzTx/>
                <a:buNone/>
                <a:defRPr/>
              </a:pPr>
              <a:r>
                <a:rPr lang="en-US" altLang="zh-TW" sz="1800" kern="0" dirty="0">
                  <a:solidFill>
                    <a:prstClr val="black"/>
                  </a:solidFill>
                  <a:latin typeface="Calibri" panose="020F0502020204030204"/>
                  <a:ea typeface="新細明體" panose="02020500000000000000" pitchFamily="18" charset="-120"/>
                </a:rPr>
                <a:t>……</a:t>
              </a:r>
              <a:endParaRPr lang="zh-TW" altLang="en-US" sz="1800" kern="0" dirty="0">
                <a:solidFill>
                  <a:prstClr val="black"/>
                </a:solidFill>
                <a:latin typeface="Calibri" panose="020F0502020204030204"/>
                <a:ea typeface="新細明體" panose="02020500000000000000" pitchFamily="18" charset="-120"/>
              </a:endParaRPr>
            </a:p>
          </p:txBody>
        </p:sp>
      </p:grpSp>
      <p:sp>
        <p:nvSpPr>
          <p:cNvPr id="47" name="文字方塊 32">
            <a:extLst>
              <a:ext uri="{FF2B5EF4-FFF2-40B4-BE49-F238E27FC236}">
                <a16:creationId xmlns:a16="http://schemas.microsoft.com/office/drawing/2014/main" id="{EC9A3259-6FAA-4B24-B63C-0E3B4F9B74BA}"/>
              </a:ext>
            </a:extLst>
          </p:cNvPr>
          <p:cNvSpPr txBox="1"/>
          <p:nvPr/>
        </p:nvSpPr>
        <p:spPr>
          <a:xfrm>
            <a:off x="5892148" y="3007218"/>
            <a:ext cx="769257" cy="523220"/>
          </a:xfrm>
          <a:prstGeom prst="rect">
            <a:avLst/>
          </a:prstGeom>
          <a:noFill/>
        </p:spPr>
        <p:txBody>
          <a:bodyPr wrap="square" rtlCol="0">
            <a:spAutoFit/>
          </a:bodyPr>
          <a:lstStyle/>
          <a:p>
            <a:pPr algn="ctr" defTabSz="457200" fontAlgn="auto">
              <a:spcBef>
                <a:spcPts val="0"/>
              </a:spcBef>
              <a:spcAft>
                <a:spcPts val="0"/>
              </a:spcAft>
              <a:buClrTx/>
              <a:buSzTx/>
              <a:buNone/>
            </a:pPr>
            <a:r>
              <a:rPr lang="en-US" altLang="zh-TW" dirty="0">
                <a:solidFill>
                  <a:prstClr val="black"/>
                </a:solidFill>
                <a:latin typeface="Calibri" panose="020F0502020204030204"/>
                <a:ea typeface="新細明體" panose="02020500000000000000" pitchFamily="18" charset="-120"/>
              </a:rPr>
              <a:t>……</a:t>
            </a:r>
            <a:endParaRPr lang="zh-TW" altLang="en-US" dirty="0">
              <a:solidFill>
                <a:prstClr val="black"/>
              </a:solidFill>
              <a:latin typeface="Calibri" panose="020F0502020204030204"/>
              <a:ea typeface="新細明體" panose="02020500000000000000" pitchFamily="18" charset="-120"/>
            </a:endParaRPr>
          </a:p>
        </p:txBody>
      </p:sp>
      <p:sp>
        <p:nvSpPr>
          <p:cNvPr id="48" name="文字方塊 33">
            <a:extLst>
              <a:ext uri="{FF2B5EF4-FFF2-40B4-BE49-F238E27FC236}">
                <a16:creationId xmlns:a16="http://schemas.microsoft.com/office/drawing/2014/main" id="{95F21EA3-260A-4CE3-BD06-0A09CFFAC02B}"/>
              </a:ext>
            </a:extLst>
          </p:cNvPr>
          <p:cNvSpPr txBox="1"/>
          <p:nvPr/>
        </p:nvSpPr>
        <p:spPr>
          <a:xfrm>
            <a:off x="5899097" y="3768205"/>
            <a:ext cx="769257" cy="523220"/>
          </a:xfrm>
          <a:prstGeom prst="rect">
            <a:avLst/>
          </a:prstGeom>
          <a:noFill/>
        </p:spPr>
        <p:txBody>
          <a:bodyPr wrap="square" rtlCol="0">
            <a:spAutoFit/>
          </a:bodyPr>
          <a:lstStyle/>
          <a:p>
            <a:pPr algn="ctr" defTabSz="457200" fontAlgn="auto">
              <a:spcBef>
                <a:spcPts val="0"/>
              </a:spcBef>
              <a:spcAft>
                <a:spcPts val="0"/>
              </a:spcAft>
              <a:buClrTx/>
              <a:buSzTx/>
              <a:buNone/>
            </a:pPr>
            <a:r>
              <a:rPr lang="en-US" altLang="zh-TW" dirty="0">
                <a:solidFill>
                  <a:prstClr val="black"/>
                </a:solidFill>
                <a:latin typeface="Calibri" panose="020F0502020204030204"/>
                <a:ea typeface="新細明體" panose="02020500000000000000" pitchFamily="18" charset="-120"/>
              </a:rPr>
              <a:t>……</a:t>
            </a:r>
            <a:endParaRPr lang="zh-TW" altLang="en-US" dirty="0">
              <a:solidFill>
                <a:prstClr val="black"/>
              </a:solidFill>
              <a:latin typeface="Calibri" panose="020F0502020204030204"/>
              <a:ea typeface="新細明體" panose="02020500000000000000" pitchFamily="18" charset="-120"/>
            </a:endParaRPr>
          </a:p>
        </p:txBody>
      </p:sp>
      <p:sp>
        <p:nvSpPr>
          <p:cNvPr id="49" name="文字方塊 34">
            <a:extLst>
              <a:ext uri="{FF2B5EF4-FFF2-40B4-BE49-F238E27FC236}">
                <a16:creationId xmlns:a16="http://schemas.microsoft.com/office/drawing/2014/main" id="{BA8D968D-31AB-4829-A133-89ADF3083C69}"/>
              </a:ext>
            </a:extLst>
          </p:cNvPr>
          <p:cNvSpPr txBox="1"/>
          <p:nvPr/>
        </p:nvSpPr>
        <p:spPr>
          <a:xfrm>
            <a:off x="5928113" y="4983540"/>
            <a:ext cx="769257" cy="523220"/>
          </a:xfrm>
          <a:prstGeom prst="rect">
            <a:avLst/>
          </a:prstGeom>
          <a:noFill/>
        </p:spPr>
        <p:txBody>
          <a:bodyPr wrap="square" rtlCol="0">
            <a:spAutoFit/>
          </a:bodyPr>
          <a:lstStyle/>
          <a:p>
            <a:pPr algn="ctr" defTabSz="457200" fontAlgn="auto">
              <a:spcBef>
                <a:spcPts val="0"/>
              </a:spcBef>
              <a:spcAft>
                <a:spcPts val="0"/>
              </a:spcAft>
              <a:buClrTx/>
              <a:buSzTx/>
              <a:buNone/>
            </a:pPr>
            <a:r>
              <a:rPr lang="en-US" altLang="zh-TW" dirty="0">
                <a:solidFill>
                  <a:prstClr val="black"/>
                </a:solidFill>
                <a:latin typeface="Calibri" panose="020F0502020204030204"/>
                <a:ea typeface="新細明體" panose="02020500000000000000" pitchFamily="18" charset="-120"/>
              </a:rPr>
              <a:t>……</a:t>
            </a:r>
            <a:endParaRPr lang="zh-TW" altLang="en-US" dirty="0">
              <a:solidFill>
                <a:prstClr val="black"/>
              </a:solidFill>
              <a:latin typeface="Calibri" panose="020F0502020204030204"/>
              <a:ea typeface="新細明體" panose="02020500000000000000" pitchFamily="18" charset="-120"/>
            </a:endParaRPr>
          </a:p>
        </p:txBody>
      </p:sp>
      <p:grpSp>
        <p:nvGrpSpPr>
          <p:cNvPr id="50" name="群組 80">
            <a:extLst>
              <a:ext uri="{FF2B5EF4-FFF2-40B4-BE49-F238E27FC236}">
                <a16:creationId xmlns:a16="http://schemas.microsoft.com/office/drawing/2014/main" id="{DA9B6D3A-21D1-4ACC-AD76-97F4688251C9}"/>
              </a:ext>
            </a:extLst>
          </p:cNvPr>
          <p:cNvGrpSpPr/>
          <p:nvPr/>
        </p:nvGrpSpPr>
        <p:grpSpPr>
          <a:xfrm>
            <a:off x="4187205" y="3338309"/>
            <a:ext cx="1316186" cy="2006583"/>
            <a:chOff x="2591760" y="2991711"/>
            <a:chExt cx="1316186" cy="2006583"/>
          </a:xfrm>
        </p:grpSpPr>
        <p:cxnSp>
          <p:nvCxnSpPr>
            <p:cNvPr id="51" name="直線單箭頭接點 35">
              <a:extLst>
                <a:ext uri="{FF2B5EF4-FFF2-40B4-BE49-F238E27FC236}">
                  <a16:creationId xmlns:a16="http://schemas.microsoft.com/office/drawing/2014/main" id="{CB40309B-3105-4ED5-8FFF-DDDD7C4E2567}"/>
                </a:ext>
              </a:extLst>
            </p:cNvPr>
            <p:cNvCxnSpPr>
              <a:stCxn id="26" idx="6"/>
              <a:endCxn id="36" idx="2"/>
            </p:cNvCxnSpPr>
            <p:nvPr/>
          </p:nvCxnSpPr>
          <p:spPr>
            <a:xfrm flipV="1">
              <a:off x="2601051" y="2991711"/>
              <a:ext cx="1012765" cy="1"/>
            </a:xfrm>
            <a:prstGeom prst="straightConnector1">
              <a:avLst/>
            </a:prstGeom>
            <a:noFill/>
            <a:ln w="25400" cap="flat" cmpd="sng" algn="ctr">
              <a:solidFill>
                <a:sysClr val="windowText" lastClr="000000"/>
              </a:solidFill>
              <a:prstDash val="solid"/>
              <a:miter lim="800000"/>
              <a:tailEnd type="triangle"/>
            </a:ln>
            <a:effectLst/>
          </p:spPr>
        </p:cxnSp>
        <p:cxnSp>
          <p:nvCxnSpPr>
            <p:cNvPr id="53" name="直線單箭頭接點 37">
              <a:extLst>
                <a:ext uri="{FF2B5EF4-FFF2-40B4-BE49-F238E27FC236}">
                  <a16:creationId xmlns:a16="http://schemas.microsoft.com/office/drawing/2014/main" id="{231C65AD-0ACB-48F1-83C8-C6F32A4FA874}"/>
                </a:ext>
              </a:extLst>
            </p:cNvPr>
            <p:cNvCxnSpPr/>
            <p:nvPr/>
          </p:nvCxnSpPr>
          <p:spPr>
            <a:xfrm>
              <a:off x="3166542" y="4536674"/>
              <a:ext cx="741404" cy="0"/>
            </a:xfrm>
            <a:prstGeom prst="straightConnector1">
              <a:avLst/>
            </a:prstGeom>
            <a:noFill/>
            <a:ln w="25400" cap="flat" cmpd="sng" algn="ctr">
              <a:solidFill>
                <a:sysClr val="windowText" lastClr="000000"/>
              </a:solidFill>
              <a:prstDash val="solid"/>
              <a:miter lim="800000"/>
              <a:tailEnd type="triangle"/>
            </a:ln>
            <a:effectLst/>
          </p:spPr>
        </p:cxnSp>
        <p:cxnSp>
          <p:nvCxnSpPr>
            <p:cNvPr id="54" name="直線單箭頭接點 38">
              <a:extLst>
                <a:ext uri="{FF2B5EF4-FFF2-40B4-BE49-F238E27FC236}">
                  <a16:creationId xmlns:a16="http://schemas.microsoft.com/office/drawing/2014/main" id="{557E6D7E-8378-4424-A48A-81E28A356B13}"/>
                </a:ext>
              </a:extLst>
            </p:cNvPr>
            <p:cNvCxnSpPr>
              <a:stCxn id="27" idx="6"/>
              <a:endCxn id="36" idx="2"/>
            </p:cNvCxnSpPr>
            <p:nvPr/>
          </p:nvCxnSpPr>
          <p:spPr>
            <a:xfrm flipV="1">
              <a:off x="2603393" y="2991711"/>
              <a:ext cx="1010423" cy="778571"/>
            </a:xfrm>
            <a:prstGeom prst="straightConnector1">
              <a:avLst/>
            </a:prstGeom>
            <a:noFill/>
            <a:ln w="25400" cap="flat" cmpd="sng" algn="ctr">
              <a:solidFill>
                <a:sysClr val="windowText" lastClr="000000"/>
              </a:solidFill>
              <a:prstDash val="solid"/>
              <a:miter lim="800000"/>
              <a:tailEnd type="triangle"/>
            </a:ln>
            <a:effectLst/>
          </p:spPr>
        </p:cxnSp>
        <p:cxnSp>
          <p:nvCxnSpPr>
            <p:cNvPr id="55" name="直線單箭頭接點 39">
              <a:extLst>
                <a:ext uri="{FF2B5EF4-FFF2-40B4-BE49-F238E27FC236}">
                  <a16:creationId xmlns:a16="http://schemas.microsoft.com/office/drawing/2014/main" id="{0ABE0062-B05C-4AE7-9D3D-210DE2E9BB08}"/>
                </a:ext>
              </a:extLst>
            </p:cNvPr>
            <p:cNvCxnSpPr>
              <a:stCxn id="26" idx="6"/>
              <a:endCxn id="37" idx="2"/>
            </p:cNvCxnSpPr>
            <p:nvPr/>
          </p:nvCxnSpPr>
          <p:spPr>
            <a:xfrm>
              <a:off x="2601051" y="2991712"/>
              <a:ext cx="1015107" cy="778569"/>
            </a:xfrm>
            <a:prstGeom prst="straightConnector1">
              <a:avLst/>
            </a:prstGeom>
            <a:noFill/>
            <a:ln w="25400" cap="flat" cmpd="sng" algn="ctr">
              <a:solidFill>
                <a:sysClr val="windowText" lastClr="000000"/>
              </a:solidFill>
              <a:prstDash val="solid"/>
              <a:miter lim="800000"/>
              <a:tailEnd type="triangle"/>
            </a:ln>
            <a:effectLst/>
          </p:spPr>
        </p:cxnSp>
        <p:cxnSp>
          <p:nvCxnSpPr>
            <p:cNvPr id="56" name="直線單箭頭接點 40">
              <a:extLst>
                <a:ext uri="{FF2B5EF4-FFF2-40B4-BE49-F238E27FC236}">
                  <a16:creationId xmlns:a16="http://schemas.microsoft.com/office/drawing/2014/main" id="{BCB531B6-02F4-4F2B-B577-4D3228FD7C7B}"/>
                </a:ext>
              </a:extLst>
            </p:cNvPr>
            <p:cNvCxnSpPr>
              <a:stCxn id="26" idx="6"/>
              <a:endCxn id="38" idx="2"/>
            </p:cNvCxnSpPr>
            <p:nvPr/>
          </p:nvCxnSpPr>
          <p:spPr>
            <a:xfrm>
              <a:off x="2601051" y="2991712"/>
              <a:ext cx="1003474" cy="2006581"/>
            </a:xfrm>
            <a:prstGeom prst="straightConnector1">
              <a:avLst/>
            </a:prstGeom>
            <a:noFill/>
            <a:ln w="25400" cap="flat" cmpd="sng" algn="ctr">
              <a:solidFill>
                <a:sysClr val="windowText" lastClr="000000"/>
              </a:solidFill>
              <a:prstDash val="solid"/>
              <a:miter lim="800000"/>
              <a:tailEnd type="triangle"/>
            </a:ln>
            <a:effectLst/>
          </p:spPr>
        </p:cxnSp>
        <p:cxnSp>
          <p:nvCxnSpPr>
            <p:cNvPr id="57" name="直線單箭頭接點 41">
              <a:extLst>
                <a:ext uri="{FF2B5EF4-FFF2-40B4-BE49-F238E27FC236}">
                  <a16:creationId xmlns:a16="http://schemas.microsoft.com/office/drawing/2014/main" id="{03306180-EDCE-4C08-9B9C-5FC49DED2089}"/>
                </a:ext>
              </a:extLst>
            </p:cNvPr>
            <p:cNvCxnSpPr>
              <a:stCxn id="27" idx="6"/>
              <a:endCxn id="38" idx="2"/>
            </p:cNvCxnSpPr>
            <p:nvPr/>
          </p:nvCxnSpPr>
          <p:spPr>
            <a:xfrm>
              <a:off x="2603393" y="3770282"/>
              <a:ext cx="1001132" cy="1228011"/>
            </a:xfrm>
            <a:prstGeom prst="straightConnector1">
              <a:avLst/>
            </a:prstGeom>
            <a:noFill/>
            <a:ln w="25400" cap="flat" cmpd="sng" algn="ctr">
              <a:solidFill>
                <a:sysClr val="windowText" lastClr="000000"/>
              </a:solidFill>
              <a:prstDash val="solid"/>
              <a:miter lim="800000"/>
              <a:tailEnd type="triangle"/>
            </a:ln>
            <a:effectLst/>
          </p:spPr>
        </p:cxnSp>
        <p:cxnSp>
          <p:nvCxnSpPr>
            <p:cNvPr id="58" name="直線單箭頭接點 42">
              <a:extLst>
                <a:ext uri="{FF2B5EF4-FFF2-40B4-BE49-F238E27FC236}">
                  <a16:creationId xmlns:a16="http://schemas.microsoft.com/office/drawing/2014/main" id="{A4974D63-A2D6-46BC-B464-9D2F1999A420}"/>
                </a:ext>
              </a:extLst>
            </p:cNvPr>
            <p:cNvCxnSpPr>
              <a:stCxn id="28" idx="6"/>
              <a:endCxn id="36" idx="2"/>
            </p:cNvCxnSpPr>
            <p:nvPr/>
          </p:nvCxnSpPr>
          <p:spPr>
            <a:xfrm flipV="1">
              <a:off x="2591760" y="2991711"/>
              <a:ext cx="1022056" cy="2006583"/>
            </a:xfrm>
            <a:prstGeom prst="straightConnector1">
              <a:avLst/>
            </a:prstGeom>
            <a:noFill/>
            <a:ln w="25400" cap="flat" cmpd="sng" algn="ctr">
              <a:solidFill>
                <a:sysClr val="windowText" lastClr="000000"/>
              </a:solidFill>
              <a:prstDash val="solid"/>
              <a:miter lim="800000"/>
              <a:tailEnd type="triangle"/>
            </a:ln>
            <a:effectLst/>
          </p:spPr>
        </p:cxnSp>
        <p:cxnSp>
          <p:nvCxnSpPr>
            <p:cNvPr id="59" name="直線單箭頭接點 43">
              <a:extLst>
                <a:ext uri="{FF2B5EF4-FFF2-40B4-BE49-F238E27FC236}">
                  <a16:creationId xmlns:a16="http://schemas.microsoft.com/office/drawing/2014/main" id="{89B1A214-CE58-45AB-9D68-8916EA8E60A8}"/>
                </a:ext>
              </a:extLst>
            </p:cNvPr>
            <p:cNvCxnSpPr>
              <a:stCxn id="28" idx="6"/>
              <a:endCxn id="37" idx="2"/>
            </p:cNvCxnSpPr>
            <p:nvPr/>
          </p:nvCxnSpPr>
          <p:spPr>
            <a:xfrm flipV="1">
              <a:off x="2591760" y="3770281"/>
              <a:ext cx="1024398" cy="1228013"/>
            </a:xfrm>
            <a:prstGeom prst="straightConnector1">
              <a:avLst/>
            </a:prstGeom>
            <a:noFill/>
            <a:ln w="25400" cap="flat" cmpd="sng" algn="ctr">
              <a:solidFill>
                <a:sysClr val="windowText" lastClr="000000"/>
              </a:solidFill>
              <a:prstDash val="solid"/>
              <a:miter lim="800000"/>
              <a:tailEnd type="triangle"/>
            </a:ln>
            <a:effectLst/>
          </p:spPr>
        </p:cxnSp>
      </p:grpSp>
      <p:cxnSp>
        <p:nvCxnSpPr>
          <p:cNvPr id="60" name="直線單箭頭接點 44">
            <a:extLst>
              <a:ext uri="{FF2B5EF4-FFF2-40B4-BE49-F238E27FC236}">
                <a16:creationId xmlns:a16="http://schemas.microsoft.com/office/drawing/2014/main" id="{DB28444C-4AE1-49DC-860A-7697553660EB}"/>
              </a:ext>
            </a:extLst>
          </p:cNvPr>
          <p:cNvCxnSpPr>
            <a:endCxn id="26" idx="2"/>
          </p:cNvCxnSpPr>
          <p:nvPr/>
        </p:nvCxnSpPr>
        <p:spPr>
          <a:xfrm flipV="1">
            <a:off x="2762938" y="3338310"/>
            <a:ext cx="859400" cy="29993"/>
          </a:xfrm>
          <a:prstGeom prst="straightConnector1">
            <a:avLst/>
          </a:prstGeom>
          <a:noFill/>
          <a:ln w="25400" cap="flat" cmpd="sng" algn="ctr">
            <a:solidFill>
              <a:sysClr val="windowText" lastClr="000000"/>
            </a:solidFill>
            <a:prstDash val="solid"/>
            <a:miter lim="800000"/>
            <a:tailEnd type="triangle"/>
          </a:ln>
          <a:effectLst/>
        </p:spPr>
      </p:cxnSp>
      <p:cxnSp>
        <p:nvCxnSpPr>
          <p:cNvPr id="61" name="直線單箭頭接點 45">
            <a:extLst>
              <a:ext uri="{FF2B5EF4-FFF2-40B4-BE49-F238E27FC236}">
                <a16:creationId xmlns:a16="http://schemas.microsoft.com/office/drawing/2014/main" id="{C4C0C8AC-53F8-444F-9C37-B405DF0616DF}"/>
              </a:ext>
            </a:extLst>
          </p:cNvPr>
          <p:cNvCxnSpPr>
            <a:stCxn id="20" idx="3"/>
            <a:endCxn id="27" idx="2"/>
          </p:cNvCxnSpPr>
          <p:nvPr/>
        </p:nvCxnSpPr>
        <p:spPr>
          <a:xfrm>
            <a:off x="2573392" y="3386683"/>
            <a:ext cx="1051288" cy="730197"/>
          </a:xfrm>
          <a:prstGeom prst="straightConnector1">
            <a:avLst/>
          </a:prstGeom>
          <a:noFill/>
          <a:ln w="25400" cap="flat" cmpd="sng" algn="ctr">
            <a:solidFill>
              <a:sysClr val="windowText" lastClr="000000"/>
            </a:solidFill>
            <a:prstDash val="solid"/>
            <a:miter lim="800000"/>
            <a:tailEnd type="triangle"/>
          </a:ln>
          <a:effectLst/>
        </p:spPr>
      </p:cxnSp>
      <p:cxnSp>
        <p:nvCxnSpPr>
          <p:cNvPr id="62" name="直線單箭頭接點 46">
            <a:extLst>
              <a:ext uri="{FF2B5EF4-FFF2-40B4-BE49-F238E27FC236}">
                <a16:creationId xmlns:a16="http://schemas.microsoft.com/office/drawing/2014/main" id="{BC63C3D5-DE3B-4DDA-A0D7-218BD4BEE609}"/>
              </a:ext>
            </a:extLst>
          </p:cNvPr>
          <p:cNvCxnSpPr>
            <a:stCxn id="20" idx="3"/>
            <a:endCxn id="28" idx="2"/>
          </p:cNvCxnSpPr>
          <p:nvPr/>
        </p:nvCxnSpPr>
        <p:spPr>
          <a:xfrm>
            <a:off x="2573392" y="3386683"/>
            <a:ext cx="1039655" cy="1958209"/>
          </a:xfrm>
          <a:prstGeom prst="straightConnector1">
            <a:avLst/>
          </a:prstGeom>
          <a:noFill/>
          <a:ln w="25400" cap="flat" cmpd="sng" algn="ctr">
            <a:solidFill>
              <a:sysClr val="windowText" lastClr="000000"/>
            </a:solidFill>
            <a:prstDash val="solid"/>
            <a:miter lim="800000"/>
            <a:tailEnd type="triangle"/>
          </a:ln>
          <a:effectLst/>
        </p:spPr>
      </p:cxnSp>
      <p:cxnSp>
        <p:nvCxnSpPr>
          <p:cNvPr id="63" name="直線單箭頭接點 47">
            <a:extLst>
              <a:ext uri="{FF2B5EF4-FFF2-40B4-BE49-F238E27FC236}">
                <a16:creationId xmlns:a16="http://schemas.microsoft.com/office/drawing/2014/main" id="{494066E0-D5BD-4739-80E6-558EF95E9542}"/>
              </a:ext>
            </a:extLst>
          </p:cNvPr>
          <p:cNvCxnSpPr>
            <a:stCxn id="22" idx="3"/>
            <a:endCxn id="26" idx="2"/>
          </p:cNvCxnSpPr>
          <p:nvPr/>
        </p:nvCxnSpPr>
        <p:spPr>
          <a:xfrm flipV="1">
            <a:off x="2600913" y="3338310"/>
            <a:ext cx="1021425" cy="595384"/>
          </a:xfrm>
          <a:prstGeom prst="straightConnector1">
            <a:avLst/>
          </a:prstGeom>
          <a:noFill/>
          <a:ln w="25400" cap="flat" cmpd="sng" algn="ctr">
            <a:solidFill>
              <a:sysClr val="windowText" lastClr="000000"/>
            </a:solidFill>
            <a:prstDash val="solid"/>
            <a:miter lim="800000"/>
            <a:tailEnd type="triangle"/>
          </a:ln>
          <a:effectLst/>
        </p:spPr>
      </p:cxnSp>
      <p:cxnSp>
        <p:nvCxnSpPr>
          <p:cNvPr id="64" name="直線單箭頭接點 48">
            <a:extLst>
              <a:ext uri="{FF2B5EF4-FFF2-40B4-BE49-F238E27FC236}">
                <a16:creationId xmlns:a16="http://schemas.microsoft.com/office/drawing/2014/main" id="{EC6817E4-D179-4FD2-9DE5-28D1F9CD41FE}"/>
              </a:ext>
            </a:extLst>
          </p:cNvPr>
          <p:cNvCxnSpPr>
            <a:stCxn id="19" idx="3"/>
            <a:endCxn id="27" idx="2"/>
          </p:cNvCxnSpPr>
          <p:nvPr/>
        </p:nvCxnSpPr>
        <p:spPr>
          <a:xfrm>
            <a:off x="2567574" y="3957012"/>
            <a:ext cx="1057106" cy="159868"/>
          </a:xfrm>
          <a:prstGeom prst="straightConnector1">
            <a:avLst/>
          </a:prstGeom>
          <a:noFill/>
          <a:ln w="25400" cap="flat" cmpd="sng" algn="ctr">
            <a:solidFill>
              <a:sysClr val="windowText" lastClr="000000"/>
            </a:solidFill>
            <a:prstDash val="solid"/>
            <a:miter lim="800000"/>
            <a:tailEnd type="triangle"/>
          </a:ln>
          <a:effectLst/>
        </p:spPr>
      </p:cxnSp>
      <p:cxnSp>
        <p:nvCxnSpPr>
          <p:cNvPr id="65" name="直線單箭頭接點 49">
            <a:extLst>
              <a:ext uri="{FF2B5EF4-FFF2-40B4-BE49-F238E27FC236}">
                <a16:creationId xmlns:a16="http://schemas.microsoft.com/office/drawing/2014/main" id="{12FE5155-BA87-4745-9FAA-6CD12B714C9A}"/>
              </a:ext>
            </a:extLst>
          </p:cNvPr>
          <p:cNvCxnSpPr>
            <a:stCxn id="19" idx="3"/>
            <a:endCxn id="28" idx="2"/>
          </p:cNvCxnSpPr>
          <p:nvPr/>
        </p:nvCxnSpPr>
        <p:spPr>
          <a:xfrm>
            <a:off x="2567574" y="3957012"/>
            <a:ext cx="1045473" cy="1387880"/>
          </a:xfrm>
          <a:prstGeom prst="straightConnector1">
            <a:avLst/>
          </a:prstGeom>
          <a:noFill/>
          <a:ln w="25400" cap="flat" cmpd="sng" algn="ctr">
            <a:solidFill>
              <a:sysClr val="windowText" lastClr="000000"/>
            </a:solidFill>
            <a:prstDash val="solid"/>
            <a:miter lim="800000"/>
            <a:tailEnd type="triangle"/>
          </a:ln>
          <a:effectLst/>
        </p:spPr>
      </p:cxnSp>
      <p:cxnSp>
        <p:nvCxnSpPr>
          <p:cNvPr id="66" name="直線單箭頭接點 50">
            <a:extLst>
              <a:ext uri="{FF2B5EF4-FFF2-40B4-BE49-F238E27FC236}">
                <a16:creationId xmlns:a16="http://schemas.microsoft.com/office/drawing/2014/main" id="{2A0B52F6-CC40-46E7-8D8D-EC9138C6530D}"/>
              </a:ext>
            </a:extLst>
          </p:cNvPr>
          <p:cNvCxnSpPr>
            <a:stCxn id="31" idx="3"/>
            <a:endCxn id="26" idx="2"/>
          </p:cNvCxnSpPr>
          <p:nvPr/>
        </p:nvCxnSpPr>
        <p:spPr>
          <a:xfrm flipV="1">
            <a:off x="2639810" y="3338310"/>
            <a:ext cx="982528" cy="1992515"/>
          </a:xfrm>
          <a:prstGeom prst="straightConnector1">
            <a:avLst/>
          </a:prstGeom>
          <a:noFill/>
          <a:ln w="25400" cap="flat" cmpd="sng" algn="ctr">
            <a:solidFill>
              <a:sysClr val="windowText" lastClr="000000"/>
            </a:solidFill>
            <a:prstDash val="solid"/>
            <a:miter lim="800000"/>
            <a:tailEnd type="triangle"/>
          </a:ln>
          <a:effectLst/>
        </p:spPr>
      </p:cxnSp>
      <p:cxnSp>
        <p:nvCxnSpPr>
          <p:cNvPr id="67" name="直線單箭頭接點 51">
            <a:extLst>
              <a:ext uri="{FF2B5EF4-FFF2-40B4-BE49-F238E27FC236}">
                <a16:creationId xmlns:a16="http://schemas.microsoft.com/office/drawing/2014/main" id="{3BCA3C79-717A-4558-B460-2996AAABF5DC}"/>
              </a:ext>
            </a:extLst>
          </p:cNvPr>
          <p:cNvCxnSpPr>
            <a:stCxn id="31" idx="3"/>
            <a:endCxn id="27" idx="2"/>
          </p:cNvCxnSpPr>
          <p:nvPr/>
        </p:nvCxnSpPr>
        <p:spPr>
          <a:xfrm flipV="1">
            <a:off x="2639810" y="4116880"/>
            <a:ext cx="984870" cy="1213945"/>
          </a:xfrm>
          <a:prstGeom prst="straightConnector1">
            <a:avLst/>
          </a:prstGeom>
          <a:noFill/>
          <a:ln w="25400" cap="flat" cmpd="sng" algn="ctr">
            <a:solidFill>
              <a:sysClr val="windowText" lastClr="000000"/>
            </a:solidFill>
            <a:prstDash val="solid"/>
            <a:miter lim="800000"/>
            <a:tailEnd type="triangle"/>
          </a:ln>
          <a:effectLst/>
        </p:spPr>
      </p:cxnSp>
      <p:cxnSp>
        <p:nvCxnSpPr>
          <p:cNvPr id="68" name="直線單箭頭接點 52">
            <a:extLst>
              <a:ext uri="{FF2B5EF4-FFF2-40B4-BE49-F238E27FC236}">
                <a16:creationId xmlns:a16="http://schemas.microsoft.com/office/drawing/2014/main" id="{A4AA9F42-5335-40EB-A231-1AFC6A48B76F}"/>
              </a:ext>
            </a:extLst>
          </p:cNvPr>
          <p:cNvCxnSpPr>
            <a:stCxn id="31" idx="3"/>
            <a:endCxn id="28" idx="2"/>
          </p:cNvCxnSpPr>
          <p:nvPr/>
        </p:nvCxnSpPr>
        <p:spPr>
          <a:xfrm>
            <a:off x="2639810" y="5330825"/>
            <a:ext cx="973237" cy="14067"/>
          </a:xfrm>
          <a:prstGeom prst="straightConnector1">
            <a:avLst/>
          </a:prstGeom>
          <a:noFill/>
          <a:ln w="25400" cap="flat" cmpd="sng" algn="ctr">
            <a:solidFill>
              <a:sysClr val="windowText" lastClr="000000"/>
            </a:solidFill>
            <a:prstDash val="solid"/>
            <a:miter lim="800000"/>
            <a:tailEnd type="triangle"/>
          </a:ln>
          <a:effectLst/>
        </p:spPr>
      </p:cxnSp>
      <p:sp>
        <p:nvSpPr>
          <p:cNvPr id="69" name="文字方塊 53">
            <a:extLst>
              <a:ext uri="{FF2B5EF4-FFF2-40B4-BE49-F238E27FC236}">
                <a16:creationId xmlns:a16="http://schemas.microsoft.com/office/drawing/2014/main" id="{6C2EA0BC-2A61-41B3-97EC-4C7F295097E3}"/>
              </a:ext>
            </a:extLst>
          </p:cNvPr>
          <p:cNvSpPr txBox="1"/>
          <p:nvPr/>
        </p:nvSpPr>
        <p:spPr>
          <a:xfrm rot="5400000">
            <a:off x="9221455" y="4488806"/>
            <a:ext cx="769257" cy="523220"/>
          </a:xfrm>
          <a:prstGeom prst="rect">
            <a:avLst/>
          </a:prstGeom>
          <a:noFill/>
        </p:spPr>
        <p:txBody>
          <a:bodyPr wrap="square" rtlCol="0">
            <a:spAutoFit/>
          </a:bodyPr>
          <a:lstStyle/>
          <a:p>
            <a:pPr algn="ctr" defTabSz="457200" fontAlgn="auto">
              <a:spcBef>
                <a:spcPts val="0"/>
              </a:spcBef>
              <a:spcAft>
                <a:spcPts val="0"/>
              </a:spcAft>
              <a:buClrTx/>
              <a:buSzTx/>
              <a:buNone/>
            </a:pPr>
            <a:r>
              <a:rPr lang="en-US" altLang="zh-TW" dirty="0">
                <a:solidFill>
                  <a:prstClr val="black"/>
                </a:solidFill>
                <a:latin typeface="Calibri" panose="020F0502020204030204"/>
                <a:ea typeface="新細明體" panose="02020500000000000000" pitchFamily="18" charset="-120"/>
              </a:rPr>
              <a:t>……</a:t>
            </a:r>
            <a:endParaRPr lang="zh-TW" altLang="en-US" dirty="0">
              <a:solidFill>
                <a:prstClr val="black"/>
              </a:solidFill>
              <a:latin typeface="Calibri" panose="020F0502020204030204"/>
              <a:ea typeface="新細明體" panose="02020500000000000000" pitchFamily="18" charset="-120"/>
            </a:endParaRPr>
          </a:p>
        </p:txBody>
      </p:sp>
      <p:sp>
        <p:nvSpPr>
          <p:cNvPr id="70" name="文字方塊 54">
            <a:extLst>
              <a:ext uri="{FF2B5EF4-FFF2-40B4-BE49-F238E27FC236}">
                <a16:creationId xmlns:a16="http://schemas.microsoft.com/office/drawing/2014/main" id="{982F1C36-3A7C-4D69-9ED3-C98ABCA22E06}"/>
              </a:ext>
            </a:extLst>
          </p:cNvPr>
          <p:cNvSpPr txBox="1"/>
          <p:nvPr/>
        </p:nvSpPr>
        <p:spPr>
          <a:xfrm>
            <a:off x="9257242" y="2969985"/>
            <a:ext cx="631069" cy="523220"/>
          </a:xfrm>
          <a:prstGeom prst="rect">
            <a:avLst/>
          </a:prstGeom>
          <a:noFill/>
        </p:spPr>
        <p:txBody>
          <a:bodyPr wrap="square" rtlCol="0">
            <a:spAutoFit/>
          </a:bodyPr>
          <a:lstStyle/>
          <a:p>
            <a:pPr defTabSz="457200" fontAlgn="auto">
              <a:spcBef>
                <a:spcPts val="0"/>
              </a:spcBef>
              <a:spcAft>
                <a:spcPts val="0"/>
              </a:spcAft>
              <a:buClrTx/>
              <a:buSzTx/>
              <a:buNone/>
            </a:pPr>
            <a:r>
              <a:rPr lang="en-US" altLang="zh-TW" dirty="0">
                <a:solidFill>
                  <a:prstClr val="black"/>
                </a:solidFill>
                <a:latin typeface="Calibri" panose="020F0502020204030204"/>
                <a:ea typeface="新細明體" panose="02020500000000000000" pitchFamily="18" charset="-120"/>
              </a:rPr>
              <a:t>y</a:t>
            </a:r>
            <a:r>
              <a:rPr lang="en-US" altLang="zh-TW" baseline="-25000" dirty="0">
                <a:solidFill>
                  <a:prstClr val="black"/>
                </a:solidFill>
                <a:latin typeface="Calibri" panose="020F0502020204030204"/>
                <a:ea typeface="新細明體" panose="02020500000000000000" pitchFamily="18" charset="-120"/>
              </a:rPr>
              <a:t>1</a:t>
            </a:r>
            <a:endParaRPr lang="zh-TW" altLang="en-US" baseline="-25000" dirty="0">
              <a:solidFill>
                <a:prstClr val="black"/>
              </a:solidFill>
              <a:latin typeface="Calibri" panose="020F0502020204030204"/>
              <a:ea typeface="新細明體" panose="02020500000000000000" pitchFamily="18" charset="-120"/>
            </a:endParaRPr>
          </a:p>
        </p:txBody>
      </p:sp>
      <p:sp>
        <p:nvSpPr>
          <p:cNvPr id="71" name="文字方塊 55">
            <a:extLst>
              <a:ext uri="{FF2B5EF4-FFF2-40B4-BE49-F238E27FC236}">
                <a16:creationId xmlns:a16="http://schemas.microsoft.com/office/drawing/2014/main" id="{B0941C36-7BD9-48BC-8727-BB302A498C42}"/>
              </a:ext>
            </a:extLst>
          </p:cNvPr>
          <p:cNvSpPr txBox="1"/>
          <p:nvPr/>
        </p:nvSpPr>
        <p:spPr>
          <a:xfrm>
            <a:off x="9245959" y="3768205"/>
            <a:ext cx="631069" cy="523220"/>
          </a:xfrm>
          <a:prstGeom prst="rect">
            <a:avLst/>
          </a:prstGeom>
          <a:noFill/>
        </p:spPr>
        <p:txBody>
          <a:bodyPr wrap="square" rtlCol="0">
            <a:spAutoFit/>
          </a:bodyPr>
          <a:lstStyle/>
          <a:p>
            <a:pPr defTabSz="457200" fontAlgn="auto">
              <a:spcBef>
                <a:spcPts val="0"/>
              </a:spcBef>
              <a:spcAft>
                <a:spcPts val="0"/>
              </a:spcAft>
              <a:buClrTx/>
              <a:buSzTx/>
              <a:buNone/>
            </a:pPr>
            <a:r>
              <a:rPr lang="en-US" altLang="zh-TW" dirty="0">
                <a:solidFill>
                  <a:prstClr val="black"/>
                </a:solidFill>
                <a:latin typeface="Calibri" panose="020F0502020204030204"/>
                <a:ea typeface="新細明體" panose="02020500000000000000" pitchFamily="18" charset="-120"/>
              </a:rPr>
              <a:t>y</a:t>
            </a:r>
            <a:r>
              <a:rPr lang="en-US" altLang="zh-TW" baseline="-25000" dirty="0">
                <a:solidFill>
                  <a:prstClr val="black"/>
                </a:solidFill>
                <a:latin typeface="Calibri" panose="020F0502020204030204"/>
                <a:ea typeface="新細明體" panose="02020500000000000000" pitchFamily="18" charset="-120"/>
              </a:rPr>
              <a:t>2</a:t>
            </a:r>
            <a:endParaRPr lang="zh-TW" altLang="en-US" baseline="-25000" dirty="0">
              <a:solidFill>
                <a:prstClr val="black"/>
              </a:solidFill>
              <a:latin typeface="Calibri" panose="020F0502020204030204"/>
              <a:ea typeface="新細明體" panose="02020500000000000000" pitchFamily="18" charset="-120"/>
            </a:endParaRPr>
          </a:p>
        </p:txBody>
      </p:sp>
      <p:sp>
        <p:nvSpPr>
          <p:cNvPr id="72" name="文字方塊 56">
            <a:extLst>
              <a:ext uri="{FF2B5EF4-FFF2-40B4-BE49-F238E27FC236}">
                <a16:creationId xmlns:a16="http://schemas.microsoft.com/office/drawing/2014/main" id="{839940B1-EA14-4922-8506-CB1E90BE8AD2}"/>
              </a:ext>
            </a:extLst>
          </p:cNvPr>
          <p:cNvSpPr txBox="1"/>
          <p:nvPr/>
        </p:nvSpPr>
        <p:spPr>
          <a:xfrm>
            <a:off x="9245959" y="5034437"/>
            <a:ext cx="631069" cy="523220"/>
          </a:xfrm>
          <a:prstGeom prst="rect">
            <a:avLst/>
          </a:prstGeom>
          <a:noFill/>
        </p:spPr>
        <p:txBody>
          <a:bodyPr wrap="square" rtlCol="0">
            <a:spAutoFit/>
          </a:bodyPr>
          <a:lstStyle/>
          <a:p>
            <a:pPr defTabSz="457200" fontAlgn="auto">
              <a:spcBef>
                <a:spcPts val="0"/>
              </a:spcBef>
              <a:spcAft>
                <a:spcPts val="0"/>
              </a:spcAft>
              <a:buClrTx/>
              <a:buSzTx/>
              <a:buNone/>
            </a:pPr>
            <a:r>
              <a:rPr lang="en-US" altLang="zh-TW" dirty="0" err="1">
                <a:solidFill>
                  <a:prstClr val="black"/>
                </a:solidFill>
                <a:latin typeface="Calibri" panose="020F0502020204030204"/>
                <a:ea typeface="新細明體" panose="02020500000000000000" pitchFamily="18" charset="-120"/>
              </a:rPr>
              <a:t>y</a:t>
            </a:r>
            <a:r>
              <a:rPr lang="en-US" altLang="zh-TW" baseline="-25000" dirty="0" err="1">
                <a:solidFill>
                  <a:prstClr val="black"/>
                </a:solidFill>
                <a:latin typeface="Calibri" panose="020F0502020204030204"/>
                <a:ea typeface="新細明體" panose="02020500000000000000" pitchFamily="18" charset="-120"/>
              </a:rPr>
              <a:t>M</a:t>
            </a:r>
            <a:endParaRPr lang="zh-TW" altLang="en-US" baseline="-25000" dirty="0">
              <a:solidFill>
                <a:prstClr val="black"/>
              </a:solidFill>
              <a:latin typeface="Calibri" panose="020F0502020204030204"/>
              <a:ea typeface="新細明體" panose="02020500000000000000" pitchFamily="18" charset="-120"/>
            </a:endParaRPr>
          </a:p>
        </p:txBody>
      </p:sp>
      <p:grpSp>
        <p:nvGrpSpPr>
          <p:cNvPr id="73" name="群組 81">
            <a:extLst>
              <a:ext uri="{FF2B5EF4-FFF2-40B4-BE49-F238E27FC236}">
                <a16:creationId xmlns:a16="http://schemas.microsoft.com/office/drawing/2014/main" id="{1B6431CF-FE47-4D91-8C50-FE65AC814C97}"/>
              </a:ext>
            </a:extLst>
          </p:cNvPr>
          <p:cNvGrpSpPr/>
          <p:nvPr/>
        </p:nvGrpSpPr>
        <p:grpSpPr>
          <a:xfrm>
            <a:off x="6952535" y="3331171"/>
            <a:ext cx="753037" cy="2013721"/>
            <a:chOff x="5357094" y="2515814"/>
            <a:chExt cx="753037" cy="2013721"/>
          </a:xfrm>
        </p:grpSpPr>
        <p:cxnSp>
          <p:nvCxnSpPr>
            <p:cNvPr id="74" name="直線單箭頭接點 66">
              <a:extLst>
                <a:ext uri="{FF2B5EF4-FFF2-40B4-BE49-F238E27FC236}">
                  <a16:creationId xmlns:a16="http://schemas.microsoft.com/office/drawing/2014/main" id="{3CE6EF15-2BCA-42B6-827E-C534E58520DE}"/>
                </a:ext>
              </a:extLst>
            </p:cNvPr>
            <p:cNvCxnSpPr/>
            <p:nvPr/>
          </p:nvCxnSpPr>
          <p:spPr>
            <a:xfrm>
              <a:off x="5366385" y="2515814"/>
              <a:ext cx="741404" cy="0"/>
            </a:xfrm>
            <a:prstGeom prst="straightConnector1">
              <a:avLst/>
            </a:prstGeom>
            <a:noFill/>
            <a:ln w="25400" cap="flat" cmpd="sng" algn="ctr">
              <a:solidFill>
                <a:sysClr val="windowText" lastClr="000000"/>
              </a:solidFill>
              <a:prstDash val="solid"/>
              <a:miter lim="800000"/>
              <a:tailEnd type="triangle"/>
            </a:ln>
            <a:effectLst/>
          </p:spPr>
        </p:cxnSp>
        <p:cxnSp>
          <p:nvCxnSpPr>
            <p:cNvPr id="75" name="直線單箭頭接點 69">
              <a:extLst>
                <a:ext uri="{FF2B5EF4-FFF2-40B4-BE49-F238E27FC236}">
                  <a16:creationId xmlns:a16="http://schemas.microsoft.com/office/drawing/2014/main" id="{5C0A5AC5-5E24-4AF6-A350-B0B4C99D9D4B}"/>
                </a:ext>
              </a:extLst>
            </p:cNvPr>
            <p:cNvCxnSpPr/>
            <p:nvPr/>
          </p:nvCxnSpPr>
          <p:spPr>
            <a:xfrm>
              <a:off x="5366385" y="3307566"/>
              <a:ext cx="741404" cy="0"/>
            </a:xfrm>
            <a:prstGeom prst="straightConnector1">
              <a:avLst/>
            </a:prstGeom>
            <a:noFill/>
            <a:ln w="25400" cap="flat" cmpd="sng" algn="ctr">
              <a:solidFill>
                <a:sysClr val="windowText" lastClr="000000"/>
              </a:solidFill>
              <a:prstDash val="solid"/>
              <a:miter lim="800000"/>
              <a:tailEnd type="triangle"/>
            </a:ln>
            <a:effectLst/>
          </p:spPr>
        </p:cxnSp>
        <p:cxnSp>
          <p:nvCxnSpPr>
            <p:cNvPr id="76" name="直線單箭頭接點 70">
              <a:extLst>
                <a:ext uri="{FF2B5EF4-FFF2-40B4-BE49-F238E27FC236}">
                  <a16:creationId xmlns:a16="http://schemas.microsoft.com/office/drawing/2014/main" id="{F8E608B9-6BC3-4492-A6E2-3E1E58371FD0}"/>
                </a:ext>
              </a:extLst>
            </p:cNvPr>
            <p:cNvCxnSpPr/>
            <p:nvPr/>
          </p:nvCxnSpPr>
          <p:spPr>
            <a:xfrm>
              <a:off x="5357094" y="4529535"/>
              <a:ext cx="741404" cy="0"/>
            </a:xfrm>
            <a:prstGeom prst="straightConnector1">
              <a:avLst/>
            </a:prstGeom>
            <a:noFill/>
            <a:ln w="25400" cap="flat" cmpd="sng" algn="ctr">
              <a:solidFill>
                <a:sysClr val="windowText" lastClr="000000"/>
              </a:solidFill>
              <a:prstDash val="solid"/>
              <a:miter lim="800000"/>
              <a:tailEnd type="triangle"/>
            </a:ln>
            <a:effectLst/>
          </p:spPr>
        </p:cxnSp>
        <p:cxnSp>
          <p:nvCxnSpPr>
            <p:cNvPr id="77" name="直線單箭頭接點 71">
              <a:extLst>
                <a:ext uri="{FF2B5EF4-FFF2-40B4-BE49-F238E27FC236}">
                  <a16:creationId xmlns:a16="http://schemas.microsoft.com/office/drawing/2014/main" id="{84906B6D-14DE-402E-BE1E-E0B0FBA2A4CF}"/>
                </a:ext>
              </a:extLst>
            </p:cNvPr>
            <p:cNvCxnSpPr/>
            <p:nvPr/>
          </p:nvCxnSpPr>
          <p:spPr>
            <a:xfrm flipV="1">
              <a:off x="5368727" y="2515814"/>
              <a:ext cx="739062" cy="778570"/>
            </a:xfrm>
            <a:prstGeom prst="straightConnector1">
              <a:avLst/>
            </a:prstGeom>
            <a:noFill/>
            <a:ln w="25400" cap="flat" cmpd="sng" algn="ctr">
              <a:solidFill>
                <a:sysClr val="windowText" lastClr="000000"/>
              </a:solidFill>
              <a:prstDash val="solid"/>
              <a:miter lim="800000"/>
              <a:tailEnd type="triangle"/>
            </a:ln>
            <a:effectLst/>
          </p:spPr>
        </p:cxnSp>
        <p:cxnSp>
          <p:nvCxnSpPr>
            <p:cNvPr id="78" name="直線單箭頭接點 72">
              <a:extLst>
                <a:ext uri="{FF2B5EF4-FFF2-40B4-BE49-F238E27FC236}">
                  <a16:creationId xmlns:a16="http://schemas.microsoft.com/office/drawing/2014/main" id="{BCE1A3D2-0A4A-4B51-A06A-5618DCBB4687}"/>
                </a:ext>
              </a:extLst>
            </p:cNvPr>
            <p:cNvCxnSpPr/>
            <p:nvPr/>
          </p:nvCxnSpPr>
          <p:spPr>
            <a:xfrm>
              <a:off x="5366385" y="2515814"/>
              <a:ext cx="743746" cy="778570"/>
            </a:xfrm>
            <a:prstGeom prst="straightConnector1">
              <a:avLst/>
            </a:prstGeom>
            <a:noFill/>
            <a:ln w="25400" cap="flat" cmpd="sng" algn="ctr">
              <a:solidFill>
                <a:sysClr val="windowText" lastClr="000000"/>
              </a:solidFill>
              <a:prstDash val="solid"/>
              <a:miter lim="800000"/>
              <a:tailEnd type="triangle"/>
            </a:ln>
            <a:effectLst/>
          </p:spPr>
        </p:cxnSp>
        <p:cxnSp>
          <p:nvCxnSpPr>
            <p:cNvPr id="79" name="直線單箭頭接點 73">
              <a:extLst>
                <a:ext uri="{FF2B5EF4-FFF2-40B4-BE49-F238E27FC236}">
                  <a16:creationId xmlns:a16="http://schemas.microsoft.com/office/drawing/2014/main" id="{E513E81E-21B0-4938-9D5A-D7A9D463487A}"/>
                </a:ext>
              </a:extLst>
            </p:cNvPr>
            <p:cNvCxnSpPr/>
            <p:nvPr/>
          </p:nvCxnSpPr>
          <p:spPr>
            <a:xfrm>
              <a:off x="5366385" y="2515814"/>
              <a:ext cx="732113" cy="2006582"/>
            </a:xfrm>
            <a:prstGeom prst="straightConnector1">
              <a:avLst/>
            </a:prstGeom>
            <a:noFill/>
            <a:ln w="25400" cap="flat" cmpd="sng" algn="ctr">
              <a:solidFill>
                <a:sysClr val="windowText" lastClr="000000"/>
              </a:solidFill>
              <a:prstDash val="solid"/>
              <a:miter lim="800000"/>
              <a:tailEnd type="triangle"/>
            </a:ln>
            <a:effectLst/>
          </p:spPr>
        </p:cxnSp>
        <p:cxnSp>
          <p:nvCxnSpPr>
            <p:cNvPr id="80" name="直線單箭頭接點 74">
              <a:extLst>
                <a:ext uri="{FF2B5EF4-FFF2-40B4-BE49-F238E27FC236}">
                  <a16:creationId xmlns:a16="http://schemas.microsoft.com/office/drawing/2014/main" id="{146B8355-4DF7-4A59-95E3-25CBF008EBEB}"/>
                </a:ext>
              </a:extLst>
            </p:cNvPr>
            <p:cNvCxnSpPr/>
            <p:nvPr/>
          </p:nvCxnSpPr>
          <p:spPr>
            <a:xfrm>
              <a:off x="5368727" y="3294384"/>
              <a:ext cx="729771" cy="1228012"/>
            </a:xfrm>
            <a:prstGeom prst="straightConnector1">
              <a:avLst/>
            </a:prstGeom>
            <a:noFill/>
            <a:ln w="25400" cap="flat" cmpd="sng" algn="ctr">
              <a:solidFill>
                <a:sysClr val="windowText" lastClr="000000"/>
              </a:solidFill>
              <a:prstDash val="solid"/>
              <a:miter lim="800000"/>
              <a:tailEnd type="triangle"/>
            </a:ln>
            <a:effectLst/>
          </p:spPr>
        </p:cxnSp>
        <p:cxnSp>
          <p:nvCxnSpPr>
            <p:cNvPr id="81" name="直線單箭頭接點 75">
              <a:extLst>
                <a:ext uri="{FF2B5EF4-FFF2-40B4-BE49-F238E27FC236}">
                  <a16:creationId xmlns:a16="http://schemas.microsoft.com/office/drawing/2014/main" id="{3D7A1BA8-07A2-4FBB-B3A8-F08BE707DBBF}"/>
                </a:ext>
              </a:extLst>
            </p:cNvPr>
            <p:cNvCxnSpPr/>
            <p:nvPr/>
          </p:nvCxnSpPr>
          <p:spPr>
            <a:xfrm flipV="1">
              <a:off x="5357094" y="2515814"/>
              <a:ext cx="750695" cy="2006582"/>
            </a:xfrm>
            <a:prstGeom prst="straightConnector1">
              <a:avLst/>
            </a:prstGeom>
            <a:noFill/>
            <a:ln w="25400" cap="flat" cmpd="sng" algn="ctr">
              <a:solidFill>
                <a:sysClr val="windowText" lastClr="000000"/>
              </a:solidFill>
              <a:prstDash val="solid"/>
              <a:miter lim="800000"/>
              <a:tailEnd type="triangle"/>
            </a:ln>
            <a:effectLst/>
          </p:spPr>
        </p:cxnSp>
        <p:cxnSp>
          <p:nvCxnSpPr>
            <p:cNvPr id="82" name="直線單箭頭接點 76">
              <a:extLst>
                <a:ext uri="{FF2B5EF4-FFF2-40B4-BE49-F238E27FC236}">
                  <a16:creationId xmlns:a16="http://schemas.microsoft.com/office/drawing/2014/main" id="{6246616F-B7FA-442E-8C33-049D7D0B0605}"/>
                </a:ext>
              </a:extLst>
            </p:cNvPr>
            <p:cNvCxnSpPr/>
            <p:nvPr/>
          </p:nvCxnSpPr>
          <p:spPr>
            <a:xfrm flipV="1">
              <a:off x="5357094" y="3294384"/>
              <a:ext cx="753037" cy="1228012"/>
            </a:xfrm>
            <a:prstGeom prst="straightConnector1">
              <a:avLst/>
            </a:prstGeom>
            <a:noFill/>
            <a:ln w="25400" cap="flat" cmpd="sng" algn="ctr">
              <a:solidFill>
                <a:sysClr val="windowText" lastClr="000000"/>
              </a:solidFill>
              <a:prstDash val="solid"/>
              <a:miter lim="800000"/>
              <a:tailEnd type="triangle"/>
            </a:ln>
            <a:effectLst/>
          </p:spPr>
        </p:cxnSp>
      </p:grpSp>
    </p:spTree>
    <p:extLst>
      <p:ext uri="{BB962C8B-B14F-4D97-AF65-F5344CB8AC3E}">
        <p14:creationId xmlns:p14="http://schemas.microsoft.com/office/powerpoint/2010/main" val="7423464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0"/>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1"/>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6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6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5"/>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9"/>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7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71"/>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72"/>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1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16"/>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17"/>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3"/>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11"/>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10"/>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nodeType="clickEffect">
                                  <p:stCondLst>
                                    <p:cond delay="0"/>
                                  </p:stCondLst>
                                  <p:childTnLst>
                                    <p:set>
                                      <p:cBhvr>
                                        <p:cTn id="9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nodeType="clickEffect">
                                  <p:stCondLst>
                                    <p:cond delay="0"/>
                                  </p:stCondLst>
                                  <p:childTnLst>
                                    <p:set>
                                      <p:cBhvr>
                                        <p:cTn id="10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animBg="1"/>
      <p:bldP spid="12" grpId="0" animBg="1"/>
      <p:bldP spid="13" grpId="0"/>
      <p:bldP spid="14" grpId="0"/>
      <p:bldP spid="15" grpId="0"/>
      <p:bldP spid="19" grpId="0" animBg="1"/>
      <p:bldP spid="20" grpId="0" animBg="1"/>
      <p:bldP spid="30" grpId="0" animBg="1"/>
      <p:bldP spid="32" grpId="0"/>
      <p:bldP spid="47" grpId="0"/>
      <p:bldP spid="48" grpId="0"/>
      <p:bldP spid="49" grpId="0"/>
      <p:bldP spid="69" grpId="0"/>
      <p:bldP spid="70" grpId="0"/>
      <p:bldP spid="71" grpId="0"/>
      <p:bldP spid="7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2400"/>
            <a:ext cx="7772400" cy="470898"/>
          </a:xfrm>
        </p:spPr>
        <p:txBody>
          <a:bodyPr/>
          <a:lstStyle/>
          <a:p>
            <a:r>
              <a:rPr lang="zh-CN" altLang="en-US" dirty="0">
                <a:solidFill>
                  <a:schemeClr val="tx1"/>
                </a:solidFill>
                <a:latin typeface="微软雅黑" panose="020B0503020204020204" pitchFamily="34" charset="-122"/>
                <a:ea typeface="微软雅黑" panose="020B0503020204020204" pitchFamily="34" charset="-122"/>
              </a:rPr>
              <a:t>目录</a:t>
            </a:r>
          </a:p>
        </p:txBody>
      </p:sp>
      <p:sp>
        <p:nvSpPr>
          <p:cNvPr id="6" name="内容占位符 2"/>
          <p:cNvSpPr>
            <a:spLocks noGrp="1"/>
          </p:cNvSpPr>
          <p:nvPr>
            <p:ph idx="4294967295"/>
          </p:nvPr>
        </p:nvSpPr>
        <p:spPr>
          <a:xfrm>
            <a:off x="838200" y="1047750"/>
            <a:ext cx="8686800" cy="4762500"/>
          </a:xfrm>
          <a:prstGeom prst="rect">
            <a:avLst/>
          </a:prstGeom>
        </p:spPr>
        <p:txBody>
          <a:bodyPr/>
          <a:lstStyle/>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bg2"/>
                </a:solidFill>
                <a:latin typeface="微软雅黑" panose="020B0503020204020204" pitchFamily="34" charset="-122"/>
                <a:ea typeface="微软雅黑" panose="020B0503020204020204" pitchFamily="34" charset="-122"/>
              </a:rPr>
              <a:t>神经元模型</a:t>
            </a: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bg2"/>
                </a:solidFill>
                <a:latin typeface="微软雅黑" panose="020B0503020204020204" pitchFamily="34" charset="-122"/>
                <a:ea typeface="微软雅黑" panose="020B0503020204020204" pitchFamily="34" charset="-122"/>
              </a:rPr>
              <a:t>感知机与多层网络</a:t>
            </a: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tx1"/>
                </a:solidFill>
                <a:latin typeface="微软雅黑" panose="020B0503020204020204" pitchFamily="34" charset="-122"/>
                <a:ea typeface="微软雅黑" panose="020B0503020204020204" pitchFamily="34" charset="-122"/>
              </a:rPr>
              <a:t>误差逆传播算法</a:t>
            </a: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bg2"/>
                </a:solidFill>
                <a:latin typeface="微软雅黑" panose="020B0503020204020204" pitchFamily="34" charset="-122"/>
                <a:ea typeface="微软雅黑" panose="020B0503020204020204" pitchFamily="34" charset="-122"/>
              </a:rPr>
              <a:t>全局最小与局部最小</a:t>
            </a: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bg2"/>
                </a:solidFill>
                <a:latin typeface="微软雅黑" panose="020B0503020204020204" pitchFamily="34" charset="-122"/>
                <a:ea typeface="微软雅黑" panose="020B0503020204020204" pitchFamily="34" charset="-122"/>
              </a:rPr>
              <a:t>其他常见神经网络</a:t>
            </a: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bg2"/>
                </a:solidFill>
                <a:latin typeface="微软雅黑" panose="020B0503020204020204" pitchFamily="34" charset="-122"/>
                <a:ea typeface="微软雅黑" panose="020B0503020204020204" pitchFamily="34" charset="-122"/>
              </a:rPr>
              <a:t>深度学习</a:t>
            </a:r>
          </a:p>
          <a:p>
            <a:pPr marL="419100" lvl="1" indent="-342900" algn="just">
              <a:lnSpc>
                <a:spcPct val="100000"/>
              </a:lnSpc>
              <a:spcBef>
                <a:spcPts val="600"/>
              </a:spcBef>
              <a:spcAft>
                <a:spcPts val="300"/>
              </a:spcAft>
              <a:buClr>
                <a:srgbClr val="0000FF"/>
              </a:buClr>
              <a:buFont typeface="Wingdings" panose="05000000000000000000" pitchFamily="2" charset="2"/>
              <a:buChar char="v"/>
            </a:pPr>
            <a:endParaRPr lang="en-US" altLang="zh-CN" sz="2400" b="1" dirty="0">
              <a:solidFill>
                <a:schemeClr val="bg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642584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90979" y="127533"/>
            <a:ext cx="7194550" cy="470898"/>
          </a:xfrm>
        </p:spPr>
        <p:txBody>
          <a:bodyPr/>
          <a:lstStyle/>
          <a:p>
            <a:r>
              <a:rPr lang="zh-CN" altLang="en-US" dirty="0">
                <a:solidFill>
                  <a:schemeClr val="tx1"/>
                </a:solidFill>
                <a:latin typeface="微软雅黑" panose="020B0503020204020204" pitchFamily="34" charset="-122"/>
                <a:ea typeface="微软雅黑" panose="020B0503020204020204" pitchFamily="34" charset="-122"/>
              </a:rPr>
              <a:t>神经网络的起起伏伏</a:t>
            </a:r>
          </a:p>
        </p:txBody>
      </p:sp>
      <p:sp>
        <p:nvSpPr>
          <p:cNvPr id="3" name="文本占位符 2"/>
          <p:cNvSpPr>
            <a:spLocks noGrp="1"/>
          </p:cNvSpPr>
          <p:nvPr>
            <p:ph type="body" sz="quarter" idx="13"/>
          </p:nvPr>
        </p:nvSpPr>
        <p:spPr>
          <a:xfrm>
            <a:off x="890979" y="1079912"/>
            <a:ext cx="11506200" cy="457200"/>
          </a:xfrm>
        </p:spPr>
        <p:txBody>
          <a:bodyPr>
            <a:normAutofit fontScale="92500" lnSpcReduction="10000"/>
          </a:bodyPr>
          <a:lstStyle/>
          <a:p>
            <a:r>
              <a:rPr lang="zh-CN" altLang="en-US" dirty="0">
                <a:solidFill>
                  <a:schemeClr val="tx1"/>
                </a:solidFill>
                <a:latin typeface="微软雅黑" panose="020B0503020204020204" pitchFamily="34" charset="-122"/>
                <a:ea typeface="微软雅黑" panose="020B0503020204020204" pitchFamily="34" charset="-122"/>
              </a:rPr>
              <a:t>第一阶段</a:t>
            </a:r>
          </a:p>
        </p:txBody>
      </p:sp>
      <p:sp>
        <p:nvSpPr>
          <p:cNvPr id="4" name="内容占位符 3"/>
          <p:cNvSpPr>
            <a:spLocks noGrp="1"/>
          </p:cNvSpPr>
          <p:nvPr>
            <p:ph sz="quarter" idx="14"/>
          </p:nvPr>
        </p:nvSpPr>
        <p:spPr>
          <a:xfrm>
            <a:off x="774701" y="1696611"/>
            <a:ext cx="10502900" cy="4475589"/>
          </a:xfrm>
        </p:spPr>
        <p:txBody>
          <a:bodyPr>
            <a:normAutofit/>
          </a:bodyPr>
          <a:lstStyle/>
          <a:p>
            <a:pPr marL="342900" indent="-342900">
              <a:lnSpc>
                <a:spcPct val="110000"/>
              </a:lnSpc>
              <a:buFont typeface="Wingdings" panose="05000000000000000000" pitchFamily="2" charset="2"/>
              <a:buChar char="l"/>
            </a:pPr>
            <a:r>
              <a:rPr lang="en-US" altLang="zh-CN" sz="2200" dirty="0">
                <a:solidFill>
                  <a:schemeClr val="tx1"/>
                </a:solidFill>
                <a:latin typeface="微软雅黑" panose="020B0503020204020204" pitchFamily="34" charset="-122"/>
                <a:ea typeface="微软雅黑" panose="020B0503020204020204" pitchFamily="34" charset="-122"/>
              </a:rPr>
              <a:t>1943</a:t>
            </a:r>
            <a:r>
              <a:rPr lang="zh-CN" altLang="en-US" sz="2200" dirty="0">
                <a:solidFill>
                  <a:schemeClr val="tx1"/>
                </a:solidFill>
                <a:latin typeface="微软雅黑" panose="020B0503020204020204" pitchFamily="34" charset="-122"/>
                <a:ea typeface="微软雅黑" panose="020B0503020204020204" pitchFamily="34" charset="-122"/>
              </a:rPr>
              <a:t>年</a:t>
            </a:r>
            <a:r>
              <a:rPr lang="en-US" altLang="zh-CN" sz="2200" dirty="0">
                <a:solidFill>
                  <a:schemeClr val="tx1"/>
                </a:solidFill>
                <a:latin typeface="微软雅黑" panose="020B0503020204020204" pitchFamily="34" charset="-122"/>
                <a:ea typeface="微软雅黑" panose="020B0503020204020204" pitchFamily="34" charset="-122"/>
              </a:rPr>
              <a:t>, McCulloch</a:t>
            </a:r>
            <a:r>
              <a:rPr lang="zh-CN" altLang="en-US" sz="2200" dirty="0">
                <a:solidFill>
                  <a:schemeClr val="tx1"/>
                </a:solidFill>
                <a:latin typeface="微软雅黑" panose="020B0503020204020204" pitchFamily="34" charset="-122"/>
                <a:ea typeface="微软雅黑" panose="020B0503020204020204" pitchFamily="34" charset="-122"/>
              </a:rPr>
              <a:t>和</a:t>
            </a:r>
            <a:r>
              <a:rPr lang="en-US" altLang="zh-CN" sz="2200" dirty="0">
                <a:solidFill>
                  <a:schemeClr val="tx1"/>
                </a:solidFill>
                <a:latin typeface="微软雅黑" panose="020B0503020204020204" pitchFamily="34" charset="-122"/>
                <a:ea typeface="微软雅黑" panose="020B0503020204020204" pitchFamily="34" charset="-122"/>
              </a:rPr>
              <a:t>Pitts </a:t>
            </a:r>
            <a:r>
              <a:rPr lang="zh-CN" altLang="en-US" sz="2200" dirty="0">
                <a:solidFill>
                  <a:schemeClr val="tx1"/>
                </a:solidFill>
                <a:latin typeface="微软雅黑" panose="020B0503020204020204" pitchFamily="34" charset="-122"/>
                <a:ea typeface="微软雅黑" panose="020B0503020204020204" pitchFamily="34" charset="-122"/>
              </a:rPr>
              <a:t>提出第一个神经元数学模型</a:t>
            </a:r>
            <a:r>
              <a:rPr lang="en-US" altLang="zh-CN" sz="2200" dirty="0">
                <a:solidFill>
                  <a:schemeClr val="tx1"/>
                </a:solidFill>
                <a:latin typeface="微软雅黑" panose="020B0503020204020204" pitchFamily="34" charset="-122"/>
                <a:ea typeface="微软雅黑" panose="020B0503020204020204" pitchFamily="34" charset="-122"/>
              </a:rPr>
              <a:t>, </a:t>
            </a:r>
            <a:r>
              <a:rPr lang="zh-CN" altLang="en-US" sz="2200" dirty="0">
                <a:solidFill>
                  <a:schemeClr val="tx1"/>
                </a:solidFill>
                <a:latin typeface="微软雅黑" panose="020B0503020204020204" pitchFamily="34" charset="-122"/>
                <a:ea typeface="微软雅黑" panose="020B0503020204020204" pitchFamily="34" charset="-122"/>
              </a:rPr>
              <a:t>即</a:t>
            </a:r>
            <a:r>
              <a:rPr lang="en-US" altLang="zh-CN" sz="2200" dirty="0">
                <a:solidFill>
                  <a:schemeClr val="tx1"/>
                </a:solidFill>
                <a:latin typeface="微软雅黑" panose="020B0503020204020204" pitchFamily="34" charset="-122"/>
                <a:ea typeface="微软雅黑" panose="020B0503020204020204" pitchFamily="34" charset="-122"/>
              </a:rPr>
              <a:t>M-P</a:t>
            </a:r>
            <a:r>
              <a:rPr lang="zh-CN" altLang="en-US" sz="2200" dirty="0">
                <a:solidFill>
                  <a:schemeClr val="tx1"/>
                </a:solidFill>
                <a:latin typeface="微软雅黑" panose="020B0503020204020204" pitchFamily="34" charset="-122"/>
                <a:ea typeface="微软雅黑" panose="020B0503020204020204" pitchFamily="34" charset="-122"/>
              </a:rPr>
              <a:t>模型</a:t>
            </a:r>
            <a:r>
              <a:rPr lang="en-US" altLang="zh-CN" sz="2200" dirty="0">
                <a:solidFill>
                  <a:schemeClr val="tx1"/>
                </a:solidFill>
                <a:latin typeface="微软雅黑" panose="020B0503020204020204" pitchFamily="34" charset="-122"/>
                <a:ea typeface="微软雅黑" panose="020B0503020204020204" pitchFamily="34" charset="-122"/>
              </a:rPr>
              <a:t>, </a:t>
            </a:r>
            <a:r>
              <a:rPr lang="zh-CN" altLang="en-US" sz="2200" dirty="0">
                <a:solidFill>
                  <a:schemeClr val="tx1"/>
                </a:solidFill>
                <a:latin typeface="微软雅黑" panose="020B0503020204020204" pitchFamily="34" charset="-122"/>
                <a:ea typeface="微软雅黑" panose="020B0503020204020204" pitchFamily="34" charset="-122"/>
              </a:rPr>
              <a:t>并从原理上证明了人工神经网络能够计算任何算数和逻辑函数</a:t>
            </a:r>
            <a:endParaRPr lang="en-US" altLang="zh-CN" sz="2200" dirty="0">
              <a:solidFill>
                <a:schemeClr val="tx1"/>
              </a:solidFill>
              <a:latin typeface="微软雅黑" panose="020B0503020204020204" pitchFamily="34" charset="-122"/>
              <a:ea typeface="微软雅黑" panose="020B0503020204020204" pitchFamily="34" charset="-122"/>
            </a:endParaRPr>
          </a:p>
          <a:p>
            <a:pPr marL="342900" indent="-342900">
              <a:lnSpc>
                <a:spcPct val="110000"/>
              </a:lnSpc>
              <a:buFont typeface="Wingdings" panose="05000000000000000000" pitchFamily="2" charset="2"/>
              <a:buChar char="l"/>
            </a:pPr>
            <a:r>
              <a:rPr lang="en-US" altLang="zh-CN" sz="2200" dirty="0">
                <a:solidFill>
                  <a:schemeClr val="tx1"/>
                </a:solidFill>
                <a:latin typeface="微软雅黑" panose="020B0503020204020204" pitchFamily="34" charset="-122"/>
                <a:ea typeface="微软雅黑" panose="020B0503020204020204" pitchFamily="34" charset="-122"/>
              </a:rPr>
              <a:t>1949</a:t>
            </a:r>
            <a:r>
              <a:rPr lang="zh-CN" altLang="en-US" sz="2200" dirty="0">
                <a:solidFill>
                  <a:schemeClr val="tx1"/>
                </a:solidFill>
                <a:latin typeface="微软雅黑" panose="020B0503020204020204" pitchFamily="34" charset="-122"/>
                <a:ea typeface="微软雅黑" panose="020B0503020204020204" pitchFamily="34" charset="-122"/>
              </a:rPr>
              <a:t>年</a:t>
            </a:r>
            <a:r>
              <a:rPr lang="en-US" altLang="zh-CN" sz="2200" dirty="0">
                <a:solidFill>
                  <a:schemeClr val="tx1"/>
                </a:solidFill>
                <a:latin typeface="微软雅黑" panose="020B0503020204020204" pitchFamily="34" charset="-122"/>
                <a:ea typeface="微软雅黑" panose="020B0503020204020204" pitchFamily="34" charset="-122"/>
              </a:rPr>
              <a:t>, Hebb </a:t>
            </a:r>
            <a:r>
              <a:rPr lang="zh-CN" altLang="en-US" sz="2200" dirty="0">
                <a:solidFill>
                  <a:schemeClr val="tx1"/>
                </a:solidFill>
                <a:latin typeface="微软雅黑" panose="020B0503020204020204" pitchFamily="34" charset="-122"/>
                <a:ea typeface="微软雅黑" panose="020B0503020204020204" pitchFamily="34" charset="-122"/>
              </a:rPr>
              <a:t>发表</a:t>
            </a:r>
            <a:r>
              <a:rPr lang="en-US" altLang="zh-CN" sz="2200" dirty="0">
                <a:solidFill>
                  <a:schemeClr val="tx1"/>
                </a:solidFill>
                <a:latin typeface="微软雅黑" panose="020B0503020204020204" pitchFamily="34" charset="-122"/>
                <a:ea typeface="微软雅黑" panose="020B0503020204020204" pitchFamily="34" charset="-122"/>
              </a:rPr>
              <a:t>《The Organization of Behavior》</a:t>
            </a:r>
            <a:r>
              <a:rPr lang="zh-CN" altLang="en-US" sz="2200" dirty="0">
                <a:solidFill>
                  <a:schemeClr val="tx1"/>
                </a:solidFill>
                <a:latin typeface="微软雅黑" panose="020B0503020204020204" pitchFamily="34" charset="-122"/>
                <a:ea typeface="微软雅黑" panose="020B0503020204020204" pitchFamily="34" charset="-122"/>
              </a:rPr>
              <a:t>一书</a:t>
            </a:r>
            <a:r>
              <a:rPr lang="en-US" altLang="zh-CN" sz="2200" dirty="0">
                <a:solidFill>
                  <a:schemeClr val="tx1"/>
                </a:solidFill>
                <a:latin typeface="微软雅黑" panose="020B0503020204020204" pitchFamily="34" charset="-122"/>
                <a:ea typeface="微软雅黑" panose="020B0503020204020204" pitchFamily="34" charset="-122"/>
              </a:rPr>
              <a:t>, </a:t>
            </a:r>
            <a:r>
              <a:rPr lang="zh-CN" altLang="en-US" sz="2200" dirty="0">
                <a:solidFill>
                  <a:schemeClr val="tx1"/>
                </a:solidFill>
                <a:latin typeface="微软雅黑" panose="020B0503020204020204" pitchFamily="34" charset="-122"/>
                <a:ea typeface="微软雅黑" panose="020B0503020204020204" pitchFamily="34" charset="-122"/>
              </a:rPr>
              <a:t>提出生物神经元学习的机理</a:t>
            </a:r>
            <a:r>
              <a:rPr lang="en-US" altLang="zh-CN" sz="2200" dirty="0">
                <a:solidFill>
                  <a:schemeClr val="tx1"/>
                </a:solidFill>
                <a:latin typeface="微软雅黑" panose="020B0503020204020204" pitchFamily="34" charset="-122"/>
                <a:ea typeface="微软雅黑" panose="020B0503020204020204" pitchFamily="34" charset="-122"/>
              </a:rPr>
              <a:t>, </a:t>
            </a:r>
            <a:r>
              <a:rPr lang="zh-CN" altLang="en-US" sz="2200" dirty="0">
                <a:solidFill>
                  <a:schemeClr val="tx1"/>
                </a:solidFill>
                <a:latin typeface="微软雅黑" panose="020B0503020204020204" pitchFamily="34" charset="-122"/>
                <a:ea typeface="微软雅黑" panose="020B0503020204020204" pitchFamily="34" charset="-122"/>
              </a:rPr>
              <a:t>即</a:t>
            </a:r>
            <a:r>
              <a:rPr lang="en-US" altLang="zh-CN" sz="2200" dirty="0">
                <a:solidFill>
                  <a:schemeClr val="tx1"/>
                </a:solidFill>
                <a:latin typeface="微软雅黑" panose="020B0503020204020204" pitchFamily="34" charset="-122"/>
                <a:ea typeface="微软雅黑" panose="020B0503020204020204" pitchFamily="34" charset="-122"/>
              </a:rPr>
              <a:t>Hebb</a:t>
            </a:r>
            <a:r>
              <a:rPr lang="zh-CN" altLang="en-US" sz="2200" dirty="0">
                <a:solidFill>
                  <a:schemeClr val="tx1"/>
                </a:solidFill>
                <a:latin typeface="微软雅黑" panose="020B0503020204020204" pitchFamily="34" charset="-122"/>
                <a:ea typeface="微软雅黑" panose="020B0503020204020204" pitchFamily="34" charset="-122"/>
              </a:rPr>
              <a:t>学习规则</a:t>
            </a:r>
            <a:endParaRPr lang="en-US" altLang="zh-CN" sz="2200" dirty="0">
              <a:solidFill>
                <a:schemeClr val="tx1"/>
              </a:solidFill>
              <a:latin typeface="微软雅黑" panose="020B0503020204020204" pitchFamily="34" charset="-122"/>
              <a:ea typeface="微软雅黑" panose="020B0503020204020204" pitchFamily="34" charset="-122"/>
            </a:endParaRPr>
          </a:p>
          <a:p>
            <a:pPr marL="342900" indent="-342900">
              <a:lnSpc>
                <a:spcPct val="110000"/>
              </a:lnSpc>
              <a:buFont typeface="Wingdings" panose="05000000000000000000" pitchFamily="2" charset="2"/>
              <a:buChar char="l"/>
            </a:pPr>
            <a:r>
              <a:rPr lang="en-US" altLang="zh-CN" sz="2200" dirty="0">
                <a:solidFill>
                  <a:srgbClr val="3C52F4"/>
                </a:solidFill>
                <a:latin typeface="微软雅黑" panose="020B0503020204020204" pitchFamily="34" charset="-122"/>
                <a:ea typeface="微软雅黑" panose="020B0503020204020204" pitchFamily="34" charset="-122"/>
              </a:rPr>
              <a:t>1958</a:t>
            </a:r>
            <a:r>
              <a:rPr lang="zh-CN" altLang="en-US" sz="2200" dirty="0">
                <a:solidFill>
                  <a:srgbClr val="3C52F4"/>
                </a:solidFill>
                <a:latin typeface="微软雅黑" panose="020B0503020204020204" pitchFamily="34" charset="-122"/>
                <a:ea typeface="微软雅黑" panose="020B0503020204020204" pitchFamily="34" charset="-122"/>
              </a:rPr>
              <a:t>年</a:t>
            </a:r>
            <a:r>
              <a:rPr lang="en-US" altLang="zh-CN" sz="2200" dirty="0">
                <a:solidFill>
                  <a:srgbClr val="3C52F4"/>
                </a:solidFill>
                <a:latin typeface="微软雅黑" panose="020B0503020204020204" pitchFamily="34" charset="-122"/>
                <a:ea typeface="微软雅黑" panose="020B0503020204020204" pitchFamily="34" charset="-122"/>
              </a:rPr>
              <a:t>, Rosenblatt </a:t>
            </a:r>
            <a:r>
              <a:rPr lang="zh-CN" altLang="en-US" sz="2200" dirty="0">
                <a:solidFill>
                  <a:srgbClr val="3C52F4"/>
                </a:solidFill>
                <a:latin typeface="微软雅黑" panose="020B0503020204020204" pitchFamily="34" charset="-122"/>
                <a:ea typeface="微软雅黑" panose="020B0503020204020204" pitchFamily="34" charset="-122"/>
              </a:rPr>
              <a:t>提出感知机网络（</a:t>
            </a:r>
            <a:r>
              <a:rPr lang="en-US" altLang="zh-CN" sz="2200" dirty="0">
                <a:solidFill>
                  <a:srgbClr val="3C52F4"/>
                </a:solidFill>
                <a:latin typeface="微软雅黑" panose="020B0503020204020204" pitchFamily="34" charset="-122"/>
                <a:ea typeface="微软雅黑" panose="020B0503020204020204" pitchFamily="34" charset="-122"/>
              </a:rPr>
              <a:t>Perceptron</a:t>
            </a:r>
            <a:r>
              <a:rPr lang="zh-CN" altLang="en-US" sz="2200" dirty="0">
                <a:solidFill>
                  <a:srgbClr val="3C52F4"/>
                </a:solidFill>
                <a:latin typeface="微软雅黑" panose="020B0503020204020204" pitchFamily="34" charset="-122"/>
                <a:ea typeface="微软雅黑" panose="020B0503020204020204" pitchFamily="34" charset="-122"/>
              </a:rPr>
              <a:t>）模型和其学习规则</a:t>
            </a:r>
            <a:endParaRPr lang="en-US" altLang="zh-CN" sz="2200" dirty="0">
              <a:solidFill>
                <a:srgbClr val="3C52F4"/>
              </a:solidFill>
              <a:latin typeface="微软雅黑" panose="020B0503020204020204" pitchFamily="34" charset="-122"/>
              <a:ea typeface="微软雅黑" panose="020B0503020204020204" pitchFamily="34" charset="-122"/>
            </a:endParaRPr>
          </a:p>
          <a:p>
            <a:pPr marL="342900" indent="-342900">
              <a:lnSpc>
                <a:spcPct val="110000"/>
              </a:lnSpc>
              <a:buFont typeface="Wingdings" panose="05000000000000000000" pitchFamily="2" charset="2"/>
              <a:buChar char="l"/>
            </a:pPr>
            <a:r>
              <a:rPr lang="en-US" altLang="zh-CN" sz="2200" dirty="0">
                <a:solidFill>
                  <a:schemeClr val="tx1"/>
                </a:solidFill>
                <a:latin typeface="微软雅黑" panose="020B0503020204020204" pitchFamily="34" charset="-122"/>
                <a:ea typeface="微软雅黑" panose="020B0503020204020204" pitchFamily="34" charset="-122"/>
              </a:rPr>
              <a:t>1960</a:t>
            </a:r>
            <a:r>
              <a:rPr lang="zh-CN" altLang="en-US" sz="2200" dirty="0">
                <a:solidFill>
                  <a:schemeClr val="tx1"/>
                </a:solidFill>
                <a:latin typeface="微软雅黑" panose="020B0503020204020204" pitchFamily="34" charset="-122"/>
                <a:ea typeface="微软雅黑" panose="020B0503020204020204" pitchFamily="34" charset="-122"/>
              </a:rPr>
              <a:t>年</a:t>
            </a:r>
            <a:r>
              <a:rPr lang="en-US" altLang="zh-CN" sz="2200" dirty="0">
                <a:solidFill>
                  <a:schemeClr val="tx1"/>
                </a:solidFill>
                <a:latin typeface="微软雅黑" panose="020B0503020204020204" pitchFamily="34" charset="-122"/>
                <a:ea typeface="微软雅黑" panose="020B0503020204020204" pitchFamily="34" charset="-122"/>
              </a:rPr>
              <a:t>, </a:t>
            </a:r>
            <a:r>
              <a:rPr lang="en-US" altLang="zh-CN" sz="2200" dirty="0" err="1">
                <a:solidFill>
                  <a:schemeClr val="tx1"/>
                </a:solidFill>
                <a:latin typeface="微软雅黑" panose="020B0503020204020204" pitchFamily="34" charset="-122"/>
                <a:ea typeface="微软雅黑" panose="020B0503020204020204" pitchFamily="34" charset="-122"/>
              </a:rPr>
              <a:t>Widrow</a:t>
            </a:r>
            <a:r>
              <a:rPr lang="zh-CN" altLang="en-US" sz="2200" dirty="0">
                <a:solidFill>
                  <a:schemeClr val="tx1"/>
                </a:solidFill>
                <a:latin typeface="微软雅黑" panose="020B0503020204020204" pitchFamily="34" charset="-122"/>
                <a:ea typeface="微软雅黑" panose="020B0503020204020204" pitchFamily="34" charset="-122"/>
              </a:rPr>
              <a:t>和</a:t>
            </a:r>
            <a:r>
              <a:rPr lang="en-US" altLang="zh-CN" sz="2200" dirty="0">
                <a:solidFill>
                  <a:schemeClr val="tx1"/>
                </a:solidFill>
                <a:latin typeface="微软雅黑" panose="020B0503020204020204" pitchFamily="34" charset="-122"/>
                <a:ea typeface="微软雅黑" panose="020B0503020204020204" pitchFamily="34" charset="-122"/>
              </a:rPr>
              <a:t>Hoff</a:t>
            </a:r>
            <a:r>
              <a:rPr lang="zh-CN" altLang="en-US" sz="2200" dirty="0">
                <a:solidFill>
                  <a:schemeClr val="tx1"/>
                </a:solidFill>
                <a:latin typeface="微软雅黑" panose="020B0503020204020204" pitchFamily="34" charset="-122"/>
                <a:ea typeface="微软雅黑" panose="020B0503020204020204" pitchFamily="34" charset="-122"/>
              </a:rPr>
              <a:t>提出自适应线性神经元（</a:t>
            </a:r>
            <a:r>
              <a:rPr lang="en-US" altLang="zh-CN" sz="2200" dirty="0" err="1">
                <a:solidFill>
                  <a:schemeClr val="tx1"/>
                </a:solidFill>
                <a:latin typeface="微软雅黑" panose="020B0503020204020204" pitchFamily="34" charset="-122"/>
                <a:ea typeface="微软雅黑" panose="020B0503020204020204" pitchFamily="34" charset="-122"/>
              </a:rPr>
              <a:t>Adaline</a:t>
            </a:r>
            <a:r>
              <a:rPr lang="zh-CN" altLang="en-US" sz="2200" dirty="0">
                <a:solidFill>
                  <a:schemeClr val="tx1"/>
                </a:solidFill>
                <a:latin typeface="微软雅黑" panose="020B0503020204020204" pitchFamily="34" charset="-122"/>
                <a:ea typeface="微软雅黑" panose="020B0503020204020204" pitchFamily="34" charset="-122"/>
              </a:rPr>
              <a:t>）模型和最小均方学习算法</a:t>
            </a:r>
            <a:endParaRPr lang="en-US" altLang="zh-CN" sz="2200" dirty="0">
              <a:solidFill>
                <a:schemeClr val="tx1"/>
              </a:solidFill>
              <a:latin typeface="微软雅黑" panose="020B0503020204020204" pitchFamily="34" charset="-122"/>
              <a:ea typeface="微软雅黑" panose="020B0503020204020204" pitchFamily="34" charset="-122"/>
            </a:endParaRPr>
          </a:p>
          <a:p>
            <a:pPr marL="342900" indent="-342900">
              <a:lnSpc>
                <a:spcPct val="110000"/>
              </a:lnSpc>
              <a:buFont typeface="Wingdings" panose="05000000000000000000" pitchFamily="2" charset="2"/>
              <a:buChar char="l"/>
            </a:pPr>
            <a:r>
              <a:rPr lang="en-US" altLang="zh-CN" sz="2200" dirty="0">
                <a:solidFill>
                  <a:srgbClr val="FF0000"/>
                </a:solidFill>
                <a:latin typeface="微软雅黑" panose="020B0503020204020204" pitchFamily="34" charset="-122"/>
                <a:ea typeface="微软雅黑" panose="020B0503020204020204" pitchFamily="34" charset="-122"/>
              </a:rPr>
              <a:t>1969</a:t>
            </a:r>
            <a:r>
              <a:rPr lang="zh-CN" altLang="en-US" sz="2200" dirty="0">
                <a:solidFill>
                  <a:srgbClr val="FF0000"/>
                </a:solidFill>
                <a:latin typeface="微软雅黑" panose="020B0503020204020204" pitchFamily="34" charset="-122"/>
                <a:ea typeface="微软雅黑" panose="020B0503020204020204" pitchFamily="34" charset="-122"/>
              </a:rPr>
              <a:t>年</a:t>
            </a:r>
            <a:r>
              <a:rPr lang="en-US" altLang="zh-CN" sz="2200" dirty="0">
                <a:solidFill>
                  <a:srgbClr val="FF0000"/>
                </a:solidFill>
                <a:latin typeface="微软雅黑" panose="020B0503020204020204" pitchFamily="34" charset="-122"/>
                <a:ea typeface="微软雅黑" panose="020B0503020204020204" pitchFamily="34" charset="-122"/>
              </a:rPr>
              <a:t>, Minsky</a:t>
            </a:r>
            <a:r>
              <a:rPr lang="zh-CN" altLang="en-US" sz="2200" dirty="0">
                <a:solidFill>
                  <a:srgbClr val="FF0000"/>
                </a:solidFill>
                <a:latin typeface="微软雅黑" panose="020B0503020204020204" pitchFamily="34" charset="-122"/>
                <a:ea typeface="微软雅黑" panose="020B0503020204020204" pitchFamily="34" charset="-122"/>
              </a:rPr>
              <a:t>和</a:t>
            </a:r>
            <a:r>
              <a:rPr lang="en-US" altLang="zh-CN" sz="2200" dirty="0" err="1">
                <a:solidFill>
                  <a:srgbClr val="FF0000"/>
                </a:solidFill>
                <a:latin typeface="微软雅黑" panose="020B0503020204020204" pitchFamily="34" charset="-122"/>
                <a:ea typeface="微软雅黑" panose="020B0503020204020204" pitchFamily="34" charset="-122"/>
              </a:rPr>
              <a:t>Papert</a:t>
            </a:r>
            <a:r>
              <a:rPr lang="en-US" altLang="zh-CN" sz="2200" dirty="0">
                <a:solidFill>
                  <a:srgbClr val="FF0000"/>
                </a:solidFill>
                <a:latin typeface="微软雅黑" panose="020B0503020204020204" pitchFamily="34" charset="-122"/>
                <a:ea typeface="微软雅黑" panose="020B0503020204020204" pitchFamily="34" charset="-122"/>
              </a:rPr>
              <a:t> </a:t>
            </a:r>
            <a:r>
              <a:rPr lang="zh-CN" altLang="en-US" sz="2200" dirty="0">
                <a:solidFill>
                  <a:srgbClr val="FF0000"/>
                </a:solidFill>
                <a:latin typeface="微软雅黑" panose="020B0503020204020204" pitchFamily="34" charset="-122"/>
                <a:ea typeface="微软雅黑" panose="020B0503020204020204" pitchFamily="34" charset="-122"/>
              </a:rPr>
              <a:t>发表</a:t>
            </a:r>
            <a:r>
              <a:rPr lang="en-US" altLang="zh-CN" sz="2200" dirty="0">
                <a:solidFill>
                  <a:srgbClr val="FF0000"/>
                </a:solidFill>
                <a:latin typeface="微软雅黑" panose="020B0503020204020204" pitchFamily="34" charset="-122"/>
                <a:ea typeface="微软雅黑" panose="020B0503020204020204" pitchFamily="34" charset="-122"/>
              </a:rPr>
              <a:t>《</a:t>
            </a:r>
            <a:r>
              <a:rPr lang="en-US" altLang="zh-CN" sz="2200" dirty="0" err="1">
                <a:solidFill>
                  <a:srgbClr val="FF0000"/>
                </a:solidFill>
                <a:latin typeface="微软雅黑" panose="020B0503020204020204" pitchFamily="34" charset="-122"/>
                <a:ea typeface="微软雅黑" panose="020B0503020204020204" pitchFamily="34" charset="-122"/>
              </a:rPr>
              <a:t>Perceptrons</a:t>
            </a:r>
            <a:r>
              <a:rPr lang="en-US" altLang="zh-CN" sz="2200" dirty="0">
                <a:solidFill>
                  <a:srgbClr val="FF0000"/>
                </a:solidFill>
                <a:latin typeface="微软雅黑" panose="020B0503020204020204" pitchFamily="34" charset="-122"/>
                <a:ea typeface="微软雅黑" panose="020B0503020204020204" pitchFamily="34" charset="-122"/>
              </a:rPr>
              <a:t>》</a:t>
            </a:r>
            <a:r>
              <a:rPr lang="zh-CN" altLang="en-US" sz="2200" dirty="0">
                <a:solidFill>
                  <a:srgbClr val="FF0000"/>
                </a:solidFill>
                <a:latin typeface="微软雅黑" panose="020B0503020204020204" pitchFamily="34" charset="-122"/>
                <a:ea typeface="微软雅黑" panose="020B0503020204020204" pitchFamily="34" charset="-122"/>
              </a:rPr>
              <a:t>一书</a:t>
            </a:r>
            <a:r>
              <a:rPr lang="en-US" altLang="zh-CN" sz="2200" dirty="0">
                <a:solidFill>
                  <a:srgbClr val="FF0000"/>
                </a:solidFill>
                <a:latin typeface="微软雅黑" panose="020B0503020204020204" pitchFamily="34" charset="-122"/>
                <a:ea typeface="微软雅黑" panose="020B0503020204020204" pitchFamily="34" charset="-122"/>
              </a:rPr>
              <a:t>, </a:t>
            </a:r>
            <a:r>
              <a:rPr lang="zh-CN" altLang="en-US" sz="2200" dirty="0">
                <a:solidFill>
                  <a:srgbClr val="FF0000"/>
                </a:solidFill>
                <a:latin typeface="微软雅黑" panose="020B0503020204020204" pitchFamily="34" charset="-122"/>
                <a:ea typeface="微软雅黑" panose="020B0503020204020204" pitchFamily="34" charset="-122"/>
              </a:rPr>
              <a:t>指出单层神经网路不能解决非线性问题</a:t>
            </a:r>
            <a:r>
              <a:rPr lang="en-US" altLang="zh-CN" sz="2200" dirty="0">
                <a:solidFill>
                  <a:srgbClr val="FF0000"/>
                </a:solidFill>
                <a:latin typeface="微软雅黑" panose="020B0503020204020204" pitchFamily="34" charset="-122"/>
                <a:ea typeface="微软雅黑" panose="020B0503020204020204" pitchFamily="34" charset="-122"/>
              </a:rPr>
              <a:t>, </a:t>
            </a:r>
            <a:r>
              <a:rPr lang="zh-CN" altLang="en-US" sz="2200" dirty="0">
                <a:solidFill>
                  <a:srgbClr val="FF0000"/>
                </a:solidFill>
                <a:latin typeface="微软雅黑" panose="020B0503020204020204" pitchFamily="34" charset="-122"/>
                <a:ea typeface="微软雅黑" panose="020B0503020204020204" pitchFamily="34" charset="-122"/>
              </a:rPr>
              <a:t>多层网络的训练算法尚无希望</a:t>
            </a:r>
            <a:r>
              <a:rPr lang="en-US" altLang="zh-CN" sz="2200" dirty="0">
                <a:solidFill>
                  <a:srgbClr val="FF0000"/>
                </a:solidFill>
                <a:latin typeface="微软雅黑" panose="020B0503020204020204" pitchFamily="34" charset="-122"/>
                <a:ea typeface="微软雅黑" panose="020B0503020204020204" pitchFamily="34" charset="-122"/>
              </a:rPr>
              <a:t>. </a:t>
            </a:r>
            <a:r>
              <a:rPr lang="zh-CN" altLang="en-US" sz="2200" dirty="0">
                <a:solidFill>
                  <a:srgbClr val="FF0000"/>
                </a:solidFill>
                <a:latin typeface="微软雅黑" panose="020B0503020204020204" pitchFamily="34" charset="-122"/>
                <a:ea typeface="微软雅黑" panose="020B0503020204020204" pitchFamily="34" charset="-122"/>
              </a:rPr>
              <a:t>这个论断导致神经网络进入低谷</a:t>
            </a:r>
          </a:p>
        </p:txBody>
      </p:sp>
      <p:pic>
        <p:nvPicPr>
          <p:cNvPr id="5" name="Picture 3">
            <a:extLst>
              <a:ext uri="{FF2B5EF4-FFF2-40B4-BE49-F238E27FC236}">
                <a16:creationId xmlns:a16="http://schemas.microsoft.com/office/drawing/2014/main" id="{BE29FE39-D421-4B8C-993F-84F4E8085BC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53200" y="127533"/>
            <a:ext cx="1981200" cy="14786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内容占位符 8" descr="屏幕剪辑">
            <a:extLst>
              <a:ext uri="{FF2B5EF4-FFF2-40B4-BE49-F238E27FC236}">
                <a16:creationId xmlns:a16="http://schemas.microsoft.com/office/drawing/2014/main" id="{A430462D-ADD0-4522-90F6-2945438BA9B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55835" t="45803" b="11448"/>
          <a:stretch/>
        </p:blipFill>
        <p:spPr>
          <a:xfrm>
            <a:off x="8527775" y="37135"/>
            <a:ext cx="2139933" cy="1683378"/>
          </a:xfrm>
          <a:prstGeom prst="rect">
            <a:avLst/>
          </a:prstGeom>
        </p:spPr>
      </p:pic>
    </p:spTree>
    <p:extLst>
      <p:ext uri="{BB962C8B-B14F-4D97-AF65-F5344CB8AC3E}">
        <p14:creationId xmlns:p14="http://schemas.microsoft.com/office/powerpoint/2010/main" val="2842123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6" name="内容占位符 2"/>
              <p:cNvSpPr txBox="1">
                <a:spLocks/>
              </p:cNvSpPr>
              <p:nvPr/>
            </p:nvSpPr>
            <p:spPr>
              <a:xfrm>
                <a:off x="895350" y="1023759"/>
                <a:ext cx="10229850" cy="2640413"/>
              </a:xfrm>
              <a:prstGeom prst="rect">
                <a:avLst/>
              </a:prstGeom>
            </p:spPr>
            <p:txBody>
              <a:bodyPr vert="horz" lIns="91440" tIns="46800" rIns="91440" bIns="45720" rtlCol="0">
                <a:normAutofit/>
              </a:bodyPr>
              <a:lstStyle>
                <a:lvl1pPr marL="228600" indent="-360000" algn="l" defTabSz="914400" rtl="0" eaLnBrk="1" latinLnBrk="0" hangingPunct="1">
                  <a:lnSpc>
                    <a:spcPct val="90000"/>
                  </a:lnSpc>
                  <a:spcBef>
                    <a:spcPts val="1000"/>
                  </a:spcBef>
                  <a:buClr>
                    <a:schemeClr val="accent1"/>
                  </a:buClr>
                  <a:buSzPct val="100000"/>
                  <a:buFont typeface="Wingdings" panose="05000000000000000000" pitchFamily="2" charset="2"/>
                  <a:buChar char="p"/>
                  <a:defRPr lang="zh-CN" altLang="en-US" sz="2200" kern="1200" baseline="0" dirty="0" smtClean="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286000" indent="0" algn="l" defTabSz="914400" rtl="0" eaLnBrk="1" latinLnBrk="0" hangingPunct="1">
                  <a:lnSpc>
                    <a:spcPct val="90000"/>
                  </a:lnSpc>
                  <a:spcBef>
                    <a:spcPts val="500"/>
                  </a:spcBef>
                  <a:buClr>
                    <a:schemeClr val="tx2"/>
                  </a:buClr>
                  <a:buFont typeface="Arial" panose="020B0604020202020204" pitchFamily="34" charset="0"/>
                  <a:buNone/>
                  <a:defRPr sz="1800"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lnSpc>
                    <a:spcPct val="100000"/>
                  </a:lnSpc>
                  <a:spcAft>
                    <a:spcPts val="0"/>
                  </a:spcAft>
                  <a:buClr>
                    <a:srgbClr val="16754D"/>
                  </a:buClr>
                  <a:buNone/>
                  <a:defRPr/>
                </a:pPr>
                <a:r>
                  <a:rPr lang="zh-CN" altLang="en-US" dirty="0">
                    <a:solidFill>
                      <a:srgbClr val="C00000"/>
                    </a:solidFill>
                    <a:latin typeface="微软雅黑" panose="020B0503020204020204" pitchFamily="34" charset="-122"/>
                    <a:ea typeface="微软雅黑" panose="020B0503020204020204" pitchFamily="34" charset="-122"/>
                  </a:rPr>
                  <a:t>误差逆传播算法</a:t>
                </a:r>
                <a:r>
                  <a:rPr lang="zh-CN" altLang="en-US" dirty="0">
                    <a:solidFill>
                      <a:sysClr val="windowText" lastClr="000000"/>
                    </a:solidFill>
                    <a:latin typeface="微软雅黑" panose="020B0503020204020204" pitchFamily="34" charset="-122"/>
                    <a:ea typeface="微软雅黑" panose="020B0503020204020204" pitchFamily="34" charset="-122"/>
                  </a:rPr>
                  <a:t>（</a:t>
                </a:r>
                <a:r>
                  <a:rPr lang="en-US" altLang="zh-CN" dirty="0">
                    <a:solidFill>
                      <a:sysClr val="windowText" lastClr="000000"/>
                    </a:solidFill>
                    <a:latin typeface="微软雅黑" panose="020B0503020204020204" pitchFamily="34" charset="-122"/>
                    <a:ea typeface="微软雅黑" panose="020B0503020204020204" pitchFamily="34" charset="-122"/>
                  </a:rPr>
                  <a:t>Error </a:t>
                </a:r>
                <a:r>
                  <a:rPr lang="en-US" altLang="zh-CN" dirty="0" err="1">
                    <a:solidFill>
                      <a:sysClr val="windowText" lastClr="000000"/>
                    </a:solidFill>
                    <a:latin typeface="微软雅黑" panose="020B0503020204020204" pitchFamily="34" charset="-122"/>
                    <a:ea typeface="微软雅黑" panose="020B0503020204020204" pitchFamily="34" charset="-122"/>
                  </a:rPr>
                  <a:t>BackPropagation</a:t>
                </a:r>
                <a:r>
                  <a:rPr lang="en-US" altLang="zh-CN" dirty="0">
                    <a:solidFill>
                      <a:sysClr val="windowText" lastClr="000000"/>
                    </a:solidFill>
                    <a:latin typeface="微软雅黑" panose="020B0503020204020204" pitchFamily="34" charset="-122"/>
                    <a:ea typeface="微软雅黑" panose="020B0503020204020204" pitchFamily="34" charset="-122"/>
                  </a:rPr>
                  <a:t>, </a:t>
                </a:r>
                <a:r>
                  <a:rPr lang="zh-CN" altLang="en-US" dirty="0">
                    <a:solidFill>
                      <a:sysClr val="windowText" lastClr="000000"/>
                    </a:solidFill>
                    <a:latin typeface="微软雅黑" panose="020B0503020204020204" pitchFamily="34" charset="-122"/>
                    <a:ea typeface="微软雅黑" panose="020B0503020204020204" pitchFamily="34" charset="-122"/>
                  </a:rPr>
                  <a:t>简称</a:t>
                </a:r>
                <a:r>
                  <a:rPr lang="en-US" altLang="zh-CN" dirty="0">
                    <a:solidFill>
                      <a:sysClr val="windowText" lastClr="000000"/>
                    </a:solidFill>
                    <a:latin typeface="微软雅黑" panose="020B0503020204020204" pitchFamily="34" charset="-122"/>
                    <a:ea typeface="微软雅黑" panose="020B0503020204020204" pitchFamily="34" charset="-122"/>
                  </a:rPr>
                  <a:t>BP</a:t>
                </a:r>
                <a:r>
                  <a:rPr lang="zh-CN" altLang="en-US" dirty="0">
                    <a:solidFill>
                      <a:sysClr val="windowText" lastClr="000000"/>
                    </a:solidFill>
                    <a:latin typeface="微软雅黑" panose="020B0503020204020204" pitchFamily="34" charset="-122"/>
                    <a:ea typeface="微软雅黑" panose="020B0503020204020204" pitchFamily="34" charset="-122"/>
                  </a:rPr>
                  <a:t>）是最成功的训练多层前馈神经网络的学习算法</a:t>
                </a:r>
                <a:r>
                  <a:rPr lang="en-US" altLang="zh-CN" dirty="0">
                    <a:solidFill>
                      <a:sysClr val="windowText" lastClr="000000"/>
                    </a:solidFill>
                    <a:latin typeface="微软雅黑" panose="020B0503020204020204" pitchFamily="34" charset="-122"/>
                    <a:ea typeface="微软雅黑" panose="020B0503020204020204" pitchFamily="34" charset="-122"/>
                  </a:rPr>
                  <a:t>. </a:t>
                </a:r>
              </a:p>
              <a:p>
                <a:pPr marL="342900" indent="-342900" fontAlgn="auto">
                  <a:lnSpc>
                    <a:spcPct val="100000"/>
                  </a:lnSpc>
                  <a:spcAft>
                    <a:spcPts val="0"/>
                  </a:spcAft>
                  <a:buClr>
                    <a:srgbClr val="16754D"/>
                  </a:buClr>
                  <a:buFont typeface="Wingdings" panose="05000000000000000000" pitchFamily="2" charset="2"/>
                  <a:buChar char="l"/>
                  <a:defRPr/>
                </a:pPr>
                <a:r>
                  <a:rPr lang="zh-CN" altLang="en-US" sz="2000" dirty="0">
                    <a:solidFill>
                      <a:sysClr val="windowText" lastClr="000000"/>
                    </a:solidFill>
                    <a:latin typeface="微软雅黑" panose="020B0503020204020204" pitchFamily="34" charset="-122"/>
                    <a:ea typeface="微软雅黑" panose="020B0503020204020204" pitchFamily="34" charset="-122"/>
                  </a:rPr>
                  <a:t>给定训练集</a:t>
                </a:r>
                <a14:m>
                  <m:oMath xmlns:m="http://schemas.openxmlformats.org/officeDocument/2006/math">
                    <m:r>
                      <a:rPr lang="en-US" altLang="zh-CN" sz="2000" i="1" dirty="0">
                        <a:solidFill>
                          <a:sysClr val="windowText" lastClr="000000"/>
                        </a:solidFill>
                        <a:latin typeface="Cambria Math" panose="02040503050406030204" pitchFamily="18" charset="0"/>
                        <a:ea typeface="微软雅黑" panose="020B0503020204020204" pitchFamily="34" charset="-122"/>
                      </a:rPr>
                      <m:t>𝐷</m:t>
                    </m:r>
                    <m:r>
                      <a:rPr lang="en-US" altLang="zh-CN" sz="2000" dirty="0">
                        <a:solidFill>
                          <a:sysClr val="windowText" lastClr="000000"/>
                        </a:solidFill>
                        <a:latin typeface="Cambria Math" panose="02040503050406030204" pitchFamily="18" charset="0"/>
                        <a:ea typeface="微软雅黑" panose="020B0503020204020204" pitchFamily="34" charset="-122"/>
                      </a:rPr>
                      <m:t>=</m:t>
                    </m:r>
                    <m:d>
                      <m:dPr>
                        <m:begChr m:val="{"/>
                        <m:endChr m:val="}"/>
                        <m:ctrlPr>
                          <a:rPr lang="en-US" altLang="zh-CN" sz="2000" i="1" dirty="0">
                            <a:solidFill>
                              <a:sysClr val="windowText" lastClr="000000"/>
                            </a:solidFill>
                            <a:latin typeface="Cambria Math" panose="02040503050406030204" pitchFamily="18" charset="0"/>
                            <a:ea typeface="微软雅黑" panose="020B0503020204020204" pitchFamily="34" charset="-122"/>
                          </a:rPr>
                        </m:ctrlPr>
                      </m:dPr>
                      <m:e>
                        <m:d>
                          <m:dPr>
                            <m:ctrlPr>
                              <a:rPr lang="en-US" altLang="zh-CN" sz="2000" i="1" dirty="0">
                                <a:solidFill>
                                  <a:sysClr val="windowText" lastClr="000000"/>
                                </a:solidFill>
                                <a:latin typeface="Cambria Math" panose="02040503050406030204" pitchFamily="18" charset="0"/>
                                <a:ea typeface="微软雅黑" panose="020B0503020204020204" pitchFamily="34" charset="-122"/>
                              </a:rPr>
                            </m:ctrlPr>
                          </m:dPr>
                          <m:e>
                            <m:sSub>
                              <m:sSubPr>
                                <m:ctrlPr>
                                  <a:rPr lang="en-US" altLang="zh-CN" sz="2000" i="1" dirty="0">
                                    <a:solidFill>
                                      <a:sysClr val="windowText" lastClr="000000"/>
                                    </a:solidFill>
                                    <a:latin typeface="Cambria Math" panose="02040503050406030204" pitchFamily="18" charset="0"/>
                                    <a:ea typeface="微软雅黑" panose="020B0503020204020204" pitchFamily="34" charset="-122"/>
                                  </a:rPr>
                                </m:ctrlPr>
                              </m:sSubPr>
                              <m:e>
                                <m:r>
                                  <a:rPr lang="en-US" altLang="zh-CN" sz="2000" b="1" i="1" dirty="0">
                                    <a:solidFill>
                                      <a:sysClr val="windowText" lastClr="000000"/>
                                    </a:solidFill>
                                    <a:latin typeface="Cambria Math" panose="02040503050406030204" pitchFamily="18" charset="0"/>
                                    <a:ea typeface="微软雅黑" panose="020B0503020204020204" pitchFamily="34" charset="-122"/>
                                  </a:rPr>
                                  <m:t>𝒙</m:t>
                                </m:r>
                              </m:e>
                              <m:sub>
                                <m:r>
                                  <a:rPr lang="en-US" altLang="zh-CN" sz="2000" i="1" dirty="0">
                                    <a:solidFill>
                                      <a:sysClr val="windowText" lastClr="000000"/>
                                    </a:solidFill>
                                    <a:latin typeface="Cambria Math" panose="02040503050406030204" pitchFamily="18" charset="0"/>
                                    <a:ea typeface="微软雅黑" panose="020B0503020204020204" pitchFamily="34" charset="-122"/>
                                  </a:rPr>
                                  <m:t>𝑖</m:t>
                                </m:r>
                              </m:sub>
                            </m:sSub>
                            <m:r>
                              <a:rPr lang="en-US" altLang="zh-CN" sz="2000" i="1" dirty="0">
                                <a:solidFill>
                                  <a:sysClr val="windowText" lastClr="000000"/>
                                </a:solidFill>
                                <a:latin typeface="Cambria Math" panose="02040503050406030204" pitchFamily="18" charset="0"/>
                                <a:ea typeface="微软雅黑" panose="020B0503020204020204" pitchFamily="34" charset="-122"/>
                              </a:rPr>
                              <m:t>,</m:t>
                            </m:r>
                            <m:sSub>
                              <m:sSubPr>
                                <m:ctrlPr>
                                  <a:rPr lang="en-US" altLang="zh-CN" sz="2000" i="1" dirty="0">
                                    <a:solidFill>
                                      <a:sysClr val="windowText" lastClr="000000"/>
                                    </a:solidFill>
                                    <a:latin typeface="Cambria Math" panose="02040503050406030204" pitchFamily="18" charset="0"/>
                                    <a:ea typeface="微软雅黑" panose="020B0503020204020204" pitchFamily="34" charset="-122"/>
                                  </a:rPr>
                                </m:ctrlPr>
                              </m:sSubPr>
                              <m:e>
                                <m:r>
                                  <a:rPr lang="en-US" altLang="zh-CN" sz="2000" i="1" dirty="0">
                                    <a:solidFill>
                                      <a:sysClr val="windowText" lastClr="000000"/>
                                    </a:solidFill>
                                    <a:latin typeface="Cambria Math" panose="02040503050406030204" pitchFamily="18" charset="0"/>
                                    <a:ea typeface="微软雅黑" panose="020B0503020204020204" pitchFamily="34" charset="-122"/>
                                  </a:rPr>
                                  <m:t>𝑦</m:t>
                                </m:r>
                              </m:e>
                              <m:sub>
                                <m:r>
                                  <a:rPr lang="en-US" altLang="zh-CN" sz="2000" i="1" dirty="0">
                                    <a:solidFill>
                                      <a:sysClr val="windowText" lastClr="000000"/>
                                    </a:solidFill>
                                    <a:latin typeface="Cambria Math" panose="02040503050406030204" pitchFamily="18" charset="0"/>
                                    <a:ea typeface="微软雅黑" panose="020B0503020204020204" pitchFamily="34" charset="-122"/>
                                  </a:rPr>
                                  <m:t>𝑖</m:t>
                                </m:r>
                              </m:sub>
                            </m:sSub>
                          </m:e>
                        </m:d>
                      </m:e>
                    </m:d>
                    <m:r>
                      <a:rPr lang="en-US" altLang="zh-CN" sz="2000" dirty="0">
                        <a:solidFill>
                          <a:sysClr val="windowText" lastClr="000000"/>
                        </a:solidFill>
                        <a:latin typeface="Cambria Math" panose="02040503050406030204" pitchFamily="18" charset="0"/>
                        <a:ea typeface="微软雅黑" panose="020B0503020204020204" pitchFamily="34" charset="-122"/>
                      </a:rPr>
                      <m:t>,</m:t>
                    </m:r>
                    <m:sSub>
                      <m:sSubPr>
                        <m:ctrlPr>
                          <a:rPr lang="en-US" altLang="zh-CN" sz="2000" i="1" dirty="0">
                            <a:solidFill>
                              <a:sysClr val="windowText" lastClr="000000"/>
                            </a:solidFill>
                            <a:latin typeface="Cambria Math" panose="02040503050406030204" pitchFamily="18" charset="0"/>
                            <a:ea typeface="微软雅黑" panose="020B0503020204020204" pitchFamily="34" charset="-122"/>
                          </a:rPr>
                        </m:ctrlPr>
                      </m:sSubPr>
                      <m:e>
                        <m:r>
                          <a:rPr lang="en-US" altLang="zh-CN" sz="2000" b="1" i="1" dirty="0">
                            <a:solidFill>
                              <a:sysClr val="windowText" lastClr="000000"/>
                            </a:solidFill>
                            <a:latin typeface="Cambria Math" panose="02040503050406030204" pitchFamily="18" charset="0"/>
                            <a:ea typeface="微软雅黑" panose="020B0503020204020204" pitchFamily="34" charset="-122"/>
                          </a:rPr>
                          <m:t>𝒙</m:t>
                        </m:r>
                      </m:e>
                      <m:sub>
                        <m:r>
                          <a:rPr lang="en-US" altLang="zh-CN" sz="2000" i="1" dirty="0">
                            <a:solidFill>
                              <a:sysClr val="windowText" lastClr="000000"/>
                            </a:solidFill>
                            <a:latin typeface="Cambria Math" panose="02040503050406030204" pitchFamily="18" charset="0"/>
                            <a:ea typeface="微软雅黑" panose="020B0503020204020204" pitchFamily="34" charset="-122"/>
                          </a:rPr>
                          <m:t>𝑖</m:t>
                        </m:r>
                      </m:sub>
                    </m:sSub>
                    <m:r>
                      <a:rPr lang="en-US" altLang="zh-CN" sz="2000" i="1" dirty="0">
                        <a:solidFill>
                          <a:sysClr val="windowText" lastClr="000000"/>
                        </a:solidFill>
                        <a:latin typeface="Cambria Math" panose="02040503050406030204" pitchFamily="18" charset="0"/>
                        <a:ea typeface="Cambria Math" panose="02040503050406030204" pitchFamily="18" charset="0"/>
                      </a:rPr>
                      <m:t>∈</m:t>
                    </m:r>
                    <m:sSup>
                      <m:sSupPr>
                        <m:ctrlPr>
                          <a:rPr lang="en-US" altLang="zh-CN" sz="2000" i="1" dirty="0">
                            <a:solidFill>
                              <a:sysClr val="windowText" lastClr="000000"/>
                            </a:solidFill>
                            <a:latin typeface="Cambria Math" panose="02040503050406030204" pitchFamily="18" charset="0"/>
                            <a:ea typeface="Cambria Math" panose="02040503050406030204" pitchFamily="18" charset="0"/>
                          </a:rPr>
                        </m:ctrlPr>
                      </m:sSupPr>
                      <m:e>
                        <m:r>
                          <a:rPr lang="en-US" altLang="zh-CN" sz="2000" i="1" dirty="0">
                            <a:solidFill>
                              <a:sysClr val="windowText" lastClr="000000"/>
                            </a:solidFill>
                            <a:latin typeface="Cambria Math" panose="02040503050406030204" pitchFamily="18" charset="0"/>
                            <a:ea typeface="Cambria Math" panose="02040503050406030204" pitchFamily="18" charset="0"/>
                          </a:rPr>
                          <m:t>𝑅</m:t>
                        </m:r>
                      </m:e>
                      <m:sup>
                        <m:r>
                          <a:rPr lang="en-US" altLang="zh-CN" sz="2000" i="1" dirty="0">
                            <a:solidFill>
                              <a:sysClr val="windowText" lastClr="000000"/>
                            </a:solidFill>
                            <a:latin typeface="Cambria Math" panose="02040503050406030204" pitchFamily="18" charset="0"/>
                            <a:ea typeface="Cambria Math" panose="02040503050406030204" pitchFamily="18" charset="0"/>
                          </a:rPr>
                          <m:t>𝑑</m:t>
                        </m:r>
                      </m:sup>
                    </m:sSup>
                    <m:r>
                      <a:rPr lang="en-US" altLang="zh-CN" sz="2000" i="1" dirty="0">
                        <a:solidFill>
                          <a:sysClr val="windowText" lastClr="000000"/>
                        </a:solidFill>
                        <a:latin typeface="Cambria Math" panose="02040503050406030204" pitchFamily="18" charset="0"/>
                        <a:ea typeface="Cambria Math" panose="02040503050406030204" pitchFamily="18" charset="0"/>
                      </a:rPr>
                      <m:t>,</m:t>
                    </m:r>
                    <m:sSub>
                      <m:sSubPr>
                        <m:ctrlPr>
                          <a:rPr lang="en-US" altLang="zh-CN" sz="2000" i="1" dirty="0">
                            <a:solidFill>
                              <a:sysClr val="windowText" lastClr="000000"/>
                            </a:solidFill>
                            <a:latin typeface="Cambria Math" panose="02040503050406030204" pitchFamily="18" charset="0"/>
                            <a:ea typeface="微软雅黑" panose="020B0503020204020204" pitchFamily="34" charset="-122"/>
                          </a:rPr>
                        </m:ctrlPr>
                      </m:sSubPr>
                      <m:e>
                        <m:r>
                          <a:rPr lang="en-US" altLang="zh-CN" sz="2000" i="1" dirty="0">
                            <a:solidFill>
                              <a:sysClr val="windowText" lastClr="000000"/>
                            </a:solidFill>
                            <a:latin typeface="Cambria Math" panose="02040503050406030204" pitchFamily="18" charset="0"/>
                            <a:ea typeface="微软雅黑" panose="020B0503020204020204" pitchFamily="34" charset="-122"/>
                          </a:rPr>
                          <m:t>𝑦</m:t>
                        </m:r>
                      </m:e>
                      <m:sub>
                        <m:r>
                          <a:rPr lang="en-US" altLang="zh-CN" sz="2000" i="1" dirty="0">
                            <a:solidFill>
                              <a:sysClr val="windowText" lastClr="000000"/>
                            </a:solidFill>
                            <a:latin typeface="Cambria Math" panose="02040503050406030204" pitchFamily="18" charset="0"/>
                            <a:ea typeface="微软雅黑" panose="020B0503020204020204" pitchFamily="34" charset="-122"/>
                          </a:rPr>
                          <m:t>𝑖</m:t>
                        </m:r>
                      </m:sub>
                    </m:sSub>
                    <m:r>
                      <a:rPr lang="en-US" altLang="zh-CN" sz="2000" i="1" dirty="0">
                        <a:solidFill>
                          <a:sysClr val="windowText" lastClr="000000"/>
                        </a:solidFill>
                        <a:latin typeface="Cambria Math" panose="02040503050406030204" pitchFamily="18" charset="0"/>
                        <a:ea typeface="Cambria Math" panose="02040503050406030204" pitchFamily="18" charset="0"/>
                      </a:rPr>
                      <m:t>∈</m:t>
                    </m:r>
                    <m:sSup>
                      <m:sSupPr>
                        <m:ctrlPr>
                          <a:rPr lang="en-US" altLang="zh-CN" sz="2000" i="1" dirty="0">
                            <a:solidFill>
                              <a:sysClr val="windowText" lastClr="000000"/>
                            </a:solidFill>
                            <a:latin typeface="Cambria Math" panose="02040503050406030204" pitchFamily="18" charset="0"/>
                            <a:ea typeface="Cambria Math" panose="02040503050406030204" pitchFamily="18" charset="0"/>
                          </a:rPr>
                        </m:ctrlPr>
                      </m:sSupPr>
                      <m:e>
                        <m:r>
                          <a:rPr lang="en-US" altLang="zh-CN" sz="2000" i="1" dirty="0">
                            <a:solidFill>
                              <a:sysClr val="windowText" lastClr="000000"/>
                            </a:solidFill>
                            <a:latin typeface="Cambria Math" panose="02040503050406030204" pitchFamily="18" charset="0"/>
                            <a:ea typeface="Cambria Math" panose="02040503050406030204" pitchFamily="18" charset="0"/>
                          </a:rPr>
                          <m:t>𝑅</m:t>
                        </m:r>
                      </m:e>
                      <m:sup>
                        <m:r>
                          <a:rPr lang="en-US" altLang="zh-CN" sz="2000" i="1" dirty="0">
                            <a:solidFill>
                              <a:sysClr val="windowText" lastClr="000000"/>
                            </a:solidFill>
                            <a:latin typeface="Cambria Math" panose="02040503050406030204" pitchFamily="18" charset="0"/>
                            <a:ea typeface="Cambria Math" panose="02040503050406030204" pitchFamily="18" charset="0"/>
                          </a:rPr>
                          <m:t>𝑙</m:t>
                        </m:r>
                      </m:sup>
                    </m:sSup>
                    <m:r>
                      <a:rPr lang="en-US" altLang="zh-CN" sz="2000" i="1" dirty="0">
                        <a:solidFill>
                          <a:sysClr val="windowText" lastClr="000000"/>
                        </a:solidFill>
                        <a:latin typeface="Cambria Math" panose="02040503050406030204" pitchFamily="18" charset="0"/>
                        <a:ea typeface="Cambria Math" panose="02040503050406030204" pitchFamily="18" charset="0"/>
                      </a:rPr>
                      <m:t>,(</m:t>
                    </m:r>
                    <m:r>
                      <a:rPr lang="en-US" altLang="zh-CN" sz="2000" i="1" dirty="0">
                        <a:solidFill>
                          <a:sysClr val="windowText" lastClr="000000"/>
                        </a:solidFill>
                        <a:latin typeface="Cambria Math" panose="02040503050406030204" pitchFamily="18" charset="0"/>
                        <a:ea typeface="Cambria Math" panose="02040503050406030204" pitchFamily="18" charset="0"/>
                      </a:rPr>
                      <m:t>𝑖</m:t>
                    </m:r>
                    <m:r>
                      <a:rPr lang="en-US" altLang="zh-CN" sz="2000" i="1" dirty="0">
                        <a:solidFill>
                          <a:sysClr val="windowText" lastClr="000000"/>
                        </a:solidFill>
                        <a:latin typeface="Cambria Math" panose="02040503050406030204" pitchFamily="18" charset="0"/>
                        <a:ea typeface="Cambria Math" panose="02040503050406030204" pitchFamily="18" charset="0"/>
                      </a:rPr>
                      <m:t>=1,2,⋯,</m:t>
                    </m:r>
                    <m:r>
                      <a:rPr lang="en-US" altLang="zh-CN" sz="2000" i="1" dirty="0">
                        <a:solidFill>
                          <a:sysClr val="windowText" lastClr="000000"/>
                        </a:solidFill>
                        <a:latin typeface="Cambria Math" panose="02040503050406030204" pitchFamily="18" charset="0"/>
                        <a:ea typeface="Cambria Math" panose="02040503050406030204" pitchFamily="18" charset="0"/>
                      </a:rPr>
                      <m:t>𝑚</m:t>
                    </m:r>
                    <m:r>
                      <a:rPr lang="en-US" altLang="zh-CN" sz="2000" i="1" dirty="0">
                        <a:solidFill>
                          <a:sysClr val="windowText" lastClr="000000"/>
                        </a:solidFill>
                        <a:latin typeface="Cambria Math" panose="02040503050406030204" pitchFamily="18" charset="0"/>
                        <a:ea typeface="Cambria Math" panose="02040503050406030204" pitchFamily="18" charset="0"/>
                      </a:rPr>
                      <m:t>)</m:t>
                    </m:r>
                  </m:oMath>
                </a14:m>
                <a:r>
                  <a:rPr lang="en-US" altLang="zh-CN" sz="2000" dirty="0">
                    <a:solidFill>
                      <a:sysClr val="windowText" lastClr="000000"/>
                    </a:solidFill>
                    <a:latin typeface="微软雅黑" panose="020B0503020204020204" pitchFamily="34" charset="-122"/>
                    <a:ea typeface="微软雅黑" panose="020B0503020204020204" pitchFamily="34" charset="-122"/>
                  </a:rPr>
                  <a:t>, </a:t>
                </a:r>
                <a:r>
                  <a:rPr lang="zh-CN" altLang="en-US" sz="2000" dirty="0">
                    <a:solidFill>
                      <a:sysClr val="windowText" lastClr="000000"/>
                    </a:solidFill>
                    <a:latin typeface="微软雅黑" panose="020B0503020204020204" pitchFamily="34" charset="-122"/>
                    <a:ea typeface="微软雅黑" panose="020B0503020204020204" pitchFamily="34" charset="-122"/>
                  </a:rPr>
                  <a:t>即输入示例由</a:t>
                </a:r>
                <a14:m>
                  <m:oMath xmlns:m="http://schemas.openxmlformats.org/officeDocument/2006/math">
                    <m:r>
                      <a:rPr lang="en-US" altLang="zh-CN" sz="2000" i="1" dirty="0">
                        <a:solidFill>
                          <a:sysClr val="windowText" lastClr="000000"/>
                        </a:solidFill>
                        <a:latin typeface="Cambria Math" panose="02040503050406030204" pitchFamily="18" charset="0"/>
                        <a:ea typeface="微软雅黑" panose="020B0503020204020204" pitchFamily="34" charset="-122"/>
                      </a:rPr>
                      <m:t>𝑑</m:t>
                    </m:r>
                  </m:oMath>
                </a14:m>
                <a:r>
                  <a:rPr lang="zh-CN" altLang="en-US" sz="2000" dirty="0">
                    <a:solidFill>
                      <a:sysClr val="windowText" lastClr="000000"/>
                    </a:solidFill>
                    <a:latin typeface="微软雅黑" panose="020B0503020204020204" pitchFamily="34" charset="-122"/>
                    <a:ea typeface="微软雅黑" panose="020B0503020204020204" pitchFamily="34" charset="-122"/>
                  </a:rPr>
                  <a:t>个属性描述</a:t>
                </a:r>
                <a:r>
                  <a:rPr lang="en-US" altLang="zh-CN" sz="2000" dirty="0">
                    <a:solidFill>
                      <a:sysClr val="windowText" lastClr="000000"/>
                    </a:solidFill>
                    <a:latin typeface="微软雅黑" panose="020B0503020204020204" pitchFamily="34" charset="-122"/>
                    <a:ea typeface="微软雅黑" panose="020B0503020204020204" pitchFamily="34" charset="-122"/>
                  </a:rPr>
                  <a:t>, </a:t>
                </a:r>
                <a:r>
                  <a:rPr lang="zh-CN" altLang="en-US" sz="2000" dirty="0">
                    <a:solidFill>
                      <a:sysClr val="windowText" lastClr="000000"/>
                    </a:solidFill>
                    <a:latin typeface="微软雅黑" panose="020B0503020204020204" pitchFamily="34" charset="-122"/>
                    <a:ea typeface="微软雅黑" panose="020B0503020204020204" pitchFamily="34" charset="-122"/>
                  </a:rPr>
                  <a:t>输出</a:t>
                </a:r>
                <a14:m>
                  <m:oMath xmlns:m="http://schemas.openxmlformats.org/officeDocument/2006/math">
                    <m:r>
                      <a:rPr lang="en-US" altLang="zh-CN" sz="2000" i="1" dirty="0">
                        <a:solidFill>
                          <a:sysClr val="windowText" lastClr="000000"/>
                        </a:solidFill>
                        <a:latin typeface="Cambria Math" panose="02040503050406030204" pitchFamily="18" charset="0"/>
                        <a:ea typeface="微软雅黑" panose="020B0503020204020204" pitchFamily="34" charset="-122"/>
                      </a:rPr>
                      <m:t>𝑙</m:t>
                    </m:r>
                  </m:oMath>
                </a14:m>
                <a:r>
                  <a:rPr lang="zh-CN" altLang="en-US" sz="2000" dirty="0">
                    <a:solidFill>
                      <a:sysClr val="windowText" lastClr="000000"/>
                    </a:solidFill>
                    <a:latin typeface="微软雅黑" panose="020B0503020204020204" pitchFamily="34" charset="-122"/>
                    <a:ea typeface="微软雅黑" panose="020B0503020204020204" pitchFamily="34" charset="-122"/>
                  </a:rPr>
                  <a:t>维实值向量</a:t>
                </a:r>
                <a:r>
                  <a:rPr lang="en-US" altLang="zh-CN" sz="2000" dirty="0">
                    <a:solidFill>
                      <a:sysClr val="windowText" lastClr="000000"/>
                    </a:solidFill>
                    <a:latin typeface="微软雅黑" panose="020B0503020204020204" pitchFamily="34" charset="-122"/>
                    <a:ea typeface="微软雅黑" panose="020B0503020204020204" pitchFamily="34" charset="-122"/>
                  </a:rPr>
                  <a:t>. 	</a:t>
                </a:r>
              </a:p>
              <a:p>
                <a:pPr marL="342900" indent="-342900" fontAlgn="auto">
                  <a:lnSpc>
                    <a:spcPct val="100000"/>
                  </a:lnSpc>
                  <a:spcAft>
                    <a:spcPts val="0"/>
                  </a:spcAft>
                  <a:buClr>
                    <a:srgbClr val="16754D"/>
                  </a:buClr>
                  <a:buFont typeface="Wingdings" panose="05000000000000000000" pitchFamily="2" charset="2"/>
                  <a:buChar char="l"/>
                  <a:defRPr/>
                </a:pPr>
                <a:r>
                  <a:rPr lang="zh-CN" altLang="en-US" sz="2000" dirty="0">
                    <a:solidFill>
                      <a:sysClr val="windowText" lastClr="000000"/>
                    </a:solidFill>
                    <a:latin typeface="微软雅黑" panose="020B0503020204020204" pitchFamily="34" charset="-122"/>
                    <a:ea typeface="微软雅黑" panose="020B0503020204020204" pitchFamily="34" charset="-122"/>
                  </a:rPr>
                  <a:t>为方便讨论</a:t>
                </a:r>
                <a:r>
                  <a:rPr lang="en-US" altLang="zh-CN" sz="2000" dirty="0">
                    <a:solidFill>
                      <a:sysClr val="windowText" lastClr="000000"/>
                    </a:solidFill>
                    <a:latin typeface="微软雅黑" panose="020B0503020204020204" pitchFamily="34" charset="-122"/>
                    <a:ea typeface="微软雅黑" panose="020B0503020204020204" pitchFamily="34" charset="-122"/>
                  </a:rPr>
                  <a:t>, </a:t>
                </a:r>
                <a:r>
                  <a:rPr lang="zh-CN" altLang="en-US" sz="2000" dirty="0">
                    <a:solidFill>
                      <a:sysClr val="windowText" lastClr="000000"/>
                    </a:solidFill>
                    <a:latin typeface="微软雅黑" panose="020B0503020204020204" pitchFamily="34" charset="-122"/>
                    <a:ea typeface="微软雅黑" panose="020B0503020204020204" pitchFamily="34" charset="-122"/>
                  </a:rPr>
                  <a:t>给定一个拥有</a:t>
                </a:r>
                <a14:m>
                  <m:oMath xmlns:m="http://schemas.openxmlformats.org/officeDocument/2006/math">
                    <m:r>
                      <a:rPr lang="en-US" altLang="zh-CN" sz="2000" i="1" dirty="0">
                        <a:solidFill>
                          <a:sysClr val="windowText" lastClr="000000"/>
                        </a:solidFill>
                        <a:latin typeface="Cambria Math" panose="02040503050406030204" pitchFamily="18" charset="0"/>
                        <a:ea typeface="微软雅黑" panose="020B0503020204020204" pitchFamily="34" charset="-122"/>
                      </a:rPr>
                      <m:t>𝑑</m:t>
                    </m:r>
                  </m:oMath>
                </a14:m>
                <a:r>
                  <a:rPr lang="zh-CN" altLang="en-US" sz="2000" dirty="0">
                    <a:solidFill>
                      <a:sysClr val="windowText" lastClr="000000"/>
                    </a:solidFill>
                    <a:latin typeface="微软雅黑" panose="020B0503020204020204" pitchFamily="34" charset="-122"/>
                    <a:ea typeface="微软雅黑" panose="020B0503020204020204" pitchFamily="34" charset="-122"/>
                  </a:rPr>
                  <a:t>个输入神经元</a:t>
                </a:r>
                <a:r>
                  <a:rPr lang="en-US" altLang="zh-CN" sz="2000" dirty="0">
                    <a:solidFill>
                      <a:sysClr val="windowText" lastClr="000000"/>
                    </a:solidFill>
                    <a:latin typeface="微软雅黑" panose="020B0503020204020204" pitchFamily="34" charset="-122"/>
                    <a:ea typeface="微软雅黑" panose="020B0503020204020204" pitchFamily="34" charset="-122"/>
                  </a:rPr>
                  <a:t>,</a:t>
                </a:r>
                <a14:m>
                  <m:oMath xmlns:m="http://schemas.openxmlformats.org/officeDocument/2006/math">
                    <m:r>
                      <a:rPr lang="en-US" altLang="zh-CN" sz="2000" i="1" dirty="0">
                        <a:solidFill>
                          <a:sysClr val="windowText" lastClr="000000"/>
                        </a:solidFill>
                        <a:latin typeface="Cambria Math" panose="02040503050406030204" pitchFamily="18" charset="0"/>
                        <a:ea typeface="微软雅黑" panose="020B0503020204020204" pitchFamily="34" charset="-122"/>
                      </a:rPr>
                      <m:t>𝑙</m:t>
                    </m:r>
                  </m:oMath>
                </a14:m>
                <a:r>
                  <a:rPr lang="zh-CN" altLang="en-US" sz="2000" dirty="0">
                    <a:solidFill>
                      <a:sysClr val="windowText" lastClr="000000"/>
                    </a:solidFill>
                    <a:latin typeface="微软雅黑" panose="020B0503020204020204" pitchFamily="34" charset="-122"/>
                    <a:ea typeface="微软雅黑" panose="020B0503020204020204" pitchFamily="34" charset="-122"/>
                  </a:rPr>
                  <a:t>个输出神经元</a:t>
                </a:r>
                <a:r>
                  <a:rPr lang="en-US" altLang="zh-CN" sz="2000" dirty="0">
                    <a:solidFill>
                      <a:sysClr val="windowText" lastClr="000000"/>
                    </a:solidFill>
                    <a:latin typeface="微软雅黑" panose="020B0503020204020204" pitchFamily="34" charset="-122"/>
                    <a:ea typeface="微软雅黑" panose="020B0503020204020204" pitchFamily="34" charset="-122"/>
                  </a:rPr>
                  <a:t>,</a:t>
                </a:r>
                <a14:m>
                  <m:oMath xmlns:m="http://schemas.openxmlformats.org/officeDocument/2006/math">
                    <m:r>
                      <a:rPr lang="en-US" altLang="zh-CN" sz="2000" i="1" dirty="0">
                        <a:solidFill>
                          <a:sysClr val="windowText" lastClr="000000"/>
                        </a:solidFill>
                        <a:latin typeface="Cambria Math" panose="02040503050406030204" pitchFamily="18" charset="0"/>
                        <a:ea typeface="微软雅黑" panose="020B0503020204020204" pitchFamily="34" charset="-122"/>
                      </a:rPr>
                      <m:t>𝑞</m:t>
                    </m:r>
                  </m:oMath>
                </a14:m>
                <a:r>
                  <a:rPr lang="zh-CN" altLang="en-US" sz="2000" dirty="0">
                    <a:solidFill>
                      <a:sysClr val="windowText" lastClr="000000"/>
                    </a:solidFill>
                    <a:latin typeface="微软雅黑" panose="020B0503020204020204" pitchFamily="34" charset="-122"/>
                    <a:ea typeface="微软雅黑" panose="020B0503020204020204" pitchFamily="34" charset="-122"/>
                  </a:rPr>
                  <a:t>个隐层神经元的多层前向前馈网络结构</a:t>
                </a:r>
                <a:r>
                  <a:rPr lang="en-US" altLang="zh-CN" sz="2000" dirty="0">
                    <a:solidFill>
                      <a:sysClr val="windowText" lastClr="000000"/>
                    </a:solidFill>
                    <a:latin typeface="微软雅黑" panose="020B0503020204020204" pitchFamily="34" charset="-122"/>
                    <a:ea typeface="微软雅黑" panose="020B0503020204020204" pitchFamily="34" charset="-122"/>
                  </a:rPr>
                  <a:t>. </a:t>
                </a:r>
                <a:r>
                  <a:rPr lang="zh-CN" altLang="en-US" sz="2000" dirty="0">
                    <a:solidFill>
                      <a:sysClr val="windowText" lastClr="000000"/>
                    </a:solidFill>
                    <a:latin typeface="微软雅黑" panose="020B0503020204020204" pitchFamily="34" charset="-122"/>
                    <a:ea typeface="微软雅黑" panose="020B0503020204020204" pitchFamily="34" charset="-122"/>
                  </a:rPr>
                  <a:t>		</a:t>
                </a:r>
              </a:p>
            </p:txBody>
          </p:sp>
        </mc:Choice>
        <mc:Fallback xmlns="">
          <p:sp>
            <p:nvSpPr>
              <p:cNvPr id="6" name="内容占位符 2"/>
              <p:cNvSpPr txBox="1">
                <a:spLocks noRot="1" noChangeAspect="1" noMove="1" noResize="1" noEditPoints="1" noAdjustHandles="1" noChangeArrowheads="1" noChangeShapeType="1" noTextEdit="1"/>
              </p:cNvSpPr>
              <p:nvPr/>
            </p:nvSpPr>
            <p:spPr>
              <a:xfrm>
                <a:off x="895350" y="1023759"/>
                <a:ext cx="10229850" cy="2640413"/>
              </a:xfrm>
              <a:prstGeom prst="rect">
                <a:avLst/>
              </a:prstGeom>
              <a:blipFill>
                <a:blip r:embed="rId3"/>
                <a:stretch>
                  <a:fillRect l="-775" t="-1617"/>
                </a:stretch>
              </a:blipFill>
            </p:spPr>
            <p:txBody>
              <a:bodyPr/>
              <a:lstStyle/>
              <a:p>
                <a:r>
                  <a:rPr lang="zh-CN" altLang="en-US">
                    <a:noFill/>
                  </a:rPr>
                  <a:t> </a:t>
                </a:r>
              </a:p>
            </p:txBody>
          </p:sp>
        </mc:Fallback>
      </mc:AlternateContent>
      <p:sp>
        <p:nvSpPr>
          <p:cNvPr id="19" name="标题 1"/>
          <p:cNvSpPr>
            <a:spLocks noGrp="1"/>
          </p:cNvSpPr>
          <p:nvPr>
            <p:ph type="title"/>
          </p:nvPr>
        </p:nvSpPr>
        <p:spPr>
          <a:xfrm>
            <a:off x="895350" y="0"/>
            <a:ext cx="7886700" cy="777874"/>
          </a:xfrm>
        </p:spPr>
        <p:txBody>
          <a:bodyPr/>
          <a:lstStyle/>
          <a:p>
            <a:r>
              <a:rPr lang="zh-CN" altLang="en-US" dirty="0">
                <a:solidFill>
                  <a:schemeClr val="tx1"/>
                </a:solidFill>
                <a:latin typeface="微软雅黑" panose="020B0503020204020204" pitchFamily="34" charset="-122"/>
                <a:ea typeface="微软雅黑" panose="020B0503020204020204" pitchFamily="34" charset="-122"/>
              </a:rPr>
              <a:t>误差逆传播算法</a:t>
            </a:r>
          </a:p>
        </p:txBody>
      </p:sp>
      <mc:AlternateContent xmlns:mc="http://schemas.openxmlformats.org/markup-compatibility/2006" xmlns:a14="http://schemas.microsoft.com/office/drawing/2010/main">
        <mc:Choice Requires="a14">
          <p:sp>
            <p:nvSpPr>
              <p:cNvPr id="2" name="文本框 1"/>
              <p:cNvSpPr txBox="1"/>
              <p:nvPr/>
            </p:nvSpPr>
            <p:spPr>
              <a:xfrm>
                <a:off x="5584902" y="4038600"/>
                <a:ext cx="5387898" cy="2256580"/>
              </a:xfrm>
              <a:prstGeom prst="rect">
                <a:avLst/>
              </a:prstGeom>
              <a:noFill/>
              <a:ln>
                <a:noFill/>
              </a:ln>
            </p:spPr>
            <p:txBody>
              <a:bodyPr wrap="square" rtlCol="0">
                <a:spAutoFit/>
              </a:bodyPr>
              <a:lstStyle/>
              <a:p>
                <a:pPr marL="342900" indent="-342900" fontAlgn="auto">
                  <a:lnSpc>
                    <a:spcPct val="150000"/>
                  </a:lnSpc>
                  <a:spcBef>
                    <a:spcPts val="1000"/>
                  </a:spcBef>
                  <a:spcAft>
                    <a:spcPts val="0"/>
                  </a:spcAft>
                  <a:buClr>
                    <a:srgbClr val="16754D"/>
                  </a:buClr>
                  <a:buSzPct val="100000"/>
                  <a:buFont typeface="Wingdings" panose="05000000000000000000" pitchFamily="2" charset="2"/>
                  <a:buChar char="Ø"/>
                  <a:defRPr/>
                </a:pPr>
                <a14:m>
                  <m:oMath xmlns:m="http://schemas.openxmlformats.org/officeDocument/2006/math">
                    <m:sSub>
                      <m:sSubPr>
                        <m:ctrlPr>
                          <a:rPr lang="en-US" altLang="zh-CN" sz="2000" i="1">
                            <a:solidFill>
                              <a:srgbClr val="00B050"/>
                            </a:solidFill>
                            <a:latin typeface="Cambria Math" panose="02040503050406030204" pitchFamily="18" charset="0"/>
                            <a:ea typeface="微软雅黑" panose="020B0503020204020204" pitchFamily="34" charset="-122"/>
                          </a:rPr>
                        </m:ctrlPr>
                      </m:sSubPr>
                      <m:e>
                        <m:r>
                          <a:rPr lang="zh-CN" altLang="en-US" sz="2000" i="1">
                            <a:solidFill>
                              <a:srgbClr val="00B050"/>
                            </a:solidFill>
                            <a:latin typeface="Cambria Math" panose="02040503050406030204" pitchFamily="18" charset="0"/>
                            <a:ea typeface="微软雅黑" panose="020B0503020204020204" pitchFamily="34" charset="-122"/>
                          </a:rPr>
                          <m:t>𝜃</m:t>
                        </m:r>
                      </m:e>
                      <m:sub>
                        <m:r>
                          <a:rPr lang="en-US" altLang="zh-CN" sz="2000" i="1">
                            <a:solidFill>
                              <a:srgbClr val="00B050"/>
                            </a:solidFill>
                            <a:latin typeface="Cambria Math" panose="02040503050406030204" pitchFamily="18" charset="0"/>
                            <a:ea typeface="微软雅黑" panose="020B0503020204020204" pitchFamily="34" charset="-122"/>
                          </a:rPr>
                          <m:t>𝑗</m:t>
                        </m:r>
                      </m:sub>
                    </m:sSub>
                  </m:oMath>
                </a14:m>
                <a:r>
                  <a:rPr lang="zh-CN" altLang="en-US" sz="2000" dirty="0">
                    <a:solidFill>
                      <a:srgbClr val="00B050"/>
                    </a:solidFill>
                    <a:latin typeface="微软雅黑" panose="020B0503020204020204" pitchFamily="34" charset="-122"/>
                    <a:ea typeface="微软雅黑" panose="020B0503020204020204" pitchFamily="34" charset="-122"/>
                  </a:rPr>
                  <a:t>：</a:t>
                </a:r>
                <a:r>
                  <a:rPr lang="zh-CN" altLang="en-US" sz="1800" dirty="0">
                    <a:solidFill>
                      <a:sysClr val="windowText" lastClr="000000"/>
                    </a:solidFill>
                    <a:latin typeface="微软雅黑" panose="020B0503020204020204" pitchFamily="34" charset="-122"/>
                    <a:ea typeface="微软雅黑" panose="020B0503020204020204" pitchFamily="34" charset="-122"/>
                  </a:rPr>
                  <a:t>输出层第</a:t>
                </a:r>
                <a14:m>
                  <m:oMath xmlns:m="http://schemas.openxmlformats.org/officeDocument/2006/math">
                    <m:r>
                      <a:rPr lang="en-US" altLang="zh-CN" sz="1800" i="1" dirty="0">
                        <a:solidFill>
                          <a:sysClr val="windowText" lastClr="000000"/>
                        </a:solidFill>
                        <a:latin typeface="Cambria Math" panose="02040503050406030204" pitchFamily="18" charset="0"/>
                        <a:ea typeface="微软雅黑" panose="020B0503020204020204" pitchFamily="34" charset="-122"/>
                      </a:rPr>
                      <m:t>𝑗</m:t>
                    </m:r>
                  </m:oMath>
                </a14:m>
                <a:r>
                  <a:rPr lang="zh-CN" altLang="en-US" sz="1800" dirty="0">
                    <a:solidFill>
                      <a:sysClr val="windowText" lastClr="000000"/>
                    </a:solidFill>
                    <a:latin typeface="微软雅黑" panose="020B0503020204020204" pitchFamily="34" charset="-122"/>
                    <a:ea typeface="微软雅黑" panose="020B0503020204020204" pitchFamily="34" charset="-122"/>
                  </a:rPr>
                  <a:t>个神经元阈值；</a:t>
                </a:r>
              </a:p>
              <a:p>
                <a:pPr marL="342900" indent="-342900" fontAlgn="auto">
                  <a:lnSpc>
                    <a:spcPct val="150000"/>
                  </a:lnSpc>
                  <a:spcBef>
                    <a:spcPts val="1000"/>
                  </a:spcBef>
                  <a:spcAft>
                    <a:spcPts val="0"/>
                  </a:spcAft>
                  <a:buClr>
                    <a:srgbClr val="16754D"/>
                  </a:buClr>
                  <a:buSzPct val="100000"/>
                  <a:buFont typeface="Wingdings" panose="05000000000000000000" pitchFamily="2" charset="2"/>
                  <a:buChar char="Ø"/>
                  <a:defRPr/>
                </a:pPr>
                <a14:m>
                  <m:oMath xmlns:m="http://schemas.openxmlformats.org/officeDocument/2006/math">
                    <m:sSub>
                      <m:sSubPr>
                        <m:ctrlPr>
                          <a:rPr lang="en-US" altLang="zh-CN" sz="2000" i="1">
                            <a:solidFill>
                              <a:srgbClr val="00B050"/>
                            </a:solidFill>
                            <a:latin typeface="Cambria Math" panose="02040503050406030204" pitchFamily="18" charset="0"/>
                            <a:ea typeface="微软雅黑" panose="020B0503020204020204" pitchFamily="34" charset="-122"/>
                          </a:rPr>
                        </m:ctrlPr>
                      </m:sSubPr>
                      <m:e>
                        <m:r>
                          <a:rPr lang="zh-CN" altLang="en-US" sz="2000" i="1">
                            <a:solidFill>
                              <a:srgbClr val="00B050"/>
                            </a:solidFill>
                            <a:latin typeface="Cambria Math" panose="02040503050406030204" pitchFamily="18" charset="0"/>
                            <a:ea typeface="微软雅黑" panose="020B0503020204020204" pitchFamily="34" charset="-122"/>
                          </a:rPr>
                          <m:t>𝜔</m:t>
                        </m:r>
                      </m:e>
                      <m:sub>
                        <m:r>
                          <a:rPr lang="en-US" altLang="zh-CN" sz="2000" i="1">
                            <a:solidFill>
                              <a:srgbClr val="00B050"/>
                            </a:solidFill>
                            <a:latin typeface="Cambria Math" panose="02040503050406030204" pitchFamily="18" charset="0"/>
                            <a:ea typeface="微软雅黑" panose="020B0503020204020204" pitchFamily="34" charset="-122"/>
                          </a:rPr>
                          <m:t>h𝑗</m:t>
                        </m:r>
                      </m:sub>
                    </m:sSub>
                  </m:oMath>
                </a14:m>
                <a:r>
                  <a:rPr lang="zh-CN" altLang="en-US" sz="2000" dirty="0">
                    <a:solidFill>
                      <a:srgbClr val="00B050"/>
                    </a:solidFill>
                    <a:latin typeface="微软雅黑" panose="020B0503020204020204" pitchFamily="34" charset="-122"/>
                    <a:ea typeface="微软雅黑" panose="020B0503020204020204" pitchFamily="34" charset="-122"/>
                  </a:rPr>
                  <a:t>：</a:t>
                </a:r>
                <a:r>
                  <a:rPr lang="zh-CN" altLang="en-US" sz="1800" dirty="0">
                    <a:solidFill>
                      <a:sysClr val="windowText" lastClr="000000"/>
                    </a:solidFill>
                    <a:latin typeface="微软雅黑" panose="020B0503020204020204" pitchFamily="34" charset="-122"/>
                    <a:ea typeface="微软雅黑" panose="020B0503020204020204" pitchFamily="34" charset="-122"/>
                  </a:rPr>
                  <a:t>隐层与输出层神经元之间的连接权重； </a:t>
                </a:r>
                <a:endParaRPr lang="en-US" altLang="zh-CN" sz="1800" dirty="0">
                  <a:solidFill>
                    <a:sysClr val="windowText" lastClr="000000"/>
                  </a:solidFill>
                  <a:latin typeface="微软雅黑" panose="020B0503020204020204" pitchFamily="34" charset="-122"/>
                  <a:ea typeface="微软雅黑" panose="020B0503020204020204" pitchFamily="34" charset="-122"/>
                </a:endParaRPr>
              </a:p>
              <a:p>
                <a:pPr marL="342900" indent="-342900" fontAlgn="auto">
                  <a:lnSpc>
                    <a:spcPct val="150000"/>
                  </a:lnSpc>
                  <a:spcBef>
                    <a:spcPts val="1000"/>
                  </a:spcBef>
                  <a:spcAft>
                    <a:spcPts val="0"/>
                  </a:spcAft>
                  <a:buClr>
                    <a:srgbClr val="16754D"/>
                  </a:buClr>
                  <a:buSzPct val="100000"/>
                  <a:buFont typeface="Wingdings" panose="05000000000000000000" pitchFamily="2" charset="2"/>
                  <a:buChar char="Ø"/>
                  <a:defRPr/>
                </a:pPr>
                <a14:m>
                  <m:oMath xmlns:m="http://schemas.openxmlformats.org/officeDocument/2006/math">
                    <m:sSub>
                      <m:sSubPr>
                        <m:ctrlPr>
                          <a:rPr lang="en-US" altLang="zh-CN" sz="1800" i="1">
                            <a:solidFill>
                              <a:srgbClr val="00B0F0"/>
                            </a:solidFill>
                            <a:latin typeface="Cambria Math" panose="02040503050406030204" pitchFamily="18" charset="0"/>
                            <a:ea typeface="微软雅黑" panose="020B0503020204020204" pitchFamily="34" charset="-122"/>
                          </a:rPr>
                        </m:ctrlPr>
                      </m:sSubPr>
                      <m:e>
                        <m:r>
                          <a:rPr lang="zh-CN" altLang="en-US" sz="1800" i="1">
                            <a:solidFill>
                              <a:srgbClr val="00B0F0"/>
                            </a:solidFill>
                            <a:latin typeface="Cambria Math" panose="02040503050406030204" pitchFamily="18" charset="0"/>
                            <a:ea typeface="微软雅黑" panose="020B0503020204020204" pitchFamily="34" charset="-122"/>
                          </a:rPr>
                          <m:t>𝛾</m:t>
                        </m:r>
                      </m:e>
                      <m:sub>
                        <m:r>
                          <a:rPr lang="en-US" altLang="zh-CN" sz="1800" i="1">
                            <a:solidFill>
                              <a:srgbClr val="00B0F0"/>
                            </a:solidFill>
                            <a:latin typeface="Cambria Math" panose="02040503050406030204" pitchFamily="18" charset="0"/>
                            <a:ea typeface="微软雅黑" panose="020B0503020204020204" pitchFamily="34" charset="-122"/>
                          </a:rPr>
                          <m:t>h</m:t>
                        </m:r>
                      </m:sub>
                    </m:sSub>
                  </m:oMath>
                </a14:m>
                <a:r>
                  <a:rPr lang="zh-CN" altLang="en-US" sz="1800" dirty="0">
                    <a:solidFill>
                      <a:srgbClr val="00B0F0"/>
                    </a:solidFill>
                    <a:latin typeface="微软雅黑" panose="020B0503020204020204" pitchFamily="34" charset="-122"/>
                    <a:ea typeface="微软雅黑" panose="020B0503020204020204" pitchFamily="34" charset="-122"/>
                  </a:rPr>
                  <a:t>：</a:t>
                </a:r>
                <a:r>
                  <a:rPr lang="zh-CN" altLang="en-US" sz="1800" dirty="0">
                    <a:solidFill>
                      <a:sysClr val="windowText" lastClr="000000"/>
                    </a:solidFill>
                    <a:latin typeface="微软雅黑" panose="020B0503020204020204" pitchFamily="34" charset="-122"/>
                    <a:ea typeface="微软雅黑" panose="020B0503020204020204" pitchFamily="34" charset="-122"/>
                  </a:rPr>
                  <a:t>隐含层第</a:t>
                </a:r>
                <a14:m>
                  <m:oMath xmlns:m="http://schemas.openxmlformats.org/officeDocument/2006/math">
                    <m:r>
                      <a:rPr lang="en-US" altLang="zh-CN" sz="1800" i="1">
                        <a:solidFill>
                          <a:sysClr val="windowText" lastClr="000000"/>
                        </a:solidFill>
                        <a:latin typeface="Cambria Math" panose="02040503050406030204" pitchFamily="18" charset="0"/>
                        <a:ea typeface="微软雅黑" panose="020B0503020204020204" pitchFamily="34" charset="-122"/>
                      </a:rPr>
                      <m:t>h</m:t>
                    </m:r>
                  </m:oMath>
                </a14:m>
                <a:r>
                  <a:rPr lang="zh-CN" altLang="en-US" sz="1800" dirty="0">
                    <a:solidFill>
                      <a:sysClr val="windowText" lastClr="000000"/>
                    </a:solidFill>
                    <a:latin typeface="微软雅黑" panose="020B0503020204020204" pitchFamily="34" charset="-122"/>
                    <a:ea typeface="微软雅黑" panose="020B0503020204020204" pitchFamily="34" charset="-122"/>
                  </a:rPr>
                  <a:t>个神经元阈值；</a:t>
                </a:r>
              </a:p>
              <a:p>
                <a:pPr marL="342900" indent="-342900" fontAlgn="auto">
                  <a:lnSpc>
                    <a:spcPct val="150000"/>
                  </a:lnSpc>
                  <a:spcBef>
                    <a:spcPts val="1000"/>
                  </a:spcBef>
                  <a:spcAft>
                    <a:spcPts val="0"/>
                  </a:spcAft>
                  <a:buClr>
                    <a:srgbClr val="16754D"/>
                  </a:buClr>
                  <a:buSzPct val="100000"/>
                  <a:buFont typeface="Wingdings" panose="05000000000000000000" pitchFamily="2" charset="2"/>
                  <a:buChar char="Ø"/>
                  <a:defRPr/>
                </a:pPr>
                <a14:m>
                  <m:oMath xmlns:m="http://schemas.openxmlformats.org/officeDocument/2006/math">
                    <m:sSub>
                      <m:sSubPr>
                        <m:ctrlPr>
                          <a:rPr lang="en-US" altLang="zh-CN" sz="1800" i="1">
                            <a:solidFill>
                              <a:srgbClr val="00B0F0"/>
                            </a:solidFill>
                            <a:latin typeface="Cambria Math" panose="02040503050406030204" pitchFamily="18" charset="0"/>
                            <a:ea typeface="微软雅黑" panose="020B0503020204020204" pitchFamily="34" charset="-122"/>
                          </a:rPr>
                        </m:ctrlPr>
                      </m:sSubPr>
                      <m:e>
                        <m:r>
                          <a:rPr lang="en-US" altLang="zh-CN" sz="1800" i="1">
                            <a:solidFill>
                              <a:srgbClr val="00B0F0"/>
                            </a:solidFill>
                            <a:latin typeface="Cambria Math" panose="02040503050406030204" pitchFamily="18" charset="0"/>
                            <a:ea typeface="微软雅黑" panose="020B0503020204020204" pitchFamily="34" charset="-122"/>
                          </a:rPr>
                          <m:t>𝑣</m:t>
                        </m:r>
                      </m:e>
                      <m:sub>
                        <m:r>
                          <a:rPr lang="en-US" altLang="zh-CN" sz="1800" i="1">
                            <a:solidFill>
                              <a:srgbClr val="00B0F0"/>
                            </a:solidFill>
                            <a:latin typeface="Cambria Math" panose="02040503050406030204" pitchFamily="18" charset="0"/>
                            <a:ea typeface="微软雅黑" panose="020B0503020204020204" pitchFamily="34" charset="-122"/>
                          </a:rPr>
                          <m:t>𝑖h</m:t>
                        </m:r>
                      </m:sub>
                    </m:sSub>
                  </m:oMath>
                </a14:m>
                <a:r>
                  <a:rPr lang="zh-CN" altLang="en-US" sz="1800" dirty="0">
                    <a:solidFill>
                      <a:srgbClr val="00B0F0"/>
                    </a:solidFill>
                    <a:latin typeface="微软雅黑" panose="020B0503020204020204" pitchFamily="34" charset="-122"/>
                    <a:ea typeface="微软雅黑" panose="020B0503020204020204" pitchFamily="34" charset="-122"/>
                  </a:rPr>
                  <a:t>：</a:t>
                </a:r>
                <a:r>
                  <a:rPr lang="zh-CN" altLang="en-US" sz="1800" dirty="0">
                    <a:solidFill>
                      <a:sysClr val="windowText" lastClr="000000"/>
                    </a:solidFill>
                    <a:latin typeface="微软雅黑" panose="020B0503020204020204" pitchFamily="34" charset="-122"/>
                    <a:ea typeface="微软雅黑" panose="020B0503020204020204" pitchFamily="34" charset="-122"/>
                  </a:rPr>
                  <a:t>输入层与隐层神经元之间的连接权重；</a:t>
                </a:r>
              </a:p>
            </p:txBody>
          </p:sp>
        </mc:Choice>
        <mc:Fallback xmlns="">
          <p:sp>
            <p:nvSpPr>
              <p:cNvPr id="2" name="文本框 1"/>
              <p:cNvSpPr txBox="1">
                <a:spLocks noRot="1" noChangeAspect="1" noMove="1" noResize="1" noEditPoints="1" noAdjustHandles="1" noChangeArrowheads="1" noChangeShapeType="1" noTextEdit="1"/>
              </p:cNvSpPr>
              <p:nvPr/>
            </p:nvSpPr>
            <p:spPr>
              <a:xfrm>
                <a:off x="5584902" y="4038600"/>
                <a:ext cx="5387898" cy="2256580"/>
              </a:xfrm>
              <a:prstGeom prst="rect">
                <a:avLst/>
              </a:prstGeom>
              <a:blipFill>
                <a:blip r:embed="rId4"/>
                <a:stretch>
                  <a:fillRect l="-1018" b="-3243"/>
                </a:stretch>
              </a:blipFill>
              <a:ln>
                <a:noFill/>
              </a:ln>
            </p:spPr>
            <p:txBody>
              <a:bodyPr/>
              <a:lstStyle/>
              <a:p>
                <a:r>
                  <a:rPr lang="zh-CN" altLang="en-US">
                    <a:noFill/>
                  </a:rPr>
                  <a:t> </a:t>
                </a:r>
              </a:p>
            </p:txBody>
          </p:sp>
        </mc:Fallback>
      </mc:AlternateContent>
      <p:pic>
        <p:nvPicPr>
          <p:cNvPr id="3" name="图片 2"/>
          <p:cNvPicPr>
            <a:picLocks noChangeAspect="1"/>
          </p:cNvPicPr>
          <p:nvPr/>
        </p:nvPicPr>
        <p:blipFill rotWithShape="1">
          <a:blip r:embed="rId5"/>
          <a:srcRect r="41115"/>
          <a:stretch/>
        </p:blipFill>
        <p:spPr>
          <a:xfrm>
            <a:off x="1601331" y="3398493"/>
            <a:ext cx="3228573" cy="3027454"/>
          </a:xfrm>
          <a:prstGeom prst="rect">
            <a:avLst/>
          </a:prstGeom>
        </p:spPr>
      </p:pic>
      <p:cxnSp>
        <p:nvCxnSpPr>
          <p:cNvPr id="20" name="直接箭头连接符 19">
            <a:extLst>
              <a:ext uri="{FF2B5EF4-FFF2-40B4-BE49-F238E27FC236}">
                <a16:creationId xmlns:a16="http://schemas.microsoft.com/office/drawing/2014/main" id="{BC5CFC64-10A6-4511-8101-3013E65601E8}"/>
              </a:ext>
            </a:extLst>
          </p:cNvPr>
          <p:cNvCxnSpPr>
            <a:cxnSpLocks/>
          </p:cNvCxnSpPr>
          <p:nvPr/>
        </p:nvCxnSpPr>
        <p:spPr bwMode="auto">
          <a:xfrm>
            <a:off x="3581400" y="5791200"/>
            <a:ext cx="1676400" cy="304800"/>
          </a:xfrm>
          <a:prstGeom prst="straightConnector1">
            <a:avLst/>
          </a:prstGeom>
          <a:noFill/>
          <a:ln w="28575" cap="flat" cmpd="sng" algn="ctr">
            <a:solidFill>
              <a:srgbClr val="00B0F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1" name="直接箭头连接符 30">
            <a:extLst>
              <a:ext uri="{FF2B5EF4-FFF2-40B4-BE49-F238E27FC236}">
                <a16:creationId xmlns:a16="http://schemas.microsoft.com/office/drawing/2014/main" id="{C64AE49D-1732-4077-9620-6F313D452B62}"/>
              </a:ext>
            </a:extLst>
          </p:cNvPr>
          <p:cNvCxnSpPr>
            <a:cxnSpLocks/>
          </p:cNvCxnSpPr>
          <p:nvPr/>
        </p:nvCxnSpPr>
        <p:spPr bwMode="auto">
          <a:xfrm>
            <a:off x="3733800" y="4915506"/>
            <a:ext cx="1600200" cy="676514"/>
          </a:xfrm>
          <a:prstGeom prst="straightConnector1">
            <a:avLst/>
          </a:prstGeom>
          <a:noFill/>
          <a:ln w="28575" cap="flat" cmpd="sng" algn="ctr">
            <a:solidFill>
              <a:srgbClr val="00B0F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3" name="直接箭头连接符 32">
            <a:extLst>
              <a:ext uri="{FF2B5EF4-FFF2-40B4-BE49-F238E27FC236}">
                <a16:creationId xmlns:a16="http://schemas.microsoft.com/office/drawing/2014/main" id="{3FCD5343-408C-4748-8CE2-FDEAE40B1041}"/>
              </a:ext>
            </a:extLst>
          </p:cNvPr>
          <p:cNvCxnSpPr>
            <a:cxnSpLocks/>
          </p:cNvCxnSpPr>
          <p:nvPr/>
        </p:nvCxnSpPr>
        <p:spPr bwMode="auto">
          <a:xfrm>
            <a:off x="3657600" y="4585559"/>
            <a:ext cx="1546302" cy="284254"/>
          </a:xfrm>
          <a:prstGeom prst="straightConnector1">
            <a:avLst/>
          </a:prstGeom>
          <a:noFill/>
          <a:ln w="28575" cap="flat" cmpd="sng" algn="ctr">
            <a:solidFill>
              <a:srgbClr val="00B05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5" name="直接箭头连接符 34">
            <a:extLst>
              <a:ext uri="{FF2B5EF4-FFF2-40B4-BE49-F238E27FC236}">
                <a16:creationId xmlns:a16="http://schemas.microsoft.com/office/drawing/2014/main" id="{A878E51D-9945-4E45-8842-E601BB99D8E8}"/>
              </a:ext>
            </a:extLst>
          </p:cNvPr>
          <p:cNvCxnSpPr>
            <a:cxnSpLocks/>
          </p:cNvCxnSpPr>
          <p:nvPr/>
        </p:nvCxnSpPr>
        <p:spPr bwMode="auto">
          <a:xfrm>
            <a:off x="3581400" y="3757632"/>
            <a:ext cx="1676400" cy="577294"/>
          </a:xfrm>
          <a:prstGeom prst="straightConnector1">
            <a:avLst/>
          </a:prstGeom>
          <a:noFill/>
          <a:ln w="28575" cap="flat" cmpd="sng" algn="ctr">
            <a:solidFill>
              <a:srgbClr val="00B05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2171298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xEl>
                                              <p:pRg st="1" end="1"/>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3"/>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
                                            <p:txEl>
                                              <p:pRg st="0" end="0"/>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15208" y="1066801"/>
                <a:ext cx="10309992" cy="5105400"/>
              </a:xfrm>
            </p:spPr>
            <p:txBody>
              <a:bodyPr>
                <a:normAutofit fontScale="77500" lnSpcReduction="20000"/>
              </a:bodyPr>
              <a:lstStyle/>
              <a:p>
                <a:pPr marL="0" indent="0">
                  <a:lnSpc>
                    <a:spcPct val="100000"/>
                  </a:lnSpc>
                  <a:buNone/>
                </a:pPr>
                <a:r>
                  <a:rPr lang="en-US" altLang="zh-CN" sz="2600" dirty="0">
                    <a:solidFill>
                      <a:schemeClr val="tx1"/>
                    </a:solidFill>
                    <a:latin typeface="微软雅黑" panose="020B0503020204020204" pitchFamily="34" charset="-122"/>
                    <a:ea typeface="微软雅黑" panose="020B0503020204020204" pitchFamily="34" charset="-122"/>
                  </a:rPr>
                  <a:t>    </a:t>
                </a:r>
                <a:r>
                  <a:rPr lang="zh-CN" altLang="en-US" sz="2600" dirty="0">
                    <a:solidFill>
                      <a:schemeClr val="tx1"/>
                    </a:solidFill>
                    <a:latin typeface="微软雅黑" panose="020B0503020204020204" pitchFamily="34" charset="-122"/>
                    <a:ea typeface="微软雅黑" panose="020B0503020204020204" pitchFamily="34" charset="-122"/>
                  </a:rPr>
                  <a:t>对于样例</a:t>
                </a:r>
                <a14:m>
                  <m:oMath xmlns:m="http://schemas.openxmlformats.org/officeDocument/2006/math">
                    <m:d>
                      <m:dPr>
                        <m:ctrlPr>
                          <a:rPr lang="en-US" altLang="zh-CN" sz="2600" i="1" dirty="0">
                            <a:solidFill>
                              <a:sysClr val="windowText" lastClr="000000"/>
                            </a:solidFill>
                            <a:latin typeface="Cambria Math" panose="02040503050406030204" pitchFamily="18" charset="0"/>
                            <a:ea typeface="微软雅黑" panose="020B0503020204020204" pitchFamily="34" charset="-122"/>
                          </a:rPr>
                        </m:ctrlPr>
                      </m:dPr>
                      <m:e>
                        <m:sSub>
                          <m:sSubPr>
                            <m:ctrlPr>
                              <a:rPr lang="en-US" altLang="zh-CN" sz="2600" i="1" dirty="0">
                                <a:solidFill>
                                  <a:sysClr val="windowText" lastClr="000000"/>
                                </a:solidFill>
                                <a:latin typeface="Cambria Math" panose="02040503050406030204" pitchFamily="18" charset="0"/>
                                <a:ea typeface="微软雅黑" panose="020B0503020204020204" pitchFamily="34" charset="-122"/>
                              </a:rPr>
                            </m:ctrlPr>
                          </m:sSubPr>
                          <m:e>
                            <m:r>
                              <a:rPr lang="en-US" altLang="zh-CN" sz="2600" b="1" i="1" dirty="0">
                                <a:solidFill>
                                  <a:sysClr val="windowText" lastClr="000000"/>
                                </a:solidFill>
                                <a:latin typeface="Cambria Math" panose="02040503050406030204" pitchFamily="18" charset="0"/>
                                <a:ea typeface="微软雅黑" panose="020B0503020204020204" pitchFamily="34" charset="-122"/>
                              </a:rPr>
                              <m:t>𝒙</m:t>
                            </m:r>
                          </m:e>
                          <m:sub>
                            <m:r>
                              <a:rPr lang="en-US" altLang="zh-CN" sz="2600" b="0" i="1" dirty="0" smtClean="0">
                                <a:solidFill>
                                  <a:sysClr val="windowText" lastClr="000000"/>
                                </a:solidFill>
                                <a:latin typeface="Cambria Math" panose="02040503050406030204" pitchFamily="18" charset="0"/>
                                <a:ea typeface="微软雅黑" panose="020B0503020204020204" pitchFamily="34" charset="-122"/>
                              </a:rPr>
                              <m:t>𝑘</m:t>
                            </m:r>
                          </m:sub>
                        </m:sSub>
                        <m:r>
                          <a:rPr lang="en-US" altLang="zh-CN" sz="2600" i="1" dirty="0">
                            <a:solidFill>
                              <a:sysClr val="windowText" lastClr="000000"/>
                            </a:solidFill>
                            <a:latin typeface="Cambria Math" panose="02040503050406030204" pitchFamily="18" charset="0"/>
                            <a:ea typeface="微软雅黑" panose="020B0503020204020204" pitchFamily="34" charset="-122"/>
                          </a:rPr>
                          <m:t>,</m:t>
                        </m:r>
                        <m:sSub>
                          <m:sSubPr>
                            <m:ctrlPr>
                              <a:rPr lang="en-US" altLang="zh-CN" sz="2600" i="1" dirty="0">
                                <a:solidFill>
                                  <a:sysClr val="windowText" lastClr="000000"/>
                                </a:solidFill>
                                <a:latin typeface="Cambria Math" panose="02040503050406030204" pitchFamily="18" charset="0"/>
                                <a:ea typeface="微软雅黑" panose="020B0503020204020204" pitchFamily="34" charset="-122"/>
                              </a:rPr>
                            </m:ctrlPr>
                          </m:sSubPr>
                          <m:e>
                            <m:r>
                              <a:rPr lang="en-US" altLang="zh-CN" sz="2600" b="1" i="1" dirty="0">
                                <a:solidFill>
                                  <a:sysClr val="windowText" lastClr="000000"/>
                                </a:solidFill>
                                <a:latin typeface="Cambria Math" panose="02040503050406030204" pitchFamily="18" charset="0"/>
                                <a:ea typeface="微软雅黑" panose="020B0503020204020204" pitchFamily="34" charset="-122"/>
                              </a:rPr>
                              <m:t>𝒚</m:t>
                            </m:r>
                          </m:e>
                          <m:sub>
                            <m:r>
                              <a:rPr lang="en-US" altLang="zh-CN" sz="2600" b="0" i="1" dirty="0" smtClean="0">
                                <a:solidFill>
                                  <a:sysClr val="windowText" lastClr="000000"/>
                                </a:solidFill>
                                <a:latin typeface="Cambria Math" panose="02040503050406030204" pitchFamily="18" charset="0"/>
                                <a:ea typeface="微软雅黑" panose="020B0503020204020204" pitchFamily="34" charset="-122"/>
                              </a:rPr>
                              <m:t>𝑘</m:t>
                            </m:r>
                          </m:sub>
                        </m:sSub>
                      </m:e>
                    </m:d>
                  </m:oMath>
                </a14:m>
                <a:r>
                  <a:rPr lang="zh-CN" altLang="en-US" sz="2600" dirty="0">
                    <a:solidFill>
                      <a:schemeClr val="tx1"/>
                    </a:solidFill>
                    <a:latin typeface="微软雅黑" panose="020B0503020204020204" pitchFamily="34" charset="-122"/>
                    <a:ea typeface="微软雅黑" panose="020B0503020204020204" pitchFamily="34" charset="-122"/>
                  </a:rPr>
                  <a:t> </a:t>
                </a:r>
                <a:r>
                  <a:rPr lang="en-US" altLang="zh-CN" sz="2600" dirty="0">
                    <a:solidFill>
                      <a:schemeClr val="tx1"/>
                    </a:solidFill>
                    <a:latin typeface="微软雅黑" panose="020B0503020204020204" pitchFamily="34" charset="-122"/>
                    <a:ea typeface="微软雅黑" panose="020B0503020204020204" pitchFamily="34" charset="-122"/>
                  </a:rPr>
                  <a:t>, </a:t>
                </a:r>
                <a:r>
                  <a:rPr lang="zh-CN" altLang="en-US" sz="2600" dirty="0">
                    <a:solidFill>
                      <a:schemeClr val="tx1"/>
                    </a:solidFill>
                    <a:latin typeface="微软雅黑" panose="020B0503020204020204" pitchFamily="34" charset="-122"/>
                    <a:ea typeface="微软雅黑" panose="020B0503020204020204" pitchFamily="34" charset="-122"/>
                  </a:rPr>
                  <a:t>假设网络的实际输出为</a:t>
                </a:r>
                <a14:m>
                  <m:oMath xmlns:m="http://schemas.openxmlformats.org/officeDocument/2006/math">
                    <m:sSub>
                      <m:sSubPr>
                        <m:ctrlPr>
                          <a:rPr lang="en-US" altLang="zh-CN" sz="2600" i="1" smtClean="0">
                            <a:solidFill>
                              <a:schemeClr val="tx1"/>
                            </a:solidFill>
                            <a:latin typeface="Cambria Math" panose="02040503050406030204" pitchFamily="18" charset="0"/>
                            <a:ea typeface="微软雅黑" panose="020B0503020204020204" pitchFamily="34" charset="-122"/>
                          </a:rPr>
                        </m:ctrlPr>
                      </m:sSubPr>
                      <m:e>
                        <m:acc>
                          <m:accPr>
                            <m:chr m:val="̂"/>
                            <m:ctrlPr>
                              <a:rPr lang="en-US" altLang="zh-CN" sz="2600" i="1" smtClean="0">
                                <a:solidFill>
                                  <a:schemeClr val="tx1"/>
                                </a:solidFill>
                                <a:latin typeface="Cambria Math" panose="02040503050406030204" pitchFamily="18" charset="0"/>
                                <a:ea typeface="微软雅黑" panose="020B0503020204020204" pitchFamily="34" charset="-122"/>
                              </a:rPr>
                            </m:ctrlPr>
                          </m:accPr>
                          <m:e>
                            <m:r>
                              <a:rPr lang="en-US" altLang="zh-CN" sz="2600" b="1" i="1" smtClean="0">
                                <a:solidFill>
                                  <a:schemeClr val="tx1"/>
                                </a:solidFill>
                                <a:latin typeface="Cambria Math" panose="02040503050406030204" pitchFamily="18" charset="0"/>
                                <a:ea typeface="微软雅黑" panose="020B0503020204020204" pitchFamily="34" charset="-122"/>
                              </a:rPr>
                              <m:t>𝒚</m:t>
                            </m:r>
                          </m:e>
                        </m:acc>
                      </m:e>
                      <m:sub>
                        <m:r>
                          <a:rPr lang="en-US" altLang="zh-CN" sz="2600" b="0" i="1" smtClean="0">
                            <a:solidFill>
                              <a:schemeClr val="tx1"/>
                            </a:solidFill>
                            <a:latin typeface="Cambria Math" panose="02040503050406030204" pitchFamily="18" charset="0"/>
                            <a:ea typeface="微软雅黑" panose="020B0503020204020204" pitchFamily="34" charset="-122"/>
                          </a:rPr>
                          <m:t>𝑘</m:t>
                        </m:r>
                      </m:sub>
                    </m:sSub>
                  </m:oMath>
                </a14:m>
                <a:r>
                  <a:rPr lang="zh-CN" altLang="en-US" sz="2600" dirty="0">
                    <a:solidFill>
                      <a:schemeClr val="tx1"/>
                    </a:solidFill>
                    <a:latin typeface="微软雅黑" panose="020B0503020204020204" pitchFamily="34" charset="-122"/>
                    <a:ea typeface="微软雅黑" panose="020B0503020204020204" pitchFamily="34" charset="-122"/>
                  </a:rPr>
                  <a:t>    </a:t>
                </a:r>
                <a:endParaRPr lang="en-US" altLang="zh-CN" sz="2600" dirty="0">
                  <a:solidFill>
                    <a:schemeClr val="tx1"/>
                  </a:solidFill>
                  <a:latin typeface="微软雅黑" panose="020B0503020204020204" pitchFamily="34" charset="-122"/>
                  <a:ea typeface="微软雅黑" panose="020B0503020204020204" pitchFamily="34" charset="-122"/>
                </a:endParaRPr>
              </a:p>
              <a:p>
                <a:pPr marL="342900" indent="-342900">
                  <a:lnSpc>
                    <a:spcPct val="100000"/>
                  </a:lnSpc>
                </a:pPr>
                <a:r>
                  <a:rPr lang="zh-CN" altLang="en-US" sz="2600" dirty="0">
                    <a:solidFill>
                      <a:schemeClr val="tx1"/>
                    </a:solidFill>
                    <a:latin typeface="微软雅黑" panose="020B0503020204020204" pitchFamily="34" charset="-122"/>
                    <a:ea typeface="微软雅黑" panose="020B0503020204020204" pitchFamily="34" charset="-122"/>
                  </a:rPr>
                  <a:t>前向计算</a:t>
                </a:r>
                <a:r>
                  <a:rPr lang="en-US" altLang="zh-CN" sz="2600" dirty="0">
                    <a:solidFill>
                      <a:schemeClr val="tx1"/>
                    </a:solidFill>
                    <a:latin typeface="微软雅黑" panose="020B0503020204020204" pitchFamily="34" charset="-122"/>
                    <a:ea typeface="微软雅黑" panose="020B0503020204020204" pitchFamily="34" charset="-122"/>
                  </a:rPr>
                  <a:t>(forward)</a:t>
                </a:r>
                <a:r>
                  <a:rPr lang="en-US" altLang="zh-CN" sz="2000" dirty="0">
                    <a:solidFill>
                      <a:schemeClr val="tx1"/>
                    </a:solidFill>
                    <a:latin typeface="微软雅黑" panose="020B0503020204020204" pitchFamily="34" charset="-122"/>
                    <a:ea typeface="微软雅黑" panose="020B0503020204020204" pitchFamily="34" charset="-122"/>
                  </a:rPr>
                  <a:t>	</a:t>
                </a:r>
              </a:p>
              <a:p>
                <a:pPr marL="0" indent="0">
                  <a:lnSpc>
                    <a:spcPct val="100000"/>
                  </a:lnSpc>
                  <a:buNone/>
                </a:pPr>
                <a:r>
                  <a:rPr lang="en-US" altLang="zh-CN" sz="2200" dirty="0">
                    <a:solidFill>
                      <a:schemeClr val="tx1"/>
                    </a:solidFill>
                    <a:latin typeface="微软雅黑" panose="020B0503020204020204" pitchFamily="34" charset="-122"/>
                    <a:ea typeface="微软雅黑" panose="020B0503020204020204" pitchFamily="34" charset="-122"/>
                  </a:rPr>
                  <a:t>    step1: </a:t>
                </a:r>
                <a14:m>
                  <m:oMath xmlns:m="http://schemas.openxmlformats.org/officeDocument/2006/math">
                    <m:sSub>
                      <m:sSubPr>
                        <m:ctrlPr>
                          <a:rPr lang="en-US" altLang="zh-CN" sz="2200" i="1">
                            <a:solidFill>
                              <a:srgbClr val="0000FF"/>
                            </a:solidFill>
                            <a:latin typeface="Cambria Math" panose="02040503050406030204" pitchFamily="18" charset="0"/>
                            <a:ea typeface="微软雅黑" panose="020B0503020204020204" pitchFamily="34" charset="-122"/>
                          </a:rPr>
                        </m:ctrlPr>
                      </m:sSubPr>
                      <m:e>
                        <m:r>
                          <a:rPr lang="zh-CN" altLang="en-US" sz="2200" i="1">
                            <a:solidFill>
                              <a:srgbClr val="0000FF"/>
                            </a:solidFill>
                            <a:latin typeface="Cambria Math" panose="02040503050406030204" pitchFamily="18" charset="0"/>
                            <a:ea typeface="微软雅黑" panose="020B0503020204020204" pitchFamily="34" charset="-122"/>
                          </a:rPr>
                          <m:t>𝛼</m:t>
                        </m:r>
                      </m:e>
                      <m:sub>
                        <m:r>
                          <a:rPr lang="en-US" altLang="zh-CN" sz="2200" i="1">
                            <a:solidFill>
                              <a:srgbClr val="0000FF"/>
                            </a:solidFill>
                            <a:latin typeface="Cambria Math" panose="02040503050406030204" pitchFamily="18" charset="0"/>
                            <a:ea typeface="微软雅黑" panose="020B0503020204020204" pitchFamily="34" charset="-122"/>
                          </a:rPr>
                          <m:t>h</m:t>
                        </m:r>
                      </m:sub>
                    </m:sSub>
                    <m:r>
                      <a:rPr lang="en-US" altLang="zh-CN" sz="2200" i="1">
                        <a:solidFill>
                          <a:srgbClr val="0000FF"/>
                        </a:solidFill>
                        <a:latin typeface="Cambria Math" panose="02040503050406030204" pitchFamily="18" charset="0"/>
                        <a:ea typeface="微软雅黑" panose="020B0503020204020204" pitchFamily="34" charset="-122"/>
                      </a:rPr>
                      <m:t>=</m:t>
                    </m:r>
                    <m:nary>
                      <m:naryPr>
                        <m:chr m:val="∑"/>
                        <m:limLoc m:val="subSup"/>
                        <m:ctrlPr>
                          <a:rPr lang="en-US" altLang="zh-CN" sz="2200" i="1">
                            <a:solidFill>
                              <a:srgbClr val="0000FF"/>
                            </a:solidFill>
                            <a:latin typeface="Cambria Math" panose="02040503050406030204" pitchFamily="18" charset="0"/>
                            <a:ea typeface="微软雅黑" panose="020B0503020204020204" pitchFamily="34" charset="-122"/>
                          </a:rPr>
                        </m:ctrlPr>
                      </m:naryPr>
                      <m:sub>
                        <m:r>
                          <m:rPr>
                            <m:brk m:alnAt="25"/>
                          </m:rPr>
                          <a:rPr lang="en-US" altLang="zh-CN" sz="2200" i="1">
                            <a:solidFill>
                              <a:srgbClr val="0000FF"/>
                            </a:solidFill>
                            <a:latin typeface="Cambria Math" panose="02040503050406030204" pitchFamily="18" charset="0"/>
                            <a:ea typeface="微软雅黑" panose="020B0503020204020204" pitchFamily="34" charset="-122"/>
                          </a:rPr>
                          <m:t>𝑖</m:t>
                        </m:r>
                        <m:r>
                          <a:rPr lang="en-US" altLang="zh-CN" sz="2200" i="1">
                            <a:solidFill>
                              <a:srgbClr val="0000FF"/>
                            </a:solidFill>
                            <a:latin typeface="Cambria Math" panose="02040503050406030204" pitchFamily="18" charset="0"/>
                            <a:ea typeface="微软雅黑" panose="020B0503020204020204" pitchFamily="34" charset="-122"/>
                          </a:rPr>
                          <m:t>=1</m:t>
                        </m:r>
                      </m:sub>
                      <m:sup>
                        <m:r>
                          <a:rPr lang="en-US" altLang="zh-CN" sz="2200" i="1">
                            <a:solidFill>
                              <a:srgbClr val="0000FF"/>
                            </a:solidFill>
                            <a:latin typeface="Cambria Math" panose="02040503050406030204" pitchFamily="18" charset="0"/>
                            <a:ea typeface="微软雅黑" panose="020B0503020204020204" pitchFamily="34" charset="-122"/>
                          </a:rPr>
                          <m:t>𝑑</m:t>
                        </m:r>
                      </m:sup>
                      <m:e>
                        <m:sSub>
                          <m:sSubPr>
                            <m:ctrlPr>
                              <a:rPr lang="en-US" altLang="zh-CN" sz="2200" i="1">
                                <a:solidFill>
                                  <a:srgbClr val="0000FF"/>
                                </a:solidFill>
                                <a:latin typeface="Cambria Math" panose="02040503050406030204" pitchFamily="18" charset="0"/>
                                <a:ea typeface="微软雅黑" panose="020B0503020204020204" pitchFamily="34" charset="-122"/>
                              </a:rPr>
                            </m:ctrlPr>
                          </m:sSubPr>
                          <m:e>
                            <m:r>
                              <a:rPr lang="en-US" altLang="zh-CN" sz="2200" i="1">
                                <a:solidFill>
                                  <a:srgbClr val="0000FF"/>
                                </a:solidFill>
                                <a:latin typeface="Cambria Math" panose="02040503050406030204" pitchFamily="18" charset="0"/>
                                <a:ea typeface="微软雅黑" panose="020B0503020204020204" pitchFamily="34" charset="-122"/>
                              </a:rPr>
                              <m:t>𝑣</m:t>
                            </m:r>
                          </m:e>
                          <m:sub>
                            <m:r>
                              <a:rPr lang="en-US" altLang="zh-CN" sz="2200" i="1">
                                <a:solidFill>
                                  <a:srgbClr val="0000FF"/>
                                </a:solidFill>
                                <a:latin typeface="Cambria Math" panose="02040503050406030204" pitchFamily="18" charset="0"/>
                                <a:ea typeface="微软雅黑" panose="020B0503020204020204" pitchFamily="34" charset="-122"/>
                              </a:rPr>
                              <m:t>𝑖h</m:t>
                            </m:r>
                          </m:sub>
                        </m:sSub>
                        <m:sSub>
                          <m:sSubPr>
                            <m:ctrlPr>
                              <a:rPr lang="en-US" altLang="zh-CN" sz="2200" i="1">
                                <a:solidFill>
                                  <a:srgbClr val="0000FF"/>
                                </a:solidFill>
                                <a:latin typeface="Cambria Math" panose="02040503050406030204" pitchFamily="18" charset="0"/>
                                <a:ea typeface="微软雅黑" panose="020B0503020204020204" pitchFamily="34" charset="-122"/>
                              </a:rPr>
                            </m:ctrlPr>
                          </m:sSubPr>
                          <m:e>
                            <m:r>
                              <a:rPr lang="en-US" altLang="zh-CN" sz="2200" i="1">
                                <a:solidFill>
                                  <a:srgbClr val="0000FF"/>
                                </a:solidFill>
                                <a:latin typeface="Cambria Math" panose="02040503050406030204" pitchFamily="18" charset="0"/>
                                <a:ea typeface="微软雅黑" panose="020B0503020204020204" pitchFamily="34" charset="-122"/>
                              </a:rPr>
                              <m:t>𝑥</m:t>
                            </m:r>
                          </m:e>
                          <m:sub>
                            <m:r>
                              <a:rPr lang="en-US" altLang="zh-CN" sz="2200" i="1">
                                <a:solidFill>
                                  <a:srgbClr val="0000FF"/>
                                </a:solidFill>
                                <a:latin typeface="Cambria Math" panose="02040503050406030204" pitchFamily="18" charset="0"/>
                                <a:ea typeface="微软雅黑" panose="020B0503020204020204" pitchFamily="34" charset="-122"/>
                              </a:rPr>
                              <m:t>𝑖</m:t>
                            </m:r>
                          </m:sub>
                        </m:sSub>
                      </m:e>
                    </m:nary>
                  </m:oMath>
                </a14:m>
                <a:r>
                  <a:rPr lang="en-US" altLang="zh-CN" sz="2200" dirty="0">
                    <a:solidFill>
                      <a:schemeClr val="tx1"/>
                    </a:solidFill>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2200" i="1">
                            <a:solidFill>
                              <a:srgbClr val="0000FF"/>
                            </a:solidFill>
                            <a:latin typeface="Cambria Math" panose="02040503050406030204" pitchFamily="18" charset="0"/>
                            <a:ea typeface="微软雅黑" panose="020B0503020204020204" pitchFamily="34" charset="-122"/>
                          </a:rPr>
                        </m:ctrlPr>
                      </m:sSubPr>
                      <m:e>
                        <m:r>
                          <a:rPr lang="en-US" altLang="zh-CN" sz="2200" i="1">
                            <a:solidFill>
                              <a:srgbClr val="0000FF"/>
                            </a:solidFill>
                            <a:latin typeface="Cambria Math" panose="02040503050406030204" pitchFamily="18" charset="0"/>
                            <a:ea typeface="微软雅黑" panose="020B0503020204020204" pitchFamily="34" charset="-122"/>
                          </a:rPr>
                          <m:t>𝑏</m:t>
                        </m:r>
                      </m:e>
                      <m:sub>
                        <m:r>
                          <a:rPr lang="en-US" altLang="zh-CN" sz="2200" i="1">
                            <a:solidFill>
                              <a:srgbClr val="0000FF"/>
                            </a:solidFill>
                            <a:latin typeface="Cambria Math" panose="02040503050406030204" pitchFamily="18" charset="0"/>
                            <a:ea typeface="微软雅黑" panose="020B0503020204020204" pitchFamily="34" charset="-122"/>
                          </a:rPr>
                          <m:t>h</m:t>
                        </m:r>
                      </m:sub>
                    </m:sSub>
                    <m:r>
                      <a:rPr lang="en-US" altLang="zh-CN" sz="2200" i="1">
                        <a:solidFill>
                          <a:srgbClr val="0000FF"/>
                        </a:solidFill>
                        <a:latin typeface="Cambria Math" panose="02040503050406030204" pitchFamily="18" charset="0"/>
                        <a:ea typeface="微软雅黑" panose="020B0503020204020204" pitchFamily="34" charset="-122"/>
                      </a:rPr>
                      <m:t>=</m:t>
                    </m:r>
                    <m:r>
                      <a:rPr lang="en-US" altLang="zh-CN" sz="2200" i="1">
                        <a:solidFill>
                          <a:srgbClr val="0000FF"/>
                        </a:solidFill>
                        <a:latin typeface="Cambria Math" panose="02040503050406030204" pitchFamily="18" charset="0"/>
                        <a:ea typeface="微软雅黑" panose="020B0503020204020204" pitchFamily="34" charset="-122"/>
                      </a:rPr>
                      <m:t>𝑓</m:t>
                    </m:r>
                    <m:r>
                      <a:rPr lang="en-US" altLang="zh-CN" sz="2200" i="1">
                        <a:solidFill>
                          <a:srgbClr val="0000FF"/>
                        </a:solidFill>
                        <a:latin typeface="Cambria Math" panose="02040503050406030204" pitchFamily="18" charset="0"/>
                        <a:ea typeface="微软雅黑" panose="020B0503020204020204" pitchFamily="34" charset="-122"/>
                      </a:rPr>
                      <m:t>(</m:t>
                    </m:r>
                    <m:sSub>
                      <m:sSubPr>
                        <m:ctrlPr>
                          <a:rPr lang="en-US" altLang="zh-CN" sz="2200" i="1">
                            <a:solidFill>
                              <a:srgbClr val="0000FF"/>
                            </a:solidFill>
                            <a:latin typeface="Cambria Math" panose="02040503050406030204" pitchFamily="18" charset="0"/>
                            <a:ea typeface="微软雅黑" panose="020B0503020204020204" pitchFamily="34" charset="-122"/>
                          </a:rPr>
                        </m:ctrlPr>
                      </m:sSubPr>
                      <m:e>
                        <m:r>
                          <a:rPr lang="zh-CN" altLang="en-US" sz="2200" i="1">
                            <a:solidFill>
                              <a:srgbClr val="0000FF"/>
                            </a:solidFill>
                            <a:latin typeface="Cambria Math" panose="02040503050406030204" pitchFamily="18" charset="0"/>
                            <a:ea typeface="微软雅黑" panose="020B0503020204020204" pitchFamily="34" charset="-122"/>
                          </a:rPr>
                          <m:t>𝛼</m:t>
                        </m:r>
                      </m:e>
                      <m:sub>
                        <m:r>
                          <a:rPr lang="en-US" altLang="zh-CN" sz="2200" i="1">
                            <a:solidFill>
                              <a:srgbClr val="0000FF"/>
                            </a:solidFill>
                            <a:latin typeface="Cambria Math" panose="02040503050406030204" pitchFamily="18" charset="0"/>
                            <a:ea typeface="微软雅黑" panose="020B0503020204020204" pitchFamily="34" charset="-122"/>
                          </a:rPr>
                          <m:t>h</m:t>
                        </m:r>
                      </m:sub>
                    </m:sSub>
                    <m:r>
                      <a:rPr lang="en-US" altLang="zh-CN" sz="2200" i="1">
                        <a:solidFill>
                          <a:srgbClr val="0000FF"/>
                        </a:solidFill>
                        <a:latin typeface="Cambria Math" panose="02040503050406030204" pitchFamily="18" charset="0"/>
                        <a:ea typeface="微软雅黑" panose="020B0503020204020204" pitchFamily="34" charset="-122"/>
                      </a:rPr>
                      <m:t>−</m:t>
                    </m:r>
                    <m:sSub>
                      <m:sSubPr>
                        <m:ctrlPr>
                          <a:rPr lang="en-US" altLang="zh-CN" sz="2200" i="1">
                            <a:solidFill>
                              <a:srgbClr val="0000FF"/>
                            </a:solidFill>
                            <a:latin typeface="Cambria Math" panose="02040503050406030204" pitchFamily="18" charset="0"/>
                            <a:ea typeface="微软雅黑" panose="020B0503020204020204" pitchFamily="34" charset="-122"/>
                          </a:rPr>
                        </m:ctrlPr>
                      </m:sSubPr>
                      <m:e>
                        <m:r>
                          <a:rPr lang="zh-CN" altLang="en-US" sz="2200" i="1">
                            <a:solidFill>
                              <a:srgbClr val="0000FF"/>
                            </a:solidFill>
                            <a:latin typeface="Cambria Math" panose="02040503050406030204" pitchFamily="18" charset="0"/>
                            <a:ea typeface="微软雅黑" panose="020B0503020204020204" pitchFamily="34" charset="-122"/>
                          </a:rPr>
                          <m:t>𝛾</m:t>
                        </m:r>
                      </m:e>
                      <m:sub>
                        <m:r>
                          <a:rPr lang="en-US" altLang="zh-CN" sz="2200" i="1">
                            <a:solidFill>
                              <a:srgbClr val="0000FF"/>
                            </a:solidFill>
                            <a:latin typeface="Cambria Math" panose="02040503050406030204" pitchFamily="18" charset="0"/>
                            <a:ea typeface="微软雅黑" panose="020B0503020204020204" pitchFamily="34" charset="-122"/>
                          </a:rPr>
                          <m:t>h</m:t>
                        </m:r>
                      </m:sub>
                    </m:sSub>
                    <m:r>
                      <a:rPr lang="en-US" altLang="zh-CN" sz="2200" i="1">
                        <a:solidFill>
                          <a:srgbClr val="0000FF"/>
                        </a:solidFill>
                        <a:latin typeface="Cambria Math" panose="02040503050406030204" pitchFamily="18" charset="0"/>
                        <a:ea typeface="微软雅黑" panose="020B0503020204020204" pitchFamily="34" charset="-122"/>
                      </a:rPr>
                      <m:t>)</m:t>
                    </m:r>
                  </m:oMath>
                </a14:m>
                <a:r>
                  <a:rPr lang="en-US" altLang="zh-CN" sz="2200" dirty="0">
                    <a:solidFill>
                      <a:srgbClr val="0000FF"/>
                    </a:solidFill>
                    <a:latin typeface="微软雅黑" panose="020B0503020204020204" pitchFamily="34" charset="-122"/>
                    <a:ea typeface="微软雅黑" panose="020B0503020204020204" pitchFamily="34" charset="-122"/>
                  </a:rPr>
                  <a:t> </a:t>
                </a:r>
                <a:endParaRPr lang="en-US" altLang="zh-CN" sz="2200" dirty="0">
                  <a:solidFill>
                    <a:schemeClr val="tx1"/>
                  </a:solidFill>
                  <a:latin typeface="微软雅黑" panose="020B0503020204020204" pitchFamily="34" charset="-122"/>
                  <a:ea typeface="微软雅黑" panose="020B0503020204020204" pitchFamily="34" charset="-122"/>
                </a:endParaRPr>
              </a:p>
              <a:p>
                <a:pPr marL="0" indent="0">
                  <a:lnSpc>
                    <a:spcPct val="100000"/>
                  </a:lnSpc>
                  <a:buNone/>
                </a:pPr>
                <a:r>
                  <a:rPr lang="en-US" altLang="zh-CN" sz="2200" dirty="0">
                    <a:solidFill>
                      <a:schemeClr val="tx1"/>
                    </a:solidFill>
                    <a:latin typeface="微软雅黑" panose="020B0503020204020204" pitchFamily="34" charset="-122"/>
                    <a:ea typeface="微软雅黑" panose="020B0503020204020204" pitchFamily="34" charset="-122"/>
                  </a:rPr>
                  <a:t>    step2: </a:t>
                </a:r>
                <a14:m>
                  <m:oMath xmlns:m="http://schemas.openxmlformats.org/officeDocument/2006/math">
                    <m:sSub>
                      <m:sSubPr>
                        <m:ctrlPr>
                          <a:rPr lang="en-US" altLang="zh-CN" sz="2200" i="1">
                            <a:solidFill>
                              <a:srgbClr val="0000FF"/>
                            </a:solidFill>
                            <a:latin typeface="Cambria Math" panose="02040503050406030204" pitchFamily="18" charset="0"/>
                            <a:ea typeface="微软雅黑" panose="020B0503020204020204" pitchFamily="34" charset="-122"/>
                          </a:rPr>
                        </m:ctrlPr>
                      </m:sSubPr>
                      <m:e>
                        <m:r>
                          <a:rPr lang="zh-CN" altLang="en-US" sz="2200" i="1">
                            <a:solidFill>
                              <a:srgbClr val="0000FF"/>
                            </a:solidFill>
                            <a:latin typeface="Cambria Math" panose="02040503050406030204" pitchFamily="18" charset="0"/>
                            <a:ea typeface="微软雅黑" panose="020B0503020204020204" pitchFamily="34" charset="-122"/>
                          </a:rPr>
                          <m:t>𝛽</m:t>
                        </m:r>
                      </m:e>
                      <m:sub>
                        <m:r>
                          <a:rPr lang="en-US" altLang="zh-CN" sz="2200" i="1">
                            <a:solidFill>
                              <a:srgbClr val="0000FF"/>
                            </a:solidFill>
                            <a:latin typeface="Cambria Math" panose="02040503050406030204" pitchFamily="18" charset="0"/>
                            <a:ea typeface="微软雅黑" panose="020B0503020204020204" pitchFamily="34" charset="-122"/>
                          </a:rPr>
                          <m:t>𝑗</m:t>
                        </m:r>
                      </m:sub>
                    </m:sSub>
                    <m:r>
                      <a:rPr lang="en-US" altLang="zh-CN" sz="2200" i="1">
                        <a:solidFill>
                          <a:srgbClr val="0000FF"/>
                        </a:solidFill>
                        <a:latin typeface="Cambria Math" panose="02040503050406030204" pitchFamily="18" charset="0"/>
                        <a:ea typeface="微软雅黑" panose="020B0503020204020204" pitchFamily="34" charset="-122"/>
                      </a:rPr>
                      <m:t>=</m:t>
                    </m:r>
                    <m:nary>
                      <m:naryPr>
                        <m:chr m:val="∑"/>
                        <m:limLoc m:val="subSup"/>
                        <m:ctrlPr>
                          <a:rPr lang="en-US" altLang="zh-CN" sz="2200" i="1">
                            <a:solidFill>
                              <a:srgbClr val="0000FF"/>
                            </a:solidFill>
                            <a:latin typeface="Cambria Math" panose="02040503050406030204" pitchFamily="18" charset="0"/>
                            <a:ea typeface="微软雅黑" panose="020B0503020204020204" pitchFamily="34" charset="-122"/>
                          </a:rPr>
                        </m:ctrlPr>
                      </m:naryPr>
                      <m:sub>
                        <m:r>
                          <m:rPr>
                            <m:brk m:alnAt="25"/>
                          </m:rPr>
                          <a:rPr lang="en-US" altLang="zh-CN" sz="2200" i="1">
                            <a:solidFill>
                              <a:srgbClr val="0000FF"/>
                            </a:solidFill>
                            <a:latin typeface="Cambria Math" panose="02040503050406030204" pitchFamily="18" charset="0"/>
                            <a:ea typeface="微软雅黑" panose="020B0503020204020204" pitchFamily="34" charset="-122"/>
                          </a:rPr>
                          <m:t>h</m:t>
                        </m:r>
                        <m:r>
                          <a:rPr lang="en-US" altLang="zh-CN" sz="2200" i="1">
                            <a:solidFill>
                              <a:srgbClr val="0000FF"/>
                            </a:solidFill>
                            <a:latin typeface="Cambria Math" panose="02040503050406030204" pitchFamily="18" charset="0"/>
                            <a:ea typeface="微软雅黑" panose="020B0503020204020204" pitchFamily="34" charset="-122"/>
                          </a:rPr>
                          <m:t>=1</m:t>
                        </m:r>
                      </m:sub>
                      <m:sup>
                        <m:r>
                          <a:rPr lang="en-US" altLang="zh-CN" sz="2200" i="1">
                            <a:solidFill>
                              <a:srgbClr val="0000FF"/>
                            </a:solidFill>
                            <a:latin typeface="Cambria Math" panose="02040503050406030204" pitchFamily="18" charset="0"/>
                            <a:ea typeface="微软雅黑" panose="020B0503020204020204" pitchFamily="34" charset="-122"/>
                          </a:rPr>
                          <m:t>𝑞</m:t>
                        </m:r>
                      </m:sup>
                      <m:e>
                        <m:sSub>
                          <m:sSubPr>
                            <m:ctrlPr>
                              <a:rPr lang="en-US" altLang="zh-CN" sz="2200" i="1">
                                <a:solidFill>
                                  <a:srgbClr val="0000FF"/>
                                </a:solidFill>
                                <a:latin typeface="Cambria Math" panose="02040503050406030204" pitchFamily="18" charset="0"/>
                                <a:ea typeface="微软雅黑" panose="020B0503020204020204" pitchFamily="34" charset="-122"/>
                              </a:rPr>
                            </m:ctrlPr>
                          </m:sSubPr>
                          <m:e>
                            <m:r>
                              <a:rPr lang="en-US" altLang="zh-CN" sz="2200" i="1">
                                <a:solidFill>
                                  <a:srgbClr val="0000FF"/>
                                </a:solidFill>
                                <a:latin typeface="Cambria Math" panose="02040503050406030204" pitchFamily="18" charset="0"/>
                                <a:ea typeface="微软雅黑" panose="020B0503020204020204" pitchFamily="34" charset="-122"/>
                              </a:rPr>
                              <m:t>𝑤</m:t>
                            </m:r>
                          </m:e>
                          <m:sub>
                            <m:r>
                              <a:rPr lang="en-US" altLang="zh-CN" sz="2200" i="1">
                                <a:solidFill>
                                  <a:srgbClr val="0000FF"/>
                                </a:solidFill>
                                <a:latin typeface="Cambria Math" panose="02040503050406030204" pitchFamily="18" charset="0"/>
                                <a:ea typeface="微软雅黑" panose="020B0503020204020204" pitchFamily="34" charset="-122"/>
                              </a:rPr>
                              <m:t>h𝑗</m:t>
                            </m:r>
                          </m:sub>
                        </m:sSub>
                      </m:e>
                    </m:nary>
                    <m:sSub>
                      <m:sSubPr>
                        <m:ctrlPr>
                          <a:rPr lang="en-US" altLang="zh-CN" sz="2200" i="1">
                            <a:solidFill>
                              <a:srgbClr val="0000FF"/>
                            </a:solidFill>
                            <a:latin typeface="Cambria Math" panose="02040503050406030204" pitchFamily="18" charset="0"/>
                            <a:ea typeface="微软雅黑" panose="020B0503020204020204" pitchFamily="34" charset="-122"/>
                          </a:rPr>
                        </m:ctrlPr>
                      </m:sSubPr>
                      <m:e>
                        <m:r>
                          <a:rPr lang="en-US" altLang="zh-CN" sz="2200" i="1">
                            <a:solidFill>
                              <a:srgbClr val="0000FF"/>
                            </a:solidFill>
                            <a:latin typeface="Cambria Math" panose="02040503050406030204" pitchFamily="18" charset="0"/>
                            <a:ea typeface="微软雅黑" panose="020B0503020204020204" pitchFamily="34" charset="-122"/>
                          </a:rPr>
                          <m:t>𝑏</m:t>
                        </m:r>
                      </m:e>
                      <m:sub>
                        <m:r>
                          <a:rPr lang="en-US" altLang="zh-CN" sz="2200" i="1">
                            <a:solidFill>
                              <a:srgbClr val="0000FF"/>
                            </a:solidFill>
                            <a:latin typeface="Cambria Math" panose="02040503050406030204" pitchFamily="18" charset="0"/>
                            <a:ea typeface="微软雅黑" panose="020B0503020204020204" pitchFamily="34" charset="-122"/>
                          </a:rPr>
                          <m:t>h</m:t>
                        </m:r>
                      </m:sub>
                    </m:sSub>
                  </m:oMath>
                </a14:m>
                <a:r>
                  <a:rPr lang="en-US" altLang="zh-CN" sz="2200" dirty="0">
                    <a:solidFill>
                      <a:schemeClr val="tx1"/>
                    </a:solidFill>
                    <a:latin typeface="微软雅黑" panose="020B0503020204020204" pitchFamily="34" charset="-122"/>
                    <a:ea typeface="微软雅黑" panose="020B0503020204020204" pitchFamily="34" charset="-122"/>
                  </a:rPr>
                  <a:t>, </a:t>
                </a:r>
                <a14:m>
                  <m:oMath xmlns:m="http://schemas.openxmlformats.org/officeDocument/2006/math">
                    <m:sSubSup>
                      <m:sSubSupPr>
                        <m:ctrlPr>
                          <a:rPr lang="en-US" altLang="zh-CN" sz="2200" i="1">
                            <a:solidFill>
                              <a:srgbClr val="0000FF"/>
                            </a:solidFill>
                            <a:latin typeface="Cambria Math" panose="02040503050406030204" pitchFamily="18" charset="0"/>
                            <a:ea typeface="微软雅黑" panose="020B0503020204020204" pitchFamily="34" charset="-122"/>
                          </a:rPr>
                        </m:ctrlPr>
                      </m:sSubSupPr>
                      <m:e>
                        <m:acc>
                          <m:accPr>
                            <m:chr m:val="̂"/>
                            <m:ctrlPr>
                              <a:rPr lang="en-US" altLang="zh-CN" sz="2200" i="1">
                                <a:solidFill>
                                  <a:srgbClr val="0000FF"/>
                                </a:solidFill>
                                <a:latin typeface="Cambria Math" panose="02040503050406030204" pitchFamily="18" charset="0"/>
                                <a:ea typeface="微软雅黑" panose="020B0503020204020204" pitchFamily="34" charset="-122"/>
                              </a:rPr>
                            </m:ctrlPr>
                          </m:accPr>
                          <m:e>
                            <m:r>
                              <a:rPr lang="en-US" altLang="zh-CN" sz="2200" i="1">
                                <a:solidFill>
                                  <a:srgbClr val="0000FF"/>
                                </a:solidFill>
                                <a:latin typeface="Cambria Math" panose="02040503050406030204" pitchFamily="18" charset="0"/>
                                <a:ea typeface="微软雅黑" panose="020B0503020204020204" pitchFamily="34" charset="-122"/>
                              </a:rPr>
                              <m:t>𝑦</m:t>
                            </m:r>
                          </m:e>
                        </m:acc>
                      </m:e>
                      <m:sub>
                        <m:r>
                          <a:rPr lang="en-US" altLang="zh-CN" sz="2200" i="1">
                            <a:solidFill>
                              <a:srgbClr val="0000FF"/>
                            </a:solidFill>
                            <a:latin typeface="Cambria Math" panose="02040503050406030204" pitchFamily="18" charset="0"/>
                            <a:ea typeface="微软雅黑" panose="020B0503020204020204" pitchFamily="34" charset="-122"/>
                          </a:rPr>
                          <m:t>𝑗</m:t>
                        </m:r>
                      </m:sub>
                      <m:sup>
                        <m:r>
                          <a:rPr lang="en-US" altLang="zh-CN" sz="2200" i="1">
                            <a:solidFill>
                              <a:srgbClr val="0000FF"/>
                            </a:solidFill>
                            <a:latin typeface="Cambria Math" panose="02040503050406030204" pitchFamily="18" charset="0"/>
                            <a:ea typeface="微软雅黑" panose="020B0503020204020204" pitchFamily="34" charset="-122"/>
                          </a:rPr>
                          <m:t>𝑘</m:t>
                        </m:r>
                      </m:sup>
                    </m:sSubSup>
                    <m:r>
                      <a:rPr lang="en-US" altLang="zh-CN" sz="2200" i="1">
                        <a:solidFill>
                          <a:srgbClr val="0000FF"/>
                        </a:solidFill>
                        <a:latin typeface="Cambria Math" panose="02040503050406030204" pitchFamily="18" charset="0"/>
                        <a:ea typeface="微软雅黑" panose="020B0503020204020204" pitchFamily="34" charset="-122"/>
                      </a:rPr>
                      <m:t>=</m:t>
                    </m:r>
                    <m:r>
                      <a:rPr lang="en-US" altLang="zh-CN" sz="2200" i="1">
                        <a:solidFill>
                          <a:srgbClr val="0000FF"/>
                        </a:solidFill>
                        <a:latin typeface="Cambria Math" panose="02040503050406030204" pitchFamily="18" charset="0"/>
                        <a:ea typeface="微软雅黑" panose="020B0503020204020204" pitchFamily="34" charset="-122"/>
                      </a:rPr>
                      <m:t>𝑓</m:t>
                    </m:r>
                    <m:r>
                      <a:rPr lang="en-US" altLang="zh-CN" sz="2200" i="1">
                        <a:solidFill>
                          <a:srgbClr val="0000FF"/>
                        </a:solidFill>
                        <a:latin typeface="Cambria Math" panose="02040503050406030204" pitchFamily="18" charset="0"/>
                        <a:ea typeface="微软雅黑" panose="020B0503020204020204" pitchFamily="34" charset="-122"/>
                      </a:rPr>
                      <m:t>(</m:t>
                    </m:r>
                    <m:sSub>
                      <m:sSubPr>
                        <m:ctrlPr>
                          <a:rPr lang="en-US" altLang="zh-CN" sz="2200" i="1">
                            <a:solidFill>
                              <a:srgbClr val="0000FF"/>
                            </a:solidFill>
                            <a:latin typeface="Cambria Math" panose="02040503050406030204" pitchFamily="18" charset="0"/>
                            <a:ea typeface="微软雅黑" panose="020B0503020204020204" pitchFamily="34" charset="-122"/>
                          </a:rPr>
                        </m:ctrlPr>
                      </m:sSubPr>
                      <m:e>
                        <m:r>
                          <a:rPr lang="zh-CN" altLang="en-US" sz="2200" i="1">
                            <a:solidFill>
                              <a:srgbClr val="0000FF"/>
                            </a:solidFill>
                            <a:latin typeface="Cambria Math" panose="02040503050406030204" pitchFamily="18" charset="0"/>
                            <a:ea typeface="微软雅黑" panose="020B0503020204020204" pitchFamily="34" charset="-122"/>
                          </a:rPr>
                          <m:t>𝛽</m:t>
                        </m:r>
                      </m:e>
                      <m:sub>
                        <m:r>
                          <a:rPr lang="en-US" altLang="zh-CN" sz="2200" i="1">
                            <a:solidFill>
                              <a:srgbClr val="0000FF"/>
                            </a:solidFill>
                            <a:latin typeface="Cambria Math" panose="02040503050406030204" pitchFamily="18" charset="0"/>
                            <a:ea typeface="微软雅黑" panose="020B0503020204020204" pitchFamily="34" charset="-122"/>
                          </a:rPr>
                          <m:t>𝑗</m:t>
                        </m:r>
                      </m:sub>
                    </m:sSub>
                    <m:r>
                      <a:rPr lang="en-US" altLang="zh-CN" sz="2200" i="1">
                        <a:solidFill>
                          <a:srgbClr val="0000FF"/>
                        </a:solidFill>
                        <a:latin typeface="Cambria Math" panose="02040503050406030204" pitchFamily="18" charset="0"/>
                        <a:ea typeface="微软雅黑" panose="020B0503020204020204" pitchFamily="34" charset="-122"/>
                      </a:rPr>
                      <m:t>−</m:t>
                    </m:r>
                    <m:sSub>
                      <m:sSubPr>
                        <m:ctrlPr>
                          <a:rPr lang="en-US" altLang="zh-CN" sz="2200" i="1">
                            <a:solidFill>
                              <a:srgbClr val="0000FF"/>
                            </a:solidFill>
                            <a:latin typeface="Cambria Math" panose="02040503050406030204" pitchFamily="18" charset="0"/>
                            <a:ea typeface="微软雅黑" panose="020B0503020204020204" pitchFamily="34" charset="-122"/>
                          </a:rPr>
                        </m:ctrlPr>
                      </m:sSubPr>
                      <m:e>
                        <m:r>
                          <a:rPr lang="zh-CN" altLang="en-US" sz="2200" i="1">
                            <a:solidFill>
                              <a:srgbClr val="0000FF"/>
                            </a:solidFill>
                            <a:latin typeface="Cambria Math" panose="02040503050406030204" pitchFamily="18" charset="0"/>
                            <a:ea typeface="微软雅黑" panose="020B0503020204020204" pitchFamily="34" charset="-122"/>
                          </a:rPr>
                          <m:t>𝜃</m:t>
                        </m:r>
                      </m:e>
                      <m:sub>
                        <m:r>
                          <a:rPr lang="en-US" altLang="zh-CN" sz="2200" i="1">
                            <a:solidFill>
                              <a:srgbClr val="0000FF"/>
                            </a:solidFill>
                            <a:latin typeface="Cambria Math" panose="02040503050406030204" pitchFamily="18" charset="0"/>
                            <a:ea typeface="微软雅黑" panose="020B0503020204020204" pitchFamily="34" charset="-122"/>
                          </a:rPr>
                          <m:t>𝑗</m:t>
                        </m:r>
                      </m:sub>
                    </m:sSub>
                    <m:r>
                      <a:rPr lang="en-US" altLang="zh-CN" sz="2200" i="1">
                        <a:solidFill>
                          <a:srgbClr val="0000FF"/>
                        </a:solidFill>
                        <a:latin typeface="Cambria Math" panose="02040503050406030204" pitchFamily="18" charset="0"/>
                        <a:ea typeface="微软雅黑" panose="020B0503020204020204" pitchFamily="34" charset="-122"/>
                      </a:rPr>
                      <m:t>)</m:t>
                    </m:r>
                  </m:oMath>
                </a14:m>
                <a:endParaRPr lang="en-US" altLang="zh-CN" sz="2200" dirty="0">
                  <a:solidFill>
                    <a:schemeClr val="tx1"/>
                  </a:solidFill>
                  <a:latin typeface="微软雅黑" panose="020B0503020204020204" pitchFamily="34" charset="-122"/>
                  <a:ea typeface="微软雅黑" panose="020B0503020204020204" pitchFamily="34" charset="-122"/>
                </a:endParaRPr>
              </a:p>
              <a:p>
                <a:pPr marL="0" indent="0">
                  <a:lnSpc>
                    <a:spcPct val="100000"/>
                  </a:lnSpc>
                  <a:buNone/>
                </a:pPr>
                <a:r>
                  <a:rPr lang="en-US" altLang="zh-CN" sz="2200" dirty="0">
                    <a:solidFill>
                      <a:schemeClr val="tx1"/>
                    </a:solidFill>
                    <a:latin typeface="微软雅黑" panose="020B0503020204020204" pitchFamily="34" charset="-122"/>
                    <a:ea typeface="微软雅黑" panose="020B0503020204020204" pitchFamily="34" charset="-122"/>
                  </a:rPr>
                  <a:t>    step3: </a:t>
                </a:r>
                <a14:m>
                  <m:oMath xmlns:m="http://schemas.openxmlformats.org/officeDocument/2006/math">
                    <m:sSub>
                      <m:sSubPr>
                        <m:ctrlPr>
                          <a:rPr lang="en-US" altLang="zh-CN" sz="2200" i="1">
                            <a:solidFill>
                              <a:srgbClr val="0000FF"/>
                            </a:solidFill>
                            <a:latin typeface="Cambria Math" panose="02040503050406030204" pitchFamily="18" charset="0"/>
                            <a:ea typeface="微软雅黑" panose="020B0503020204020204" pitchFamily="34" charset="-122"/>
                          </a:rPr>
                        </m:ctrlPr>
                      </m:sSubPr>
                      <m:e>
                        <m:r>
                          <a:rPr lang="en-US" altLang="zh-CN" sz="2200" i="1">
                            <a:solidFill>
                              <a:srgbClr val="0000FF"/>
                            </a:solidFill>
                            <a:latin typeface="Cambria Math" panose="02040503050406030204" pitchFamily="18" charset="0"/>
                            <a:ea typeface="微软雅黑" panose="020B0503020204020204" pitchFamily="34" charset="-122"/>
                          </a:rPr>
                          <m:t>𝐸</m:t>
                        </m:r>
                      </m:e>
                      <m:sub>
                        <m:r>
                          <a:rPr lang="en-US" altLang="zh-CN" sz="2200" i="1">
                            <a:solidFill>
                              <a:srgbClr val="0000FF"/>
                            </a:solidFill>
                            <a:latin typeface="Cambria Math" panose="02040503050406030204" pitchFamily="18" charset="0"/>
                            <a:ea typeface="微软雅黑" panose="020B0503020204020204" pitchFamily="34" charset="-122"/>
                          </a:rPr>
                          <m:t>𝑘</m:t>
                        </m:r>
                      </m:sub>
                    </m:sSub>
                    <m:r>
                      <a:rPr lang="en-US" altLang="zh-CN" sz="2200" i="1">
                        <a:solidFill>
                          <a:srgbClr val="0000FF"/>
                        </a:solidFill>
                        <a:latin typeface="Cambria Math" panose="02040503050406030204" pitchFamily="18" charset="0"/>
                        <a:ea typeface="微软雅黑" panose="020B0503020204020204" pitchFamily="34" charset="-122"/>
                      </a:rPr>
                      <m:t>=</m:t>
                    </m:r>
                    <m:f>
                      <m:fPr>
                        <m:ctrlPr>
                          <a:rPr lang="en-US" altLang="zh-CN" sz="2200" i="1">
                            <a:solidFill>
                              <a:srgbClr val="0000FF"/>
                            </a:solidFill>
                            <a:latin typeface="Cambria Math" panose="02040503050406030204" pitchFamily="18" charset="0"/>
                            <a:ea typeface="微软雅黑" panose="020B0503020204020204" pitchFamily="34" charset="-122"/>
                          </a:rPr>
                        </m:ctrlPr>
                      </m:fPr>
                      <m:num>
                        <m:r>
                          <a:rPr lang="en-US" altLang="zh-CN" sz="2200" i="1">
                            <a:solidFill>
                              <a:srgbClr val="0000FF"/>
                            </a:solidFill>
                            <a:latin typeface="Cambria Math" panose="02040503050406030204" pitchFamily="18" charset="0"/>
                            <a:ea typeface="微软雅黑" panose="020B0503020204020204" pitchFamily="34" charset="-122"/>
                          </a:rPr>
                          <m:t>1</m:t>
                        </m:r>
                      </m:num>
                      <m:den>
                        <m:r>
                          <a:rPr lang="en-US" altLang="zh-CN" sz="2200" i="1">
                            <a:solidFill>
                              <a:srgbClr val="0000FF"/>
                            </a:solidFill>
                            <a:latin typeface="Cambria Math" panose="02040503050406030204" pitchFamily="18" charset="0"/>
                            <a:ea typeface="微软雅黑" panose="020B0503020204020204" pitchFamily="34" charset="-122"/>
                          </a:rPr>
                          <m:t>2</m:t>
                        </m:r>
                      </m:den>
                    </m:f>
                    <m:nary>
                      <m:naryPr>
                        <m:chr m:val="∑"/>
                        <m:limLoc m:val="subSup"/>
                        <m:ctrlPr>
                          <a:rPr lang="en-US" altLang="zh-CN" sz="2200" i="1">
                            <a:solidFill>
                              <a:srgbClr val="0000FF"/>
                            </a:solidFill>
                            <a:latin typeface="Cambria Math" panose="02040503050406030204" pitchFamily="18" charset="0"/>
                            <a:ea typeface="微软雅黑" panose="020B0503020204020204" pitchFamily="34" charset="-122"/>
                          </a:rPr>
                        </m:ctrlPr>
                      </m:naryPr>
                      <m:sub>
                        <m:r>
                          <m:rPr>
                            <m:brk m:alnAt="25"/>
                          </m:rPr>
                          <a:rPr lang="en-US" altLang="zh-CN" sz="2200" i="1">
                            <a:solidFill>
                              <a:srgbClr val="0000FF"/>
                            </a:solidFill>
                            <a:latin typeface="Cambria Math" panose="02040503050406030204" pitchFamily="18" charset="0"/>
                            <a:ea typeface="微软雅黑" panose="020B0503020204020204" pitchFamily="34" charset="-122"/>
                          </a:rPr>
                          <m:t>𝑗</m:t>
                        </m:r>
                        <m:r>
                          <a:rPr lang="en-US" altLang="zh-CN" sz="2200" i="1">
                            <a:solidFill>
                              <a:srgbClr val="0000FF"/>
                            </a:solidFill>
                            <a:latin typeface="Cambria Math" panose="02040503050406030204" pitchFamily="18" charset="0"/>
                            <a:ea typeface="微软雅黑" panose="020B0503020204020204" pitchFamily="34" charset="-122"/>
                          </a:rPr>
                          <m:t>=1</m:t>
                        </m:r>
                      </m:sub>
                      <m:sup>
                        <m:r>
                          <a:rPr lang="en-US" altLang="zh-CN" sz="2200" i="1">
                            <a:solidFill>
                              <a:srgbClr val="0000FF"/>
                            </a:solidFill>
                            <a:latin typeface="Cambria Math" panose="02040503050406030204" pitchFamily="18" charset="0"/>
                            <a:ea typeface="微软雅黑" panose="020B0503020204020204" pitchFamily="34" charset="-122"/>
                          </a:rPr>
                          <m:t>𝑙</m:t>
                        </m:r>
                      </m:sup>
                      <m:e>
                        <m:sSup>
                          <m:sSupPr>
                            <m:ctrlPr>
                              <a:rPr lang="en-US" altLang="zh-CN" sz="2200" i="1">
                                <a:solidFill>
                                  <a:srgbClr val="0000FF"/>
                                </a:solidFill>
                                <a:latin typeface="Cambria Math" panose="02040503050406030204" pitchFamily="18" charset="0"/>
                                <a:ea typeface="微软雅黑" panose="020B0503020204020204" pitchFamily="34" charset="-122"/>
                              </a:rPr>
                            </m:ctrlPr>
                          </m:sSupPr>
                          <m:e>
                            <m:r>
                              <a:rPr lang="en-US" altLang="zh-CN" sz="2200" i="1">
                                <a:solidFill>
                                  <a:srgbClr val="0000FF"/>
                                </a:solidFill>
                                <a:latin typeface="Cambria Math" panose="02040503050406030204" pitchFamily="18" charset="0"/>
                                <a:ea typeface="微软雅黑" panose="020B0503020204020204" pitchFamily="34" charset="-122"/>
                              </a:rPr>
                              <m:t>(</m:t>
                            </m:r>
                            <m:sSubSup>
                              <m:sSubSupPr>
                                <m:ctrlPr>
                                  <a:rPr lang="en-US" altLang="zh-CN" sz="2200" i="1">
                                    <a:solidFill>
                                      <a:srgbClr val="0000FF"/>
                                    </a:solidFill>
                                    <a:latin typeface="Cambria Math" panose="02040503050406030204" pitchFamily="18" charset="0"/>
                                    <a:ea typeface="微软雅黑" panose="020B0503020204020204" pitchFamily="34" charset="-122"/>
                                  </a:rPr>
                                </m:ctrlPr>
                              </m:sSubSupPr>
                              <m:e>
                                <m:acc>
                                  <m:accPr>
                                    <m:chr m:val="̂"/>
                                    <m:ctrlPr>
                                      <a:rPr lang="en-US" altLang="zh-CN" sz="2200" i="1">
                                        <a:solidFill>
                                          <a:srgbClr val="0000FF"/>
                                        </a:solidFill>
                                        <a:latin typeface="Cambria Math" panose="02040503050406030204" pitchFamily="18" charset="0"/>
                                        <a:ea typeface="微软雅黑" panose="020B0503020204020204" pitchFamily="34" charset="-122"/>
                                      </a:rPr>
                                    </m:ctrlPr>
                                  </m:accPr>
                                  <m:e>
                                    <m:r>
                                      <a:rPr lang="en-US" altLang="zh-CN" sz="2200" i="1">
                                        <a:solidFill>
                                          <a:srgbClr val="0000FF"/>
                                        </a:solidFill>
                                        <a:latin typeface="Cambria Math" panose="02040503050406030204" pitchFamily="18" charset="0"/>
                                        <a:ea typeface="微软雅黑" panose="020B0503020204020204" pitchFamily="34" charset="-122"/>
                                      </a:rPr>
                                      <m:t>𝑦</m:t>
                                    </m:r>
                                  </m:e>
                                </m:acc>
                              </m:e>
                              <m:sub>
                                <m:r>
                                  <a:rPr lang="en-US" altLang="zh-CN" sz="2200" i="1">
                                    <a:solidFill>
                                      <a:srgbClr val="0000FF"/>
                                    </a:solidFill>
                                    <a:latin typeface="Cambria Math" panose="02040503050406030204" pitchFamily="18" charset="0"/>
                                    <a:ea typeface="微软雅黑" panose="020B0503020204020204" pitchFamily="34" charset="-122"/>
                                  </a:rPr>
                                  <m:t>𝑗</m:t>
                                </m:r>
                              </m:sub>
                              <m:sup>
                                <m:r>
                                  <a:rPr lang="en-US" altLang="zh-CN" sz="2200" i="1">
                                    <a:solidFill>
                                      <a:srgbClr val="0000FF"/>
                                    </a:solidFill>
                                    <a:latin typeface="Cambria Math" panose="02040503050406030204" pitchFamily="18" charset="0"/>
                                    <a:ea typeface="微软雅黑" panose="020B0503020204020204" pitchFamily="34" charset="-122"/>
                                  </a:rPr>
                                  <m:t>𝑘</m:t>
                                </m:r>
                              </m:sup>
                            </m:sSubSup>
                            <m:r>
                              <a:rPr lang="en-US" altLang="zh-CN" sz="2200" i="1">
                                <a:solidFill>
                                  <a:srgbClr val="0000FF"/>
                                </a:solidFill>
                                <a:latin typeface="Cambria Math" panose="02040503050406030204" pitchFamily="18" charset="0"/>
                                <a:ea typeface="微软雅黑" panose="020B0503020204020204" pitchFamily="34" charset="-122"/>
                              </a:rPr>
                              <m:t>−</m:t>
                            </m:r>
                            <m:sSubSup>
                              <m:sSubSupPr>
                                <m:ctrlPr>
                                  <a:rPr lang="en-US" altLang="zh-CN" sz="2200" i="1">
                                    <a:solidFill>
                                      <a:srgbClr val="0000FF"/>
                                    </a:solidFill>
                                    <a:latin typeface="Cambria Math" panose="02040503050406030204" pitchFamily="18" charset="0"/>
                                    <a:ea typeface="微软雅黑" panose="020B0503020204020204" pitchFamily="34" charset="-122"/>
                                  </a:rPr>
                                </m:ctrlPr>
                              </m:sSubSupPr>
                              <m:e>
                                <m:r>
                                  <a:rPr lang="en-US" altLang="zh-CN" sz="2200" i="1">
                                    <a:solidFill>
                                      <a:srgbClr val="0000FF"/>
                                    </a:solidFill>
                                    <a:latin typeface="Cambria Math" panose="02040503050406030204" pitchFamily="18" charset="0"/>
                                    <a:ea typeface="微软雅黑" panose="020B0503020204020204" pitchFamily="34" charset="-122"/>
                                  </a:rPr>
                                  <m:t>𝑦</m:t>
                                </m:r>
                              </m:e>
                              <m:sub>
                                <m:r>
                                  <a:rPr lang="en-US" altLang="zh-CN" sz="2200" i="1">
                                    <a:solidFill>
                                      <a:srgbClr val="0000FF"/>
                                    </a:solidFill>
                                    <a:latin typeface="Cambria Math" panose="02040503050406030204" pitchFamily="18" charset="0"/>
                                    <a:ea typeface="微软雅黑" panose="020B0503020204020204" pitchFamily="34" charset="-122"/>
                                  </a:rPr>
                                  <m:t>𝑗</m:t>
                                </m:r>
                              </m:sub>
                              <m:sup>
                                <m:r>
                                  <a:rPr lang="en-US" altLang="zh-CN" sz="2200" i="1">
                                    <a:solidFill>
                                      <a:srgbClr val="0000FF"/>
                                    </a:solidFill>
                                    <a:latin typeface="Cambria Math" panose="02040503050406030204" pitchFamily="18" charset="0"/>
                                    <a:ea typeface="微软雅黑" panose="020B0503020204020204" pitchFamily="34" charset="-122"/>
                                  </a:rPr>
                                  <m:t>𝑘</m:t>
                                </m:r>
                              </m:sup>
                            </m:sSubSup>
                            <m:r>
                              <a:rPr lang="en-US" altLang="zh-CN" sz="2200" i="1">
                                <a:solidFill>
                                  <a:srgbClr val="0000FF"/>
                                </a:solidFill>
                                <a:latin typeface="Cambria Math" panose="02040503050406030204" pitchFamily="18" charset="0"/>
                                <a:ea typeface="微软雅黑" panose="020B0503020204020204" pitchFamily="34" charset="-122"/>
                              </a:rPr>
                              <m:t>)</m:t>
                            </m:r>
                          </m:e>
                          <m:sup>
                            <m:r>
                              <a:rPr lang="en-US" altLang="zh-CN" sz="2200" i="1">
                                <a:solidFill>
                                  <a:srgbClr val="0000FF"/>
                                </a:solidFill>
                                <a:latin typeface="Cambria Math" panose="02040503050406030204" pitchFamily="18" charset="0"/>
                                <a:ea typeface="微软雅黑" panose="020B0503020204020204" pitchFamily="34" charset="-122"/>
                              </a:rPr>
                              <m:t>2</m:t>
                            </m:r>
                          </m:sup>
                        </m:sSup>
                      </m:e>
                    </m:nary>
                  </m:oMath>
                </a14:m>
                <a:r>
                  <a:rPr lang="en-US" altLang="zh-CN" sz="2200" dirty="0">
                    <a:solidFill>
                      <a:schemeClr val="tx1"/>
                    </a:solidFill>
                    <a:latin typeface="微软雅黑" panose="020B0503020204020204" pitchFamily="34" charset="-122"/>
                    <a:ea typeface="微软雅黑" panose="020B0503020204020204" pitchFamily="34" charset="-122"/>
                  </a:rPr>
                  <a:t>               </a:t>
                </a:r>
              </a:p>
              <a:p>
                <a:pPr marL="342900" indent="-342900">
                  <a:lnSpc>
                    <a:spcPct val="100000"/>
                  </a:lnSpc>
                </a:pPr>
                <a:r>
                  <a:rPr lang="zh-CN" altLang="en-US" sz="2600" dirty="0">
                    <a:solidFill>
                      <a:schemeClr val="tx1"/>
                    </a:solidFill>
                    <a:latin typeface="微软雅黑" panose="020B0503020204020204" pitchFamily="34" charset="-122"/>
                    <a:ea typeface="微软雅黑" panose="020B0503020204020204" pitchFamily="34" charset="-122"/>
                  </a:rPr>
                  <a:t>参数数目</a:t>
                </a:r>
                <a:endParaRPr lang="en-US" altLang="zh-CN" sz="2600" dirty="0">
                  <a:solidFill>
                    <a:schemeClr val="tx1"/>
                  </a:solidFill>
                  <a:latin typeface="微软雅黑" panose="020B0503020204020204" pitchFamily="34" charset="-122"/>
                  <a:ea typeface="微软雅黑" panose="020B0503020204020204" pitchFamily="34" charset="-122"/>
                </a:endParaRPr>
              </a:p>
              <a:p>
                <a:pPr marL="0" indent="0">
                  <a:lnSpc>
                    <a:spcPct val="100000"/>
                  </a:lnSpc>
                  <a:buNone/>
                </a:pPr>
                <a:r>
                  <a:rPr lang="zh-CN" altLang="en-US" sz="2200" dirty="0">
                    <a:solidFill>
                      <a:schemeClr val="tx1"/>
                    </a:solidFill>
                    <a:latin typeface="微软雅黑" panose="020B0503020204020204" pitchFamily="34" charset="-122"/>
                    <a:ea typeface="微软雅黑" panose="020B0503020204020204" pitchFamily="34" charset="-122"/>
                  </a:rPr>
                  <a:t>    权重：</a:t>
                </a:r>
                <a14:m>
                  <m:oMath xmlns:m="http://schemas.openxmlformats.org/officeDocument/2006/math">
                    <m:sSub>
                      <m:sSubPr>
                        <m:ctrlPr>
                          <a:rPr lang="en-US" altLang="zh-CN" sz="2200" i="1">
                            <a:solidFill>
                              <a:sysClr val="windowText" lastClr="000000"/>
                            </a:solidFill>
                            <a:latin typeface="Cambria Math" panose="02040503050406030204" pitchFamily="18" charset="0"/>
                            <a:ea typeface="微软雅黑" panose="020B0503020204020204" pitchFamily="34" charset="-122"/>
                          </a:rPr>
                        </m:ctrlPr>
                      </m:sSubPr>
                      <m:e>
                        <m:r>
                          <a:rPr lang="en-US" altLang="zh-CN" sz="2200" i="1">
                            <a:solidFill>
                              <a:sysClr val="windowText" lastClr="000000"/>
                            </a:solidFill>
                            <a:latin typeface="Cambria Math" panose="02040503050406030204" pitchFamily="18" charset="0"/>
                            <a:ea typeface="微软雅黑" panose="020B0503020204020204" pitchFamily="34" charset="-122"/>
                          </a:rPr>
                          <m:t>𝑣</m:t>
                        </m:r>
                      </m:e>
                      <m:sub>
                        <m:r>
                          <a:rPr lang="en-US" altLang="zh-CN" sz="2200" i="1">
                            <a:solidFill>
                              <a:sysClr val="windowText" lastClr="000000"/>
                            </a:solidFill>
                            <a:latin typeface="Cambria Math" panose="02040503050406030204" pitchFamily="18" charset="0"/>
                            <a:ea typeface="微软雅黑" panose="020B0503020204020204" pitchFamily="34" charset="-122"/>
                          </a:rPr>
                          <m:t>𝑖h</m:t>
                        </m:r>
                      </m:sub>
                    </m:sSub>
                  </m:oMath>
                </a14:m>
                <a:r>
                  <a:rPr lang="en-US" altLang="zh-CN" sz="2200" dirty="0">
                    <a:solidFill>
                      <a:schemeClr val="tx1"/>
                    </a:solidFill>
                    <a:latin typeface="微软雅黑" panose="020B0503020204020204" pitchFamily="34" charset="-122"/>
                    <a:ea typeface="微软雅黑" panose="020B0503020204020204" pitchFamily="34" charset="-122"/>
                  </a:rPr>
                  <a:t>,</a:t>
                </a:r>
                <a:r>
                  <a:rPr lang="en-US" altLang="zh-CN" sz="2200" dirty="0">
                    <a:solidFill>
                      <a:sysClr val="windowText" lastClr="000000"/>
                    </a:solidFill>
                    <a:ea typeface="微软雅黑" panose="020B0503020204020204" pitchFamily="34" charset="-122"/>
                  </a:rPr>
                  <a:t> </a:t>
                </a:r>
                <a14:m>
                  <m:oMath xmlns:m="http://schemas.openxmlformats.org/officeDocument/2006/math">
                    <m:sSub>
                      <m:sSubPr>
                        <m:ctrlPr>
                          <a:rPr lang="en-US" altLang="zh-CN" sz="2200" i="1">
                            <a:solidFill>
                              <a:sysClr val="windowText" lastClr="000000"/>
                            </a:solidFill>
                            <a:latin typeface="Cambria Math" panose="02040503050406030204" pitchFamily="18" charset="0"/>
                            <a:ea typeface="微软雅黑" panose="020B0503020204020204" pitchFamily="34" charset="-122"/>
                          </a:rPr>
                        </m:ctrlPr>
                      </m:sSubPr>
                      <m:e>
                        <m:r>
                          <a:rPr lang="en-US" altLang="zh-CN" sz="2200" i="1">
                            <a:solidFill>
                              <a:sysClr val="windowText" lastClr="000000"/>
                            </a:solidFill>
                            <a:latin typeface="Cambria Math" panose="02040503050406030204" pitchFamily="18" charset="0"/>
                            <a:ea typeface="微软雅黑" panose="020B0503020204020204" pitchFamily="34" charset="-122"/>
                          </a:rPr>
                          <m:t>𝑤</m:t>
                        </m:r>
                      </m:e>
                      <m:sub>
                        <m:r>
                          <a:rPr lang="en-US" altLang="zh-CN" sz="2200" i="1">
                            <a:solidFill>
                              <a:sysClr val="windowText" lastClr="000000"/>
                            </a:solidFill>
                            <a:latin typeface="Cambria Math" panose="02040503050406030204" pitchFamily="18" charset="0"/>
                            <a:ea typeface="微软雅黑" panose="020B0503020204020204" pitchFamily="34" charset="-122"/>
                          </a:rPr>
                          <m:t>h𝑗</m:t>
                        </m:r>
                      </m:sub>
                    </m:sSub>
                  </m:oMath>
                </a14:m>
                <a:r>
                  <a:rPr lang="zh-CN" altLang="en-US" sz="2200" dirty="0">
                    <a:solidFill>
                      <a:schemeClr val="tx1"/>
                    </a:solidFill>
                    <a:latin typeface="微软雅黑" panose="020B0503020204020204" pitchFamily="34" charset="-122"/>
                    <a:ea typeface="微软雅黑" panose="020B0503020204020204" pitchFamily="34" charset="-122"/>
                  </a:rPr>
                  <a:t> ；阈值：</a:t>
                </a:r>
                <a14:m>
                  <m:oMath xmlns:m="http://schemas.openxmlformats.org/officeDocument/2006/math">
                    <m:sSub>
                      <m:sSubPr>
                        <m:ctrlPr>
                          <a:rPr lang="en-US" altLang="zh-CN" sz="2200" i="1">
                            <a:solidFill>
                              <a:sysClr val="windowText" lastClr="000000"/>
                            </a:solidFill>
                            <a:latin typeface="Cambria Math" panose="02040503050406030204" pitchFamily="18" charset="0"/>
                            <a:ea typeface="微软雅黑" panose="020B0503020204020204" pitchFamily="34" charset="-122"/>
                          </a:rPr>
                        </m:ctrlPr>
                      </m:sSubPr>
                      <m:e>
                        <m:r>
                          <a:rPr lang="zh-CN" altLang="en-US" sz="2200" i="1">
                            <a:solidFill>
                              <a:sysClr val="windowText" lastClr="000000"/>
                            </a:solidFill>
                            <a:latin typeface="Cambria Math" panose="02040503050406030204" pitchFamily="18" charset="0"/>
                            <a:ea typeface="微软雅黑" panose="020B0503020204020204" pitchFamily="34" charset="-122"/>
                          </a:rPr>
                          <m:t>𝜃</m:t>
                        </m:r>
                      </m:e>
                      <m:sub>
                        <m:r>
                          <a:rPr lang="en-US" altLang="zh-CN" sz="2200" i="1">
                            <a:solidFill>
                              <a:sysClr val="windowText" lastClr="000000"/>
                            </a:solidFill>
                            <a:latin typeface="Cambria Math" panose="02040503050406030204" pitchFamily="18" charset="0"/>
                            <a:ea typeface="微软雅黑" panose="020B0503020204020204" pitchFamily="34" charset="-122"/>
                          </a:rPr>
                          <m:t>𝑗</m:t>
                        </m:r>
                      </m:sub>
                    </m:sSub>
                  </m:oMath>
                </a14:m>
                <a:r>
                  <a:rPr lang="zh-CN" altLang="en-US" sz="2200" dirty="0">
                    <a:solidFill>
                      <a:schemeClr val="tx1"/>
                    </a:solidFill>
                    <a:latin typeface="微软雅黑" panose="020B0503020204020204" pitchFamily="34" charset="-122"/>
                    <a:ea typeface="微软雅黑" panose="020B0503020204020204" pitchFamily="34" charset="-122"/>
                  </a:rPr>
                  <a:t> </a:t>
                </a:r>
                <a:r>
                  <a:rPr lang="en-US" altLang="zh-CN" sz="2200" dirty="0">
                    <a:solidFill>
                      <a:schemeClr val="tx1"/>
                    </a:solidFill>
                    <a:latin typeface="微软雅黑" panose="020B0503020204020204" pitchFamily="34" charset="-122"/>
                    <a:ea typeface="微软雅黑" panose="020B0503020204020204" pitchFamily="34" charset="-122"/>
                  </a:rPr>
                  <a:t>, </a:t>
                </a:r>
                <a14:m>
                  <m:oMath xmlns:m="http://schemas.openxmlformats.org/officeDocument/2006/math">
                    <m:sSub>
                      <m:sSubPr>
                        <m:ctrlPr>
                          <a:rPr lang="en-US" altLang="zh-CN" sz="2200" i="1">
                            <a:solidFill>
                              <a:sysClr val="windowText" lastClr="000000"/>
                            </a:solidFill>
                            <a:latin typeface="Cambria Math" panose="02040503050406030204" pitchFamily="18" charset="0"/>
                            <a:ea typeface="微软雅黑" panose="020B0503020204020204" pitchFamily="34" charset="-122"/>
                          </a:rPr>
                        </m:ctrlPr>
                      </m:sSubPr>
                      <m:e>
                        <m:r>
                          <a:rPr lang="zh-CN" altLang="en-US" sz="2200" i="1">
                            <a:solidFill>
                              <a:sysClr val="windowText" lastClr="000000"/>
                            </a:solidFill>
                            <a:latin typeface="Cambria Math" panose="02040503050406030204" pitchFamily="18" charset="0"/>
                            <a:ea typeface="微软雅黑" panose="020B0503020204020204" pitchFamily="34" charset="-122"/>
                          </a:rPr>
                          <m:t>𝛾</m:t>
                        </m:r>
                      </m:e>
                      <m:sub>
                        <m:r>
                          <a:rPr lang="en-US" altLang="zh-CN" sz="2200" i="1">
                            <a:solidFill>
                              <a:sysClr val="windowText" lastClr="000000"/>
                            </a:solidFill>
                            <a:latin typeface="Cambria Math" panose="02040503050406030204" pitchFamily="18" charset="0"/>
                            <a:ea typeface="微软雅黑" panose="020B0503020204020204" pitchFamily="34" charset="-122"/>
                          </a:rPr>
                          <m:t>h</m:t>
                        </m:r>
                      </m:sub>
                    </m:sSub>
                  </m:oMath>
                </a14:m>
                <a:r>
                  <a:rPr lang="en-US" altLang="zh-CN" sz="2200" dirty="0">
                    <a:solidFill>
                      <a:schemeClr val="tx1"/>
                    </a:solidFill>
                    <a:latin typeface="微软雅黑" panose="020B0503020204020204" pitchFamily="34" charset="-122"/>
                    <a:ea typeface="微软雅黑" panose="020B0503020204020204" pitchFamily="34" charset="-122"/>
                  </a:rPr>
                  <a:t> 		</a:t>
                </a:r>
              </a:p>
              <a:p>
                <a:pPr marL="0" indent="0">
                  <a:lnSpc>
                    <a:spcPct val="100000"/>
                  </a:lnSpc>
                  <a:buNone/>
                </a:pPr>
                <a:r>
                  <a:rPr lang="en-US" altLang="zh-CN" sz="2200" dirty="0">
                    <a:solidFill>
                      <a:schemeClr val="tx1"/>
                    </a:solidFill>
                    <a:latin typeface="微软雅黑" panose="020B0503020204020204" pitchFamily="34" charset="-122"/>
                    <a:ea typeface="微软雅黑" panose="020B0503020204020204" pitchFamily="34" charset="-122"/>
                  </a:rPr>
                  <a:t>    </a:t>
                </a:r>
                <a:r>
                  <a:rPr lang="zh-CN" altLang="en-US" sz="2200" dirty="0">
                    <a:solidFill>
                      <a:schemeClr val="tx1"/>
                    </a:solidFill>
                    <a:latin typeface="微软雅黑" panose="020B0503020204020204" pitchFamily="34" charset="-122"/>
                    <a:ea typeface="微软雅黑" panose="020B0503020204020204" pitchFamily="34" charset="-122"/>
                  </a:rPr>
                  <a:t>因此网络中需要</a:t>
                </a:r>
                <a14:m>
                  <m:oMath xmlns:m="http://schemas.openxmlformats.org/officeDocument/2006/math">
                    <m:d>
                      <m:dPr>
                        <m:ctrlPr>
                          <a:rPr lang="en-US" altLang="zh-CN" sz="2200" i="1" dirty="0">
                            <a:solidFill>
                              <a:srgbClr val="0000FF"/>
                            </a:solidFill>
                            <a:latin typeface="Cambria Math" panose="02040503050406030204" pitchFamily="18" charset="0"/>
                            <a:ea typeface="微软雅黑" panose="020B0503020204020204" pitchFamily="34" charset="-122"/>
                          </a:rPr>
                        </m:ctrlPr>
                      </m:dPr>
                      <m:e>
                        <m:r>
                          <a:rPr lang="en-US" altLang="zh-CN" sz="2200" i="1" dirty="0">
                            <a:solidFill>
                              <a:srgbClr val="0000FF"/>
                            </a:solidFill>
                            <a:latin typeface="Cambria Math" panose="02040503050406030204" pitchFamily="18" charset="0"/>
                            <a:ea typeface="微软雅黑" panose="020B0503020204020204" pitchFamily="34" charset="-122"/>
                          </a:rPr>
                          <m:t>𝑑</m:t>
                        </m:r>
                        <m:r>
                          <a:rPr lang="en-US" altLang="zh-CN" sz="2200" i="1" dirty="0">
                            <a:solidFill>
                              <a:srgbClr val="0000FF"/>
                            </a:solidFill>
                            <a:latin typeface="Cambria Math" panose="02040503050406030204" pitchFamily="18" charset="0"/>
                            <a:ea typeface="微软雅黑" panose="020B0503020204020204" pitchFamily="34" charset="-122"/>
                          </a:rPr>
                          <m:t>+</m:t>
                        </m:r>
                        <m:r>
                          <a:rPr lang="en-US" altLang="zh-CN" sz="2200" i="1" dirty="0">
                            <a:solidFill>
                              <a:srgbClr val="0000FF"/>
                            </a:solidFill>
                            <a:latin typeface="Cambria Math" panose="02040503050406030204" pitchFamily="18" charset="0"/>
                            <a:ea typeface="微软雅黑" panose="020B0503020204020204" pitchFamily="34" charset="-122"/>
                          </a:rPr>
                          <m:t>𝑙</m:t>
                        </m:r>
                        <m:r>
                          <a:rPr lang="en-US" altLang="zh-CN" sz="2200" i="1" dirty="0">
                            <a:solidFill>
                              <a:srgbClr val="0000FF"/>
                            </a:solidFill>
                            <a:latin typeface="Cambria Math" panose="02040503050406030204" pitchFamily="18" charset="0"/>
                            <a:ea typeface="微软雅黑" panose="020B0503020204020204" pitchFamily="34" charset="-122"/>
                          </a:rPr>
                          <m:t>+1</m:t>
                        </m:r>
                      </m:e>
                    </m:d>
                    <m:r>
                      <a:rPr lang="en-US" altLang="zh-CN" sz="2200" i="1" dirty="0">
                        <a:solidFill>
                          <a:srgbClr val="0000FF"/>
                        </a:solidFill>
                        <a:latin typeface="Cambria Math" panose="02040503050406030204" pitchFamily="18" charset="0"/>
                        <a:ea typeface="微软雅黑" panose="020B0503020204020204" pitchFamily="34" charset="-122"/>
                      </a:rPr>
                      <m:t>𝑞</m:t>
                    </m:r>
                    <m:r>
                      <a:rPr lang="en-US" altLang="zh-CN" sz="2200" i="1" dirty="0">
                        <a:solidFill>
                          <a:srgbClr val="0000FF"/>
                        </a:solidFill>
                        <a:latin typeface="Cambria Math" panose="02040503050406030204" pitchFamily="18" charset="0"/>
                        <a:ea typeface="微软雅黑" panose="020B0503020204020204" pitchFamily="34" charset="-122"/>
                      </a:rPr>
                      <m:t>+</m:t>
                    </m:r>
                    <m:r>
                      <a:rPr lang="en-US" altLang="zh-CN" sz="2200" i="1" dirty="0">
                        <a:solidFill>
                          <a:srgbClr val="0000FF"/>
                        </a:solidFill>
                        <a:latin typeface="Cambria Math" panose="02040503050406030204" pitchFamily="18" charset="0"/>
                        <a:ea typeface="微软雅黑" panose="020B0503020204020204" pitchFamily="34" charset="-122"/>
                      </a:rPr>
                      <m:t>𝑙</m:t>
                    </m:r>
                  </m:oMath>
                </a14:m>
                <a:r>
                  <a:rPr lang="zh-CN" altLang="en-US" sz="2200" dirty="0">
                    <a:solidFill>
                      <a:srgbClr val="0000FF"/>
                    </a:solidFill>
                    <a:latin typeface="微软雅黑" panose="020B0503020204020204" pitchFamily="34" charset="-122"/>
                    <a:ea typeface="微软雅黑" panose="020B0503020204020204" pitchFamily="34" charset="-122"/>
                  </a:rPr>
                  <a:t>个 </a:t>
                </a:r>
                <a:r>
                  <a:rPr lang="zh-CN" altLang="en-US" sz="2200" dirty="0">
                    <a:solidFill>
                      <a:schemeClr val="tx1"/>
                    </a:solidFill>
                    <a:latin typeface="微软雅黑" panose="020B0503020204020204" pitchFamily="34" charset="-122"/>
                    <a:ea typeface="微软雅黑" panose="020B0503020204020204" pitchFamily="34" charset="-122"/>
                  </a:rPr>
                  <a:t>参数需要优化</a:t>
                </a:r>
                <a:endParaRPr lang="en-US" altLang="zh-CN" sz="2200" dirty="0">
                  <a:solidFill>
                    <a:schemeClr val="tx1"/>
                  </a:solidFill>
                  <a:latin typeface="微软雅黑" panose="020B0503020204020204" pitchFamily="34" charset="-122"/>
                  <a:ea typeface="微软雅黑" panose="020B0503020204020204" pitchFamily="34" charset="-122"/>
                </a:endParaRPr>
              </a:p>
              <a:p>
                <a:pPr marL="342900" indent="-342900">
                  <a:lnSpc>
                    <a:spcPct val="100000"/>
                  </a:lnSpc>
                </a:pPr>
                <a:r>
                  <a:rPr lang="zh-CN" altLang="en-US" sz="2600" dirty="0">
                    <a:solidFill>
                      <a:schemeClr val="tx1"/>
                    </a:solidFill>
                    <a:latin typeface="微软雅黑" panose="020B0503020204020204" pitchFamily="34" charset="-122"/>
                    <a:ea typeface="微软雅黑" panose="020B0503020204020204" pitchFamily="34" charset="-122"/>
                  </a:rPr>
                  <a:t>参数优化</a:t>
                </a:r>
                <a:endParaRPr lang="en-US" altLang="zh-CN" sz="2600" dirty="0">
                  <a:solidFill>
                    <a:schemeClr val="tx1"/>
                  </a:solidFill>
                  <a:latin typeface="微软雅黑" panose="020B0503020204020204" pitchFamily="34" charset="-122"/>
                  <a:ea typeface="微软雅黑" panose="020B0503020204020204" pitchFamily="34" charset="-122"/>
                </a:endParaRPr>
              </a:p>
              <a:p>
                <a:pPr marL="0" indent="0">
                  <a:lnSpc>
                    <a:spcPct val="120000"/>
                  </a:lnSpc>
                  <a:buNone/>
                </a:pPr>
                <a:r>
                  <a:rPr lang="en-US" altLang="zh-CN" sz="2000" dirty="0">
                    <a:solidFill>
                      <a:schemeClr val="tx1"/>
                    </a:solidFill>
                    <a:latin typeface="微软雅黑" panose="020B0503020204020204" pitchFamily="34" charset="-122"/>
                    <a:ea typeface="微软雅黑" panose="020B0503020204020204" pitchFamily="34" charset="-122"/>
                  </a:rPr>
                  <a:t>    BP</a:t>
                </a:r>
                <a:r>
                  <a:rPr lang="zh-CN" altLang="en-US" sz="2000" dirty="0">
                    <a:solidFill>
                      <a:schemeClr val="tx1"/>
                    </a:solidFill>
                    <a:latin typeface="微软雅黑" panose="020B0503020204020204" pitchFamily="34" charset="-122"/>
                    <a:ea typeface="微软雅黑" panose="020B0503020204020204" pitchFamily="34" charset="-122"/>
                  </a:rPr>
                  <a:t>是一个迭代学习算法</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在迭代的每一轮中采用广义的感知机学习规则对参数进行更新  估计</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任意的参数</a:t>
                </a:r>
                <a14:m>
                  <m:oMath xmlns:m="http://schemas.openxmlformats.org/officeDocument/2006/math">
                    <m:r>
                      <a:rPr lang="en-US" altLang="zh-CN" sz="2000" i="1" dirty="0">
                        <a:solidFill>
                          <a:schemeClr val="tx1"/>
                        </a:solidFill>
                        <a:latin typeface="Cambria Math" panose="02040503050406030204" pitchFamily="18" charset="0"/>
                        <a:ea typeface="微软雅黑" panose="020B0503020204020204" pitchFamily="34" charset="-122"/>
                      </a:rPr>
                      <m:t>𝑣</m:t>
                    </m:r>
                  </m:oMath>
                </a14:m>
                <a:r>
                  <a:rPr lang="zh-CN" altLang="en-US" sz="2000" dirty="0">
                    <a:solidFill>
                      <a:schemeClr val="tx1"/>
                    </a:solidFill>
                    <a:latin typeface="微软雅黑" panose="020B0503020204020204" pitchFamily="34" charset="-122"/>
                    <a:ea typeface="微软雅黑" panose="020B0503020204020204" pitchFamily="34" charset="-122"/>
                  </a:rPr>
                  <a:t>的更新估计式为</a:t>
                </a:r>
                <a:endParaRPr lang="en-US" altLang="zh-CN" sz="2000" dirty="0">
                  <a:solidFill>
                    <a:schemeClr val="tx1"/>
                  </a:solidFill>
                  <a:latin typeface="微软雅黑" panose="020B0503020204020204" pitchFamily="34" charset="-122"/>
                  <a:ea typeface="微软雅黑" panose="020B0503020204020204" pitchFamily="34" charset="-122"/>
                </a:endParaRPr>
              </a:p>
              <a:p>
                <a:pPr marL="0" indent="0">
                  <a:lnSpc>
                    <a:spcPct val="100000"/>
                  </a:lnSpc>
                  <a:buNone/>
                </a:pPr>
                <a14:m>
                  <m:oMathPara xmlns:m="http://schemas.openxmlformats.org/officeDocument/2006/math">
                    <m:oMathParaPr>
                      <m:jc m:val="centerGroup"/>
                    </m:oMathParaPr>
                    <m:oMath xmlns:m="http://schemas.openxmlformats.org/officeDocument/2006/math">
                      <m:r>
                        <a:rPr lang="en-US" altLang="zh-CN" sz="2000" i="1">
                          <a:solidFill>
                            <a:srgbClr val="0000FF"/>
                          </a:solidFill>
                          <a:latin typeface="Cambria Math" panose="02040503050406030204" pitchFamily="18" charset="0"/>
                          <a:ea typeface="微软雅黑" panose="020B0503020204020204" pitchFamily="34" charset="-122"/>
                        </a:rPr>
                        <m:t>𝑣</m:t>
                      </m:r>
                      <m:r>
                        <a:rPr lang="en-US" altLang="zh-CN" sz="2000" i="1">
                          <a:solidFill>
                            <a:srgbClr val="0000FF"/>
                          </a:solidFill>
                          <a:latin typeface="Cambria Math" panose="02040503050406030204" pitchFamily="18" charset="0"/>
                          <a:ea typeface="Cambria Math" panose="02040503050406030204" pitchFamily="18" charset="0"/>
                        </a:rPr>
                        <m:t>←</m:t>
                      </m:r>
                      <m:r>
                        <a:rPr lang="en-US" altLang="zh-CN" sz="2000" i="1">
                          <a:solidFill>
                            <a:srgbClr val="0000FF"/>
                          </a:solidFill>
                          <a:latin typeface="Cambria Math" panose="02040503050406030204" pitchFamily="18" charset="0"/>
                          <a:ea typeface="Cambria Math" panose="02040503050406030204" pitchFamily="18" charset="0"/>
                        </a:rPr>
                        <m:t>𝑣</m:t>
                      </m:r>
                      <m:r>
                        <a:rPr lang="en-US" altLang="zh-CN" sz="2000" i="1">
                          <a:solidFill>
                            <a:srgbClr val="0000FF"/>
                          </a:solidFill>
                          <a:latin typeface="Cambria Math" panose="02040503050406030204" pitchFamily="18" charset="0"/>
                          <a:ea typeface="Cambria Math" panose="02040503050406030204" pitchFamily="18" charset="0"/>
                        </a:rPr>
                        <m:t>+∆</m:t>
                      </m:r>
                      <m:r>
                        <a:rPr lang="en-US" altLang="zh-CN" sz="2000" i="1">
                          <a:solidFill>
                            <a:srgbClr val="0000FF"/>
                          </a:solidFill>
                          <a:latin typeface="Cambria Math" panose="02040503050406030204" pitchFamily="18" charset="0"/>
                          <a:ea typeface="Cambria Math" panose="02040503050406030204" pitchFamily="18" charset="0"/>
                        </a:rPr>
                        <m:t>𝑣</m:t>
                      </m:r>
                    </m:oMath>
                  </m:oMathPara>
                </a14:m>
                <a:endParaRPr lang="en-US" altLang="zh-CN" sz="2000" dirty="0">
                  <a:solidFill>
                    <a:srgbClr val="0000FF"/>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2000" dirty="0">
                  <a:solidFill>
                    <a:schemeClr val="tx1"/>
                  </a:solidFill>
                  <a:latin typeface="微软雅黑" panose="020B0503020204020204" pitchFamily="34" charset="-122"/>
                  <a:ea typeface="微软雅黑" panose="020B0503020204020204" pitchFamily="34" charset="-122"/>
                </a:endParaRPr>
              </a:p>
              <a:p>
                <a:pPr marL="342900" indent="-342900">
                  <a:lnSpc>
                    <a:spcPct val="100000"/>
                  </a:lnSpc>
                  <a:buFont typeface="Wingdings" panose="05000000000000000000" pitchFamily="2" charset="2"/>
                  <a:buChar char="l"/>
                </a:pPr>
                <a:endParaRPr lang="en-US" altLang="zh-CN" sz="2000" dirty="0">
                  <a:solidFill>
                    <a:schemeClr val="tx1"/>
                  </a:solidFill>
                  <a:latin typeface="微软雅黑" panose="020B0503020204020204" pitchFamily="34" charset="-122"/>
                  <a:ea typeface="微软雅黑" panose="020B0503020204020204" pitchFamily="34" charset="-122"/>
                </a:endParaRPr>
              </a:p>
              <a:p>
                <a:pPr marL="0" indent="0">
                  <a:lnSpc>
                    <a:spcPct val="100000"/>
                  </a:lnSpc>
                  <a:buNone/>
                </a:pPr>
                <a:endParaRPr lang="zh-CN" altLang="en-US" sz="2000" dirty="0">
                  <a:solidFill>
                    <a:schemeClr val="tx1"/>
                  </a:solidFill>
                  <a:latin typeface="微软雅黑" panose="020B0503020204020204" pitchFamily="34" charset="-122"/>
                  <a:ea typeface="微软雅黑" panose="020B0503020204020204" pitchFamily="34"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15208" y="1066801"/>
                <a:ext cx="10309992" cy="5105400"/>
              </a:xfrm>
              <a:blipFill>
                <a:blip r:embed="rId3"/>
                <a:stretch>
                  <a:fillRect l="-532" t="-1790"/>
                </a:stretch>
              </a:blipFill>
            </p:spPr>
            <p:txBody>
              <a:bodyPr/>
              <a:lstStyle/>
              <a:p>
                <a:r>
                  <a:rPr lang="zh-CN" altLang="en-US">
                    <a:noFill/>
                  </a:rPr>
                  <a:t> </a:t>
                </a:r>
              </a:p>
            </p:txBody>
          </p:sp>
        </mc:Fallback>
      </mc:AlternateContent>
      <p:sp>
        <p:nvSpPr>
          <p:cNvPr id="25" name="标题 1"/>
          <p:cNvSpPr>
            <a:spLocks noGrp="1"/>
          </p:cNvSpPr>
          <p:nvPr>
            <p:ph type="title"/>
          </p:nvPr>
        </p:nvSpPr>
        <p:spPr>
          <a:xfrm>
            <a:off x="815208" y="27804"/>
            <a:ext cx="7886700" cy="777874"/>
          </a:xfrm>
        </p:spPr>
        <p:txBody>
          <a:bodyPr/>
          <a:lstStyle/>
          <a:p>
            <a:r>
              <a:rPr lang="zh-CN" altLang="en-US" dirty="0">
                <a:solidFill>
                  <a:schemeClr val="tx1"/>
                </a:solidFill>
                <a:latin typeface="微软雅黑" panose="020B0503020204020204" pitchFamily="34" charset="-122"/>
                <a:ea typeface="微软雅黑" panose="020B0503020204020204" pitchFamily="34" charset="-122"/>
              </a:rPr>
              <a:t>误差逆传播算法</a:t>
            </a:r>
          </a:p>
        </p:txBody>
      </p:sp>
      <p:pic>
        <p:nvPicPr>
          <p:cNvPr id="5" name="图片 4">
            <a:extLst>
              <a:ext uri="{FF2B5EF4-FFF2-40B4-BE49-F238E27FC236}">
                <a16:creationId xmlns:a16="http://schemas.microsoft.com/office/drawing/2014/main" id="{CB8CB5EC-F58B-4278-9C7C-7390792169B8}"/>
              </a:ext>
            </a:extLst>
          </p:cNvPr>
          <p:cNvPicPr>
            <a:picLocks noChangeAspect="1"/>
          </p:cNvPicPr>
          <p:nvPr/>
        </p:nvPicPr>
        <p:blipFill rotWithShape="1">
          <a:blip r:embed="rId4"/>
          <a:srcRect r="41018"/>
          <a:stretch/>
        </p:blipFill>
        <p:spPr>
          <a:xfrm>
            <a:off x="6076620" y="1447800"/>
            <a:ext cx="2848844" cy="2667000"/>
          </a:xfrm>
          <a:prstGeom prst="rect">
            <a:avLst/>
          </a:prstGeom>
        </p:spPr>
      </p:pic>
      <p:pic>
        <p:nvPicPr>
          <p:cNvPr id="6" name="图片 5">
            <a:extLst>
              <a:ext uri="{FF2B5EF4-FFF2-40B4-BE49-F238E27FC236}">
                <a16:creationId xmlns:a16="http://schemas.microsoft.com/office/drawing/2014/main" id="{E2E174E7-1891-4D78-8E76-95EDE0A8D615}"/>
              </a:ext>
            </a:extLst>
          </p:cNvPr>
          <p:cNvPicPr>
            <a:picLocks noChangeAspect="1"/>
          </p:cNvPicPr>
          <p:nvPr/>
        </p:nvPicPr>
        <p:blipFill rotWithShape="1">
          <a:blip r:embed="rId4"/>
          <a:srcRect l="62491" t="9181" b="59390"/>
          <a:stretch/>
        </p:blipFill>
        <p:spPr>
          <a:xfrm>
            <a:off x="9008680" y="1600200"/>
            <a:ext cx="1811720" cy="838200"/>
          </a:xfrm>
          <a:prstGeom prst="rect">
            <a:avLst/>
          </a:prstGeom>
        </p:spPr>
      </p:pic>
      <p:pic>
        <p:nvPicPr>
          <p:cNvPr id="7" name="图片 6">
            <a:extLst>
              <a:ext uri="{FF2B5EF4-FFF2-40B4-BE49-F238E27FC236}">
                <a16:creationId xmlns:a16="http://schemas.microsoft.com/office/drawing/2014/main" id="{4DB12AA3-F702-435E-B6ED-1FE32B5912B3}"/>
              </a:ext>
            </a:extLst>
          </p:cNvPr>
          <p:cNvPicPr>
            <a:picLocks noChangeAspect="1"/>
          </p:cNvPicPr>
          <p:nvPr/>
        </p:nvPicPr>
        <p:blipFill rotWithShape="1">
          <a:blip r:embed="rId4"/>
          <a:srcRect l="62491" t="49181" b="19390"/>
          <a:stretch/>
        </p:blipFill>
        <p:spPr>
          <a:xfrm>
            <a:off x="9008680" y="2688839"/>
            <a:ext cx="1811720" cy="838200"/>
          </a:xfrm>
          <a:prstGeom prst="rect">
            <a:avLst/>
          </a:prstGeom>
        </p:spPr>
      </p:pic>
      <p:grpSp>
        <p:nvGrpSpPr>
          <p:cNvPr id="13" name="组合 12">
            <a:extLst>
              <a:ext uri="{FF2B5EF4-FFF2-40B4-BE49-F238E27FC236}">
                <a16:creationId xmlns:a16="http://schemas.microsoft.com/office/drawing/2014/main" id="{11FF920A-6D6D-42A1-AC87-26F30C238420}"/>
              </a:ext>
            </a:extLst>
          </p:cNvPr>
          <p:cNvGrpSpPr/>
          <p:nvPr/>
        </p:nvGrpSpPr>
        <p:grpSpPr>
          <a:xfrm>
            <a:off x="7638156" y="1728324"/>
            <a:ext cx="1302416" cy="152400"/>
            <a:chOff x="5875492" y="1728324"/>
            <a:chExt cx="1302416" cy="152400"/>
          </a:xfrm>
        </p:grpSpPr>
        <p:cxnSp>
          <p:nvCxnSpPr>
            <p:cNvPr id="8" name="直接连接符 7">
              <a:extLst>
                <a:ext uri="{FF2B5EF4-FFF2-40B4-BE49-F238E27FC236}">
                  <a16:creationId xmlns:a16="http://schemas.microsoft.com/office/drawing/2014/main" id="{779332D2-6CF6-4248-9634-BE808AAF74DC}"/>
                </a:ext>
              </a:extLst>
            </p:cNvPr>
            <p:cNvCxnSpPr>
              <a:cxnSpLocks/>
            </p:cNvCxnSpPr>
            <p:nvPr/>
          </p:nvCxnSpPr>
          <p:spPr bwMode="auto">
            <a:xfrm>
              <a:off x="5875492" y="1728324"/>
              <a:ext cx="228600" cy="152400"/>
            </a:xfrm>
            <a:prstGeom prst="line">
              <a:avLst/>
            </a:prstGeom>
            <a:noFill/>
            <a:ln w="28575" cap="flat" cmpd="sng" algn="ctr">
              <a:solidFill>
                <a:srgbClr val="00B050"/>
              </a:solidFill>
              <a:prstDash val="sys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1" name="直接箭头连接符 10">
              <a:extLst>
                <a:ext uri="{FF2B5EF4-FFF2-40B4-BE49-F238E27FC236}">
                  <a16:creationId xmlns:a16="http://schemas.microsoft.com/office/drawing/2014/main" id="{A045886E-E7FB-4F2F-97DC-456012674C1A}"/>
                </a:ext>
              </a:extLst>
            </p:cNvPr>
            <p:cNvCxnSpPr>
              <a:cxnSpLocks/>
            </p:cNvCxnSpPr>
            <p:nvPr/>
          </p:nvCxnSpPr>
          <p:spPr bwMode="auto">
            <a:xfrm>
              <a:off x="6104092" y="1880724"/>
              <a:ext cx="1073816" cy="0"/>
            </a:xfrm>
            <a:prstGeom prst="straightConnector1">
              <a:avLst/>
            </a:prstGeom>
            <a:noFill/>
            <a:ln w="28575" cap="flat" cmpd="sng" algn="ctr">
              <a:solidFill>
                <a:srgbClr val="00B050"/>
              </a:solidFill>
              <a:prstDash val="sysDash"/>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grpSp>
        <p:nvGrpSpPr>
          <p:cNvPr id="15" name="组合 14">
            <a:extLst>
              <a:ext uri="{FF2B5EF4-FFF2-40B4-BE49-F238E27FC236}">
                <a16:creationId xmlns:a16="http://schemas.microsoft.com/office/drawing/2014/main" id="{754F039C-FB76-43AA-BEDC-801ECB0B23B4}"/>
              </a:ext>
            </a:extLst>
          </p:cNvPr>
          <p:cNvGrpSpPr/>
          <p:nvPr/>
        </p:nvGrpSpPr>
        <p:grpSpPr>
          <a:xfrm>
            <a:off x="7903572" y="2759384"/>
            <a:ext cx="1037000" cy="152400"/>
            <a:chOff x="5875492" y="1728324"/>
            <a:chExt cx="1037000" cy="152400"/>
          </a:xfrm>
        </p:grpSpPr>
        <p:cxnSp>
          <p:nvCxnSpPr>
            <p:cNvPr id="16" name="直接连接符 15">
              <a:extLst>
                <a:ext uri="{FF2B5EF4-FFF2-40B4-BE49-F238E27FC236}">
                  <a16:creationId xmlns:a16="http://schemas.microsoft.com/office/drawing/2014/main" id="{644D0B4F-CB86-4D17-A7E8-6FBA13C06EB4}"/>
                </a:ext>
              </a:extLst>
            </p:cNvPr>
            <p:cNvCxnSpPr>
              <a:cxnSpLocks/>
            </p:cNvCxnSpPr>
            <p:nvPr/>
          </p:nvCxnSpPr>
          <p:spPr bwMode="auto">
            <a:xfrm>
              <a:off x="5875492" y="1728324"/>
              <a:ext cx="228600" cy="152400"/>
            </a:xfrm>
            <a:prstGeom prst="line">
              <a:avLst/>
            </a:prstGeom>
            <a:noFill/>
            <a:ln w="28575" cap="flat" cmpd="sng" algn="ctr">
              <a:solidFill>
                <a:srgbClr val="00B0F0"/>
              </a:solidFill>
              <a:prstDash val="sysDash"/>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 name="直接箭头连接符 16">
              <a:extLst>
                <a:ext uri="{FF2B5EF4-FFF2-40B4-BE49-F238E27FC236}">
                  <a16:creationId xmlns:a16="http://schemas.microsoft.com/office/drawing/2014/main" id="{F3CF82F2-8530-449D-943D-9CB5820514CE}"/>
                </a:ext>
              </a:extLst>
            </p:cNvPr>
            <p:cNvCxnSpPr>
              <a:cxnSpLocks/>
            </p:cNvCxnSpPr>
            <p:nvPr/>
          </p:nvCxnSpPr>
          <p:spPr bwMode="auto">
            <a:xfrm>
              <a:off x="6104092" y="1880724"/>
              <a:ext cx="808400" cy="0"/>
            </a:xfrm>
            <a:prstGeom prst="straightConnector1">
              <a:avLst/>
            </a:prstGeom>
            <a:noFill/>
            <a:ln w="28575" cap="flat" cmpd="sng" algn="ctr">
              <a:solidFill>
                <a:srgbClr val="00B0F0"/>
              </a:solidFill>
              <a:prstDash val="sysDash"/>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Tree>
    <p:extLst>
      <p:ext uri="{BB962C8B-B14F-4D97-AF65-F5344CB8AC3E}">
        <p14:creationId xmlns:p14="http://schemas.microsoft.com/office/powerpoint/2010/main" val="38005365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5" end="5"/>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
                                            <p:txEl>
                                              <p:pRg st="9" end="9"/>
                                            </p:txEl>
                                          </p:spTgt>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99422" y="950207"/>
            <a:ext cx="8616950" cy="5269279"/>
          </a:xfrm>
        </p:spPr>
        <p:txBody>
          <a:bodyPr>
            <a:normAutofit/>
          </a:bodyPr>
          <a:lstStyle/>
          <a:p>
            <a:pPr marL="457200" indent="-457200">
              <a:lnSpc>
                <a:spcPct val="150000"/>
              </a:lnSpc>
              <a:buClr>
                <a:srgbClr val="0000FF"/>
              </a:buClr>
              <a:buSzPct val="80000"/>
              <a:buFont typeface="Wingdings" panose="05000000000000000000" pitchFamily="2" charset="2"/>
              <a:buChar char="n"/>
            </a:pPr>
            <a:r>
              <a:rPr lang="en-US" altLang="zh-CN" sz="2000" dirty="0">
                <a:solidFill>
                  <a:schemeClr val="tx1"/>
                </a:solidFill>
                <a:latin typeface="微软雅黑" panose="020B0503020204020204" pitchFamily="34" charset="-122"/>
                <a:ea typeface="微软雅黑" panose="020B0503020204020204" pitchFamily="34" charset="-122"/>
              </a:rPr>
              <a:t>BP</a:t>
            </a:r>
            <a:r>
              <a:rPr lang="zh-CN" altLang="en-US" sz="2000" dirty="0">
                <a:solidFill>
                  <a:schemeClr val="tx1"/>
                </a:solidFill>
                <a:latin typeface="微软雅黑" panose="020B0503020204020204" pitchFamily="34" charset="-122"/>
                <a:ea typeface="微软雅黑" panose="020B0503020204020204" pitchFamily="34" charset="-122"/>
              </a:rPr>
              <a:t>算法基于梯度下降策略</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以</a:t>
            </a:r>
            <a:r>
              <a:rPr lang="zh-CN" altLang="en-US" sz="2000" dirty="0">
                <a:solidFill>
                  <a:srgbClr val="00B0F0"/>
                </a:solidFill>
                <a:latin typeface="微软雅黑" panose="020B0503020204020204" pitchFamily="34" charset="-122"/>
                <a:ea typeface="微软雅黑" panose="020B0503020204020204" pitchFamily="34" charset="-122"/>
              </a:rPr>
              <a:t>目标的负梯度方向</a:t>
            </a:r>
            <a:r>
              <a:rPr lang="zh-CN" altLang="en-US" sz="2000" dirty="0">
                <a:solidFill>
                  <a:schemeClr val="tx1"/>
                </a:solidFill>
                <a:latin typeface="微软雅黑" panose="020B0503020204020204" pitchFamily="34" charset="-122"/>
                <a:ea typeface="微软雅黑" panose="020B0503020204020204" pitchFamily="34" charset="-122"/>
              </a:rPr>
              <a:t>对参数进行调整</a:t>
            </a:r>
            <a:r>
              <a:rPr lang="en-US" altLang="zh-CN" sz="2000" dirty="0">
                <a:solidFill>
                  <a:schemeClr val="tx1"/>
                </a:solidFill>
                <a:latin typeface="微软雅黑" panose="020B0503020204020204" pitchFamily="34" charset="-122"/>
                <a:ea typeface="微软雅黑" panose="020B0503020204020204" pitchFamily="34" charset="-122"/>
              </a:rPr>
              <a:t>. </a:t>
            </a:r>
          </a:p>
          <a:p>
            <a:pPr marL="342900" indent="-342900">
              <a:lnSpc>
                <a:spcPct val="100000"/>
              </a:lnSpc>
              <a:buFont typeface="Wingdings" panose="05000000000000000000" pitchFamily="2" charset="2"/>
              <a:buChar char="l"/>
            </a:pPr>
            <a:endParaRPr lang="en-US" altLang="zh-CN" dirty="0">
              <a:solidFill>
                <a:schemeClr val="tx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2000" i="1" dirty="0">
              <a:solidFill>
                <a:schemeClr val="tx1"/>
              </a:solidFill>
              <a:latin typeface="微软雅黑" panose="020B0503020204020204" pitchFamily="34" charset="-122"/>
              <a:ea typeface="微软雅黑" panose="020B0503020204020204" pitchFamily="34" charset="-122"/>
            </a:endParaRPr>
          </a:p>
          <a:p>
            <a:pPr marL="342900" indent="-342900">
              <a:lnSpc>
                <a:spcPct val="100000"/>
              </a:lnSpc>
              <a:buFont typeface="Wingdings" panose="05000000000000000000" pitchFamily="2" charset="2"/>
              <a:buChar char="l"/>
            </a:pPr>
            <a:endParaRPr lang="en-US" altLang="zh-CN" sz="2000" dirty="0">
              <a:solidFill>
                <a:schemeClr val="tx1"/>
              </a:solidFill>
              <a:latin typeface="微软雅黑" panose="020B0503020204020204" pitchFamily="34" charset="-122"/>
              <a:ea typeface="微软雅黑" panose="020B0503020204020204" pitchFamily="34" charset="-122"/>
            </a:endParaRPr>
          </a:p>
          <a:p>
            <a:pPr marL="0" indent="0">
              <a:lnSpc>
                <a:spcPct val="100000"/>
              </a:lnSpc>
              <a:buNone/>
            </a:pP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12" name="标题 1"/>
          <p:cNvSpPr>
            <a:spLocks noGrp="1"/>
          </p:cNvSpPr>
          <p:nvPr>
            <p:ph type="title"/>
          </p:nvPr>
        </p:nvSpPr>
        <p:spPr>
          <a:xfrm>
            <a:off x="899422" y="20928"/>
            <a:ext cx="7886700" cy="777874"/>
          </a:xfrm>
        </p:spPr>
        <p:txBody>
          <a:bodyPr/>
          <a:lstStyle/>
          <a:p>
            <a:r>
              <a:rPr lang="en-US" altLang="zh-CN" dirty="0">
                <a:solidFill>
                  <a:schemeClr val="tx1"/>
                </a:solidFill>
                <a:latin typeface="微软雅黑" panose="020B0503020204020204" pitchFamily="34" charset="-122"/>
                <a:ea typeface="微软雅黑" panose="020B0503020204020204" pitchFamily="34" charset="-122"/>
              </a:rPr>
              <a:t>BP</a:t>
            </a:r>
            <a:r>
              <a:rPr lang="zh-CN" altLang="en-US" dirty="0">
                <a:solidFill>
                  <a:schemeClr val="tx1"/>
                </a:solidFill>
                <a:latin typeface="微软雅黑" panose="020B0503020204020204" pitchFamily="34" charset="-122"/>
                <a:ea typeface="微软雅黑" panose="020B0503020204020204" pitchFamily="34" charset="-122"/>
              </a:rPr>
              <a:t>学习算法</a:t>
            </a:r>
          </a:p>
        </p:txBody>
      </p:sp>
      <mc:AlternateContent xmlns:mc="http://schemas.openxmlformats.org/markup-compatibility/2006" xmlns:a14="http://schemas.microsoft.com/office/drawing/2010/main">
        <mc:Choice Requires="a14">
          <p:sp>
            <p:nvSpPr>
              <p:cNvPr id="10" name="文字方塊 3">
                <a:extLst>
                  <a:ext uri="{FF2B5EF4-FFF2-40B4-BE49-F238E27FC236}">
                    <a16:creationId xmlns:a16="http://schemas.microsoft.com/office/drawing/2014/main" id="{E7F441C3-A2B3-4B14-9AF1-BB91FD71E098}"/>
                  </a:ext>
                </a:extLst>
              </p:cNvPr>
              <p:cNvSpPr txBox="1"/>
              <p:nvPr/>
            </p:nvSpPr>
            <p:spPr>
              <a:xfrm>
                <a:off x="533400" y="2729845"/>
                <a:ext cx="1400487" cy="830997"/>
              </a:xfrm>
              <a:prstGeom prst="rect">
                <a:avLst/>
              </a:prstGeom>
              <a:noFill/>
            </p:spPr>
            <p:txBody>
              <a:bodyPr wrap="square" rtlCol="0">
                <a:spAutoFit/>
              </a:bodyPr>
              <a:lstStyle/>
              <a:p>
                <a:pPr algn="ctr" fontAlgn="auto">
                  <a:spcBef>
                    <a:spcPts val="0"/>
                  </a:spcBef>
                  <a:spcAft>
                    <a:spcPts val="0"/>
                  </a:spcAft>
                  <a:buClrTx/>
                  <a:buSzTx/>
                  <a:buNone/>
                  <a:defRPr/>
                </a:pPr>
                <a:r>
                  <a:rPr lang="en-US" altLang="zh-TW" sz="2400" dirty="0">
                    <a:solidFill>
                      <a:prstClr val="black"/>
                    </a:solidFill>
                    <a:latin typeface="Calibri" panose="020F0502020204030204"/>
                    <a:ea typeface="新細明體" panose="02020500000000000000" pitchFamily="18" charset="-120"/>
                  </a:rPr>
                  <a:t>Loss </a:t>
                </a:r>
              </a:p>
              <a:p>
                <a:pPr algn="ctr" fontAlgn="auto">
                  <a:spcBef>
                    <a:spcPts val="0"/>
                  </a:spcBef>
                  <a:spcAft>
                    <a:spcPts val="0"/>
                  </a:spcAft>
                  <a:buClrTx/>
                  <a:buSzTx/>
                  <a:buNone/>
                  <a:defRPr/>
                </a:pPr>
                <a14:m>
                  <m:oMathPara xmlns:m="http://schemas.openxmlformats.org/officeDocument/2006/math">
                    <m:oMathParaPr>
                      <m:jc m:val="centerGroup"/>
                    </m:oMathParaPr>
                    <m:oMath xmlns:m="http://schemas.openxmlformats.org/officeDocument/2006/math">
                      <m:r>
                        <a:rPr lang="en-US" altLang="zh-TW" sz="2400" i="1">
                          <a:solidFill>
                            <a:prstClr val="black"/>
                          </a:solidFill>
                          <a:latin typeface="Cambria Math" panose="02040503050406030204" pitchFamily="18" charset="0"/>
                        </a:rPr>
                        <m:t>𝐿</m:t>
                      </m:r>
                      <m:d>
                        <m:dPr>
                          <m:ctrlPr>
                            <a:rPr lang="en-US" altLang="zh-TW" sz="2400" i="1">
                              <a:solidFill>
                                <a:prstClr val="black"/>
                              </a:solidFill>
                              <a:latin typeface="Cambria Math" panose="02040503050406030204" pitchFamily="18" charset="0"/>
                            </a:rPr>
                          </m:ctrlPr>
                        </m:dPr>
                        <m:e>
                          <m:r>
                            <a:rPr lang="zh-TW" altLang="en-US" sz="2400" i="1">
                              <a:solidFill>
                                <a:prstClr val="black"/>
                              </a:solidFill>
                              <a:latin typeface="Cambria Math" panose="02040503050406030204" pitchFamily="18" charset="0"/>
                            </a:rPr>
                            <m:t>𝜃</m:t>
                          </m:r>
                        </m:e>
                      </m:d>
                    </m:oMath>
                  </m:oMathPara>
                </a14:m>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10" name="文字方塊 3">
                <a:extLst>
                  <a:ext uri="{FF2B5EF4-FFF2-40B4-BE49-F238E27FC236}">
                    <a16:creationId xmlns:a16="http://schemas.microsoft.com/office/drawing/2014/main" id="{E7F441C3-A2B3-4B14-9AF1-BB91FD71E098}"/>
                  </a:ext>
                </a:extLst>
              </p:cNvPr>
              <p:cNvSpPr txBox="1">
                <a:spLocks noRot="1" noChangeAspect="1" noMove="1" noResize="1" noEditPoints="1" noAdjustHandles="1" noChangeArrowheads="1" noChangeShapeType="1" noTextEdit="1"/>
              </p:cNvSpPr>
              <p:nvPr/>
            </p:nvSpPr>
            <p:spPr>
              <a:xfrm>
                <a:off x="533400" y="2729845"/>
                <a:ext cx="1400487" cy="830997"/>
              </a:xfrm>
              <a:prstGeom prst="rect">
                <a:avLst/>
              </a:prstGeom>
              <a:blipFill>
                <a:blip r:embed="rId4"/>
                <a:stretch>
                  <a:fillRect t="-5882"/>
                </a:stretch>
              </a:blipFill>
            </p:spPr>
            <p:txBody>
              <a:bodyPr/>
              <a:lstStyle/>
              <a:p>
                <a:r>
                  <a:rPr lang="zh-CN" altLang="en-US">
                    <a:noFill/>
                  </a:rPr>
                  <a:t> </a:t>
                </a:r>
              </a:p>
            </p:txBody>
          </p:sp>
        </mc:Fallback>
      </mc:AlternateContent>
      <p:cxnSp>
        <p:nvCxnSpPr>
          <p:cNvPr id="13" name="直線單箭頭接點 4">
            <a:extLst>
              <a:ext uri="{FF2B5EF4-FFF2-40B4-BE49-F238E27FC236}">
                <a16:creationId xmlns:a16="http://schemas.microsoft.com/office/drawing/2014/main" id="{157C1C91-B7E9-40E9-BFF5-4319C1788E02}"/>
              </a:ext>
            </a:extLst>
          </p:cNvPr>
          <p:cNvCxnSpPr/>
          <p:nvPr/>
        </p:nvCxnSpPr>
        <p:spPr>
          <a:xfrm>
            <a:off x="1026022" y="5679143"/>
            <a:ext cx="8281104" cy="0"/>
          </a:xfrm>
          <a:prstGeom prst="straightConnector1">
            <a:avLst/>
          </a:prstGeom>
          <a:noFill/>
          <a:ln w="38100" cap="flat" cmpd="sng" algn="ctr">
            <a:solidFill>
              <a:sysClr val="windowText" lastClr="000000"/>
            </a:solidFill>
            <a:prstDash val="solid"/>
            <a:miter lim="800000"/>
            <a:tailEnd type="triangle"/>
          </a:ln>
          <a:effectLst/>
        </p:spPr>
      </p:cxnSp>
      <p:graphicFrame>
        <p:nvGraphicFramePr>
          <p:cNvPr id="17" name="Object 12">
            <a:extLst>
              <a:ext uri="{FF2B5EF4-FFF2-40B4-BE49-F238E27FC236}">
                <a16:creationId xmlns:a16="http://schemas.microsoft.com/office/drawing/2014/main" id="{4C92C751-1A55-4158-993A-9B3C5D6C0146}"/>
              </a:ext>
            </a:extLst>
          </p:cNvPr>
          <p:cNvGraphicFramePr>
            <a:graphicFrameLocks noChangeAspect="1"/>
          </p:cNvGraphicFramePr>
          <p:nvPr>
            <p:extLst>
              <p:ext uri="{D42A27DB-BD31-4B8C-83A1-F6EECF244321}">
                <p14:modId xmlns:p14="http://schemas.microsoft.com/office/powerpoint/2010/main" val="2466739067"/>
              </p:ext>
            </p:extLst>
          </p:nvPr>
        </p:nvGraphicFramePr>
        <p:xfrm>
          <a:off x="8789553" y="5712001"/>
          <a:ext cx="327025" cy="298450"/>
        </p:xfrm>
        <a:graphic>
          <a:graphicData uri="http://schemas.openxmlformats.org/presentationml/2006/ole">
            <mc:AlternateContent xmlns:mc="http://schemas.openxmlformats.org/markup-compatibility/2006">
              <mc:Choice xmlns:v="urn:schemas-microsoft-com:vml" Requires="v">
                <p:oleObj spid="_x0000_s22555" name="方程式" r:id="rId5" imgW="152280" imgH="139680" progId="Equation.3">
                  <p:embed/>
                </p:oleObj>
              </mc:Choice>
              <mc:Fallback>
                <p:oleObj name="方程式" r:id="rId5" imgW="152280" imgH="139680" progId="Equation.3">
                  <p:embed/>
                  <p:pic>
                    <p:nvPicPr>
                      <p:cNvPr id="28" name="Object 12">
                        <a:extLst>
                          <a:ext uri="{FF2B5EF4-FFF2-40B4-BE49-F238E27FC236}">
                            <a16:creationId xmlns:a16="http://schemas.microsoft.com/office/drawing/2014/main" id="{3887DEEB-BE13-4B31-B637-0A05B8F99AFC}"/>
                          </a:ext>
                        </a:extLst>
                      </p:cNvPr>
                      <p:cNvPicPr>
                        <a:picLocks noChangeAspect="1" noChangeArrowheads="1"/>
                      </p:cNvPicPr>
                      <p:nvPr/>
                    </p:nvPicPr>
                    <p:blipFill>
                      <a:blip r:embed="rId6"/>
                      <a:srcRect/>
                      <a:stretch>
                        <a:fillRect/>
                      </a:stretch>
                    </p:blipFill>
                    <p:spPr bwMode="auto">
                      <a:xfrm>
                        <a:off x="8789553" y="5712001"/>
                        <a:ext cx="327025" cy="298450"/>
                      </a:xfrm>
                      <a:prstGeom prst="rect">
                        <a:avLst/>
                      </a:prstGeom>
                      <a:noFill/>
                    </p:spPr>
                  </p:pic>
                </p:oleObj>
              </mc:Fallback>
            </mc:AlternateContent>
          </a:graphicData>
        </a:graphic>
      </p:graphicFrame>
      <p:cxnSp>
        <p:nvCxnSpPr>
          <p:cNvPr id="18" name="直線單箭頭接點 6">
            <a:extLst>
              <a:ext uri="{FF2B5EF4-FFF2-40B4-BE49-F238E27FC236}">
                <a16:creationId xmlns:a16="http://schemas.microsoft.com/office/drawing/2014/main" id="{72BDA4EF-C706-4A05-BBC2-37624B330CD6}"/>
              </a:ext>
            </a:extLst>
          </p:cNvPr>
          <p:cNvCxnSpPr/>
          <p:nvPr/>
        </p:nvCxnSpPr>
        <p:spPr>
          <a:xfrm flipV="1">
            <a:off x="1839077" y="2125508"/>
            <a:ext cx="0" cy="3877167"/>
          </a:xfrm>
          <a:prstGeom prst="straightConnector1">
            <a:avLst/>
          </a:prstGeom>
          <a:noFill/>
          <a:ln w="57150" cap="flat" cmpd="sng" algn="ctr">
            <a:solidFill>
              <a:sysClr val="windowText" lastClr="000000"/>
            </a:solidFill>
            <a:prstDash val="solid"/>
            <a:miter lim="800000"/>
            <a:tailEnd type="triangle"/>
          </a:ln>
          <a:effectLst/>
        </p:spPr>
      </p:cxnSp>
      <p:sp>
        <p:nvSpPr>
          <p:cNvPr id="19" name="手繪多邊形 54">
            <a:extLst>
              <a:ext uri="{FF2B5EF4-FFF2-40B4-BE49-F238E27FC236}">
                <a16:creationId xmlns:a16="http://schemas.microsoft.com/office/drawing/2014/main" id="{44ABA659-CA4F-454B-B9A8-83784721EF4C}"/>
              </a:ext>
            </a:extLst>
          </p:cNvPr>
          <p:cNvSpPr/>
          <p:nvPr/>
        </p:nvSpPr>
        <p:spPr>
          <a:xfrm>
            <a:off x="1493700" y="2036453"/>
            <a:ext cx="6681626" cy="4208267"/>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5732254 w 7754816"/>
              <a:gd name="connsiteY3" fmla="*/ 3511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767202 w 7754816"/>
              <a:gd name="connsiteY2" fmla="*/ 271724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767202 w 7754816"/>
              <a:gd name="connsiteY2" fmla="*/ 271724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823199 w 7754816"/>
              <a:gd name="connsiteY2" fmla="*/ 269819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4816" h="4208267">
                <a:moveTo>
                  <a:pt x="0" y="0"/>
                </a:moveTo>
                <a:cubicBezTo>
                  <a:pt x="218342" y="948104"/>
                  <a:pt x="677358" y="1776011"/>
                  <a:pt x="1314558" y="2225710"/>
                </a:cubicBezTo>
                <a:cubicBezTo>
                  <a:pt x="1951758" y="2675409"/>
                  <a:pt x="3073523" y="2701682"/>
                  <a:pt x="3823199" y="2698193"/>
                </a:cubicBezTo>
                <a:cubicBezTo>
                  <a:pt x="4572875" y="2694704"/>
                  <a:pt x="5321243" y="3501607"/>
                  <a:pt x="5732254" y="3511062"/>
                </a:cubicBezTo>
                <a:cubicBezTo>
                  <a:pt x="6143265" y="3520517"/>
                  <a:pt x="6133882" y="2941515"/>
                  <a:pt x="6289268" y="2754923"/>
                </a:cubicBezTo>
                <a:cubicBezTo>
                  <a:pt x="6444654" y="2568331"/>
                  <a:pt x="6452551" y="2185377"/>
                  <a:pt x="6664570" y="2391508"/>
                </a:cubicBezTo>
                <a:cubicBezTo>
                  <a:pt x="6876589" y="2597639"/>
                  <a:pt x="7379677" y="3698631"/>
                  <a:pt x="7561385" y="3991708"/>
                </a:cubicBezTo>
                <a:cubicBezTo>
                  <a:pt x="7743093" y="4284785"/>
                  <a:pt x="7748954" y="4217377"/>
                  <a:pt x="7754816" y="4149970"/>
                </a:cubicBezTo>
              </a:path>
            </a:pathLst>
          </a:custGeom>
          <a:noFill/>
          <a:ln w="63500" cap="flat" cmpd="sng" algn="ctr">
            <a:solidFill>
              <a:srgbClr val="FFC000">
                <a:lumMod val="50000"/>
              </a:srgbClr>
            </a:solidFill>
            <a:prstDash val="solid"/>
            <a:miter lim="800000"/>
          </a:ln>
          <a:effectLst/>
        </p:spPr>
        <p:txBody>
          <a:bodyPr rtlCol="0" anchor="ctr"/>
          <a:lstStyle/>
          <a:p>
            <a:pPr algn="ctr" fontAlgn="auto">
              <a:spcBef>
                <a:spcPts val="0"/>
              </a:spcBef>
              <a:spcAft>
                <a:spcPts val="0"/>
              </a:spcAft>
              <a:buClrTx/>
              <a:buSzTx/>
              <a:buNone/>
              <a:defRPr/>
            </a:pPr>
            <a:endParaRPr lang="zh-TW" altLang="en-US" sz="1800" kern="0">
              <a:solidFill>
                <a:prstClr val="white"/>
              </a:solidFill>
              <a:latin typeface="Calibri" panose="020F0502020204030204"/>
              <a:ea typeface="新細明體" panose="02020500000000000000" pitchFamily="18" charset="-120"/>
            </a:endParaRPr>
          </a:p>
        </p:txBody>
      </p:sp>
      <p:sp>
        <p:nvSpPr>
          <p:cNvPr id="20" name="手繪多邊形 59">
            <a:extLst>
              <a:ext uri="{FF2B5EF4-FFF2-40B4-BE49-F238E27FC236}">
                <a16:creationId xmlns:a16="http://schemas.microsoft.com/office/drawing/2014/main" id="{D3CF68B2-06C5-4052-B079-1D0DAF570355}"/>
              </a:ext>
            </a:extLst>
          </p:cNvPr>
          <p:cNvSpPr/>
          <p:nvPr/>
        </p:nvSpPr>
        <p:spPr>
          <a:xfrm flipH="1">
            <a:off x="8153400" y="2040134"/>
            <a:ext cx="6681626" cy="4208267"/>
          </a:xfrm>
          <a:custGeom>
            <a:avLst/>
            <a:gdLst>
              <a:gd name="connsiteX0" fmla="*/ 0 w 7754816"/>
              <a:gd name="connsiteY0" fmla="*/ 0 h 4208267"/>
              <a:gd name="connsiteX1" fmla="*/ 1019908 w 7754816"/>
              <a:gd name="connsiteY1" fmla="*/ 2356339 h 4208267"/>
              <a:gd name="connsiteX2" fmla="*/ 3499339 w 7754816"/>
              <a:gd name="connsiteY2" fmla="*/ 2760785 h 4208267"/>
              <a:gd name="connsiteX3" fmla="*/ 4783016 w 7754816"/>
              <a:gd name="connsiteY3" fmla="*/ 3130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5732254 w 7754816"/>
              <a:gd name="connsiteY3" fmla="*/ 3511062 h 4208267"/>
              <a:gd name="connsiteX4" fmla="*/ 5820508 w 7754816"/>
              <a:gd name="connsiteY4" fmla="*/ 26025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499339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019908 w 7754816"/>
              <a:gd name="connsiteY1" fmla="*/ 2356339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941312 w 7754816"/>
              <a:gd name="connsiteY2" fmla="*/ 2760785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767202 w 7754816"/>
              <a:gd name="connsiteY2" fmla="*/ 271724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767202 w 7754816"/>
              <a:gd name="connsiteY2" fmla="*/ 271724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 name="connsiteX0" fmla="*/ 0 w 7754816"/>
              <a:gd name="connsiteY0" fmla="*/ 0 h 4208267"/>
              <a:gd name="connsiteX1" fmla="*/ 1314558 w 7754816"/>
              <a:gd name="connsiteY1" fmla="*/ 2225710 h 4208267"/>
              <a:gd name="connsiteX2" fmla="*/ 3823199 w 7754816"/>
              <a:gd name="connsiteY2" fmla="*/ 2698193 h 4208267"/>
              <a:gd name="connsiteX3" fmla="*/ 5732254 w 7754816"/>
              <a:gd name="connsiteY3" fmla="*/ 3511062 h 4208267"/>
              <a:gd name="connsiteX4" fmla="*/ 6289268 w 7754816"/>
              <a:gd name="connsiteY4" fmla="*/ 2754923 h 4208267"/>
              <a:gd name="connsiteX5" fmla="*/ 6664570 w 7754816"/>
              <a:gd name="connsiteY5" fmla="*/ 2391508 h 4208267"/>
              <a:gd name="connsiteX6" fmla="*/ 7561385 w 7754816"/>
              <a:gd name="connsiteY6" fmla="*/ 3991708 h 4208267"/>
              <a:gd name="connsiteX7" fmla="*/ 7754816 w 7754816"/>
              <a:gd name="connsiteY7" fmla="*/ 4149970 h 42082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4816" h="4208267">
                <a:moveTo>
                  <a:pt x="0" y="0"/>
                </a:moveTo>
                <a:cubicBezTo>
                  <a:pt x="218342" y="948104"/>
                  <a:pt x="677358" y="1776011"/>
                  <a:pt x="1314558" y="2225710"/>
                </a:cubicBezTo>
                <a:cubicBezTo>
                  <a:pt x="1951758" y="2675409"/>
                  <a:pt x="3073523" y="2701682"/>
                  <a:pt x="3823199" y="2698193"/>
                </a:cubicBezTo>
                <a:cubicBezTo>
                  <a:pt x="4572875" y="2694704"/>
                  <a:pt x="5321243" y="3501607"/>
                  <a:pt x="5732254" y="3511062"/>
                </a:cubicBezTo>
                <a:cubicBezTo>
                  <a:pt x="6143265" y="3520517"/>
                  <a:pt x="6133882" y="2941515"/>
                  <a:pt x="6289268" y="2754923"/>
                </a:cubicBezTo>
                <a:cubicBezTo>
                  <a:pt x="6444654" y="2568331"/>
                  <a:pt x="6452551" y="2185377"/>
                  <a:pt x="6664570" y="2391508"/>
                </a:cubicBezTo>
                <a:cubicBezTo>
                  <a:pt x="6876589" y="2597639"/>
                  <a:pt x="7379677" y="3698631"/>
                  <a:pt x="7561385" y="3991708"/>
                </a:cubicBezTo>
                <a:cubicBezTo>
                  <a:pt x="7743093" y="4284785"/>
                  <a:pt x="7748954" y="4217377"/>
                  <a:pt x="7754816" y="4149970"/>
                </a:cubicBezTo>
              </a:path>
            </a:pathLst>
          </a:custGeom>
          <a:noFill/>
          <a:ln w="63500" cap="flat" cmpd="sng" algn="ctr">
            <a:solidFill>
              <a:srgbClr val="FFC000">
                <a:lumMod val="50000"/>
              </a:srgbClr>
            </a:solidFill>
            <a:prstDash val="solid"/>
            <a:miter lim="800000"/>
          </a:ln>
          <a:effectLst/>
        </p:spPr>
        <p:txBody>
          <a:bodyPr rtlCol="0" anchor="ctr"/>
          <a:lstStyle/>
          <a:p>
            <a:pPr algn="ctr" fontAlgn="auto">
              <a:spcBef>
                <a:spcPts val="0"/>
              </a:spcBef>
              <a:spcAft>
                <a:spcPts val="0"/>
              </a:spcAft>
              <a:buClrTx/>
              <a:buSzTx/>
              <a:buNone/>
              <a:defRPr/>
            </a:pPr>
            <a:endParaRPr lang="zh-TW" altLang="en-US" sz="1800" kern="0">
              <a:solidFill>
                <a:prstClr val="white"/>
              </a:solidFill>
              <a:latin typeface="Calibri" panose="020F0502020204030204"/>
              <a:ea typeface="新細明體" panose="02020500000000000000" pitchFamily="18" charset="-120"/>
            </a:endParaRPr>
          </a:p>
        </p:txBody>
      </p:sp>
      <p:sp>
        <p:nvSpPr>
          <p:cNvPr id="22" name="橢圓 11">
            <a:extLst>
              <a:ext uri="{FF2B5EF4-FFF2-40B4-BE49-F238E27FC236}">
                <a16:creationId xmlns:a16="http://schemas.microsoft.com/office/drawing/2014/main" id="{E13FF82A-39D0-49E7-A591-02E6ACF38F93}"/>
              </a:ext>
            </a:extLst>
          </p:cNvPr>
          <p:cNvSpPr/>
          <p:nvPr/>
        </p:nvSpPr>
        <p:spPr>
          <a:xfrm>
            <a:off x="2393813" y="5520203"/>
            <a:ext cx="191799" cy="191799"/>
          </a:xfrm>
          <a:prstGeom prst="ellipse">
            <a:avLst/>
          </a:prstGeom>
          <a:solidFill>
            <a:srgbClr val="FF0000"/>
          </a:solidFill>
          <a:ln w="12700" cap="flat" cmpd="sng" algn="ctr">
            <a:noFill/>
            <a:prstDash val="solid"/>
            <a:miter lim="800000"/>
          </a:ln>
          <a:effectLst/>
        </p:spPr>
        <p:txBody>
          <a:bodyPr rtlCol="0" anchor="ctr"/>
          <a:lstStyle/>
          <a:p>
            <a:pPr algn="ctr" fontAlgn="auto">
              <a:spcBef>
                <a:spcPts val="0"/>
              </a:spcBef>
              <a:spcAft>
                <a:spcPts val="0"/>
              </a:spcAft>
              <a:buClrTx/>
              <a:buSzTx/>
              <a:buNone/>
              <a:defRPr/>
            </a:pPr>
            <a:endParaRPr lang="zh-TW" altLang="en-US" sz="1800" kern="0">
              <a:solidFill>
                <a:prstClr val="white"/>
              </a:solidFill>
              <a:latin typeface="Calibri" panose="020F0502020204030204"/>
              <a:ea typeface="新細明體" panose="02020500000000000000" pitchFamily="18" charset="-120"/>
            </a:endParaRPr>
          </a:p>
        </p:txBody>
      </p:sp>
      <p:cxnSp>
        <p:nvCxnSpPr>
          <p:cNvPr id="23" name="直線接點 12">
            <a:extLst>
              <a:ext uri="{FF2B5EF4-FFF2-40B4-BE49-F238E27FC236}">
                <a16:creationId xmlns:a16="http://schemas.microsoft.com/office/drawing/2014/main" id="{B195F4DF-5CF0-4AEF-AF95-0647B694EBF5}"/>
              </a:ext>
            </a:extLst>
          </p:cNvPr>
          <p:cNvCxnSpPr/>
          <p:nvPr/>
        </p:nvCxnSpPr>
        <p:spPr>
          <a:xfrm>
            <a:off x="2470636" y="4135053"/>
            <a:ext cx="0" cy="1471877"/>
          </a:xfrm>
          <a:prstGeom prst="line">
            <a:avLst/>
          </a:prstGeom>
          <a:noFill/>
          <a:ln w="57150" cap="flat" cmpd="sng" algn="ctr">
            <a:solidFill>
              <a:srgbClr val="E7E6E6">
                <a:lumMod val="50000"/>
              </a:srgbClr>
            </a:solidFill>
            <a:prstDash val="sysDot"/>
            <a:miter lim="800000"/>
          </a:ln>
          <a:effectLst/>
        </p:spPr>
      </p:cxnSp>
      <p:sp>
        <p:nvSpPr>
          <p:cNvPr id="25" name="矩形 24">
            <a:extLst>
              <a:ext uri="{FF2B5EF4-FFF2-40B4-BE49-F238E27FC236}">
                <a16:creationId xmlns:a16="http://schemas.microsoft.com/office/drawing/2014/main" id="{6F7747C7-78A3-49B7-B870-DB4E90A97198}"/>
              </a:ext>
            </a:extLst>
          </p:cNvPr>
          <p:cNvSpPr/>
          <p:nvPr/>
        </p:nvSpPr>
        <p:spPr>
          <a:xfrm>
            <a:off x="2235475" y="5659137"/>
            <a:ext cx="508473" cy="461665"/>
          </a:xfrm>
          <a:prstGeom prst="rect">
            <a:avLst/>
          </a:prstGeom>
        </p:spPr>
        <p:txBody>
          <a:bodyPr wrap="none">
            <a:spAutoFit/>
          </a:bodyPr>
          <a:lstStyle/>
          <a:p>
            <a:pPr fontAlgn="auto">
              <a:spcBef>
                <a:spcPts val="0"/>
              </a:spcBef>
              <a:spcAft>
                <a:spcPts val="0"/>
              </a:spcAft>
              <a:buClrTx/>
              <a:buSzTx/>
              <a:buNone/>
              <a:defRPr/>
            </a:pPr>
            <a:r>
              <a:rPr lang="en-US" altLang="zh-TW" sz="2400" dirty="0">
                <a:solidFill>
                  <a:prstClr val="black"/>
                </a:solidFill>
                <a:latin typeface="Calibri" panose="020F0502020204030204"/>
                <a:ea typeface="新細明體" panose="02020500000000000000" pitchFamily="18" charset="-120"/>
              </a:rPr>
              <a:t>w</a:t>
            </a:r>
            <a:r>
              <a:rPr lang="en-US" altLang="zh-TW" sz="2400" baseline="30000" dirty="0">
                <a:solidFill>
                  <a:prstClr val="black"/>
                </a:solidFill>
                <a:latin typeface="Calibri" panose="020F0502020204030204"/>
                <a:ea typeface="新細明體" panose="02020500000000000000" pitchFamily="18" charset="-120"/>
              </a:rPr>
              <a:t>0</a:t>
            </a:r>
            <a:endParaRPr lang="zh-TW" altLang="en-US" sz="2400" baseline="30000" dirty="0">
              <a:solidFill>
                <a:prstClr val="black"/>
              </a:solidFill>
              <a:latin typeface="Calibri" panose="020F0502020204030204"/>
              <a:ea typeface="新細明體" panose="02020500000000000000" pitchFamily="18" charset="-120"/>
            </a:endParaRPr>
          </a:p>
        </p:txBody>
      </p:sp>
      <p:cxnSp>
        <p:nvCxnSpPr>
          <p:cNvPr id="26" name="直線接點 15">
            <a:extLst>
              <a:ext uri="{FF2B5EF4-FFF2-40B4-BE49-F238E27FC236}">
                <a16:creationId xmlns:a16="http://schemas.microsoft.com/office/drawing/2014/main" id="{20D07E50-5543-4AF6-96B3-2C3346D86D45}"/>
              </a:ext>
            </a:extLst>
          </p:cNvPr>
          <p:cNvCxnSpPr/>
          <p:nvPr/>
        </p:nvCxnSpPr>
        <p:spPr>
          <a:xfrm>
            <a:off x="1771140" y="3504901"/>
            <a:ext cx="1591247" cy="1508056"/>
          </a:xfrm>
          <a:prstGeom prst="line">
            <a:avLst/>
          </a:prstGeom>
          <a:noFill/>
          <a:ln w="57150" cap="flat" cmpd="sng" algn="ctr">
            <a:solidFill>
              <a:srgbClr val="0000FF"/>
            </a:solidFill>
            <a:prstDash val="sysDot"/>
            <a:miter lim="800000"/>
          </a:ln>
          <a:effectLst/>
        </p:spPr>
      </p:cxnSp>
      <p:cxnSp>
        <p:nvCxnSpPr>
          <p:cNvPr id="27" name="直線單箭頭接點 16">
            <a:extLst>
              <a:ext uri="{FF2B5EF4-FFF2-40B4-BE49-F238E27FC236}">
                <a16:creationId xmlns:a16="http://schemas.microsoft.com/office/drawing/2014/main" id="{BBA42DE8-F2A6-4791-A541-F2C69D1EB0A4}"/>
              </a:ext>
            </a:extLst>
          </p:cNvPr>
          <p:cNvCxnSpPr/>
          <p:nvPr/>
        </p:nvCxnSpPr>
        <p:spPr>
          <a:xfrm flipH="1">
            <a:off x="2489712" y="3034642"/>
            <a:ext cx="1328230" cy="1100411"/>
          </a:xfrm>
          <a:prstGeom prst="straightConnector1">
            <a:avLst/>
          </a:prstGeom>
          <a:noFill/>
          <a:ln w="57150" cap="flat" cmpd="sng" algn="ctr">
            <a:solidFill>
              <a:srgbClr val="0000FF"/>
            </a:solidFill>
            <a:prstDash val="solid"/>
            <a:miter lim="800000"/>
            <a:tailEnd type="triangle"/>
          </a:ln>
          <a:effectLst/>
        </p:spPr>
      </p:cxnSp>
      <p:sp>
        <p:nvSpPr>
          <p:cNvPr id="28" name="文字方塊 17">
            <a:extLst>
              <a:ext uri="{FF2B5EF4-FFF2-40B4-BE49-F238E27FC236}">
                <a16:creationId xmlns:a16="http://schemas.microsoft.com/office/drawing/2014/main" id="{738CD937-2813-42CE-981C-B86E792A2282}"/>
              </a:ext>
            </a:extLst>
          </p:cNvPr>
          <p:cNvSpPr txBox="1"/>
          <p:nvPr/>
        </p:nvSpPr>
        <p:spPr>
          <a:xfrm>
            <a:off x="4998329" y="3732944"/>
            <a:ext cx="1633045" cy="461665"/>
          </a:xfrm>
          <a:prstGeom prst="rect">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algn="ctr" fontAlgn="auto">
              <a:spcBef>
                <a:spcPts val="0"/>
              </a:spcBef>
              <a:spcAft>
                <a:spcPts val="0"/>
              </a:spcAft>
              <a:buClrTx/>
              <a:buSzTx/>
              <a:buNone/>
              <a:defRPr/>
            </a:pPr>
            <a:r>
              <a:rPr lang="en-US" altLang="zh-TW" sz="2400" kern="0" dirty="0">
                <a:solidFill>
                  <a:prstClr val="white"/>
                </a:solidFill>
                <a:latin typeface="Calibri" panose="020F0502020204030204"/>
                <a:ea typeface="新細明體" panose="02020500000000000000" pitchFamily="18" charset="-120"/>
              </a:rPr>
              <a:t>Positive </a:t>
            </a:r>
            <a:endParaRPr lang="zh-TW" altLang="en-US" sz="2400" kern="0" dirty="0">
              <a:solidFill>
                <a:prstClr val="white"/>
              </a:solidFill>
              <a:latin typeface="Calibri" panose="020F0502020204030204"/>
              <a:ea typeface="新細明體" panose="02020500000000000000" pitchFamily="18" charset="-120"/>
            </a:endParaRPr>
          </a:p>
        </p:txBody>
      </p:sp>
      <p:sp>
        <p:nvSpPr>
          <p:cNvPr id="29" name="文字方塊 18">
            <a:extLst>
              <a:ext uri="{FF2B5EF4-FFF2-40B4-BE49-F238E27FC236}">
                <a16:creationId xmlns:a16="http://schemas.microsoft.com/office/drawing/2014/main" id="{7CDDAB31-CEB2-4F9D-801E-F4654DF30236}"/>
              </a:ext>
            </a:extLst>
          </p:cNvPr>
          <p:cNvSpPr txBox="1"/>
          <p:nvPr/>
        </p:nvSpPr>
        <p:spPr>
          <a:xfrm>
            <a:off x="5004168" y="3116580"/>
            <a:ext cx="1633045" cy="461665"/>
          </a:xfrm>
          <a:prstGeom prst="rect">
            <a:avLst/>
          </a:prstGeom>
          <a:gradFill rotWithShape="1">
            <a:gsLst>
              <a:gs pos="0">
                <a:srgbClr val="4472C4">
                  <a:satMod val="103000"/>
                  <a:lumMod val="102000"/>
                  <a:tint val="94000"/>
                </a:srgbClr>
              </a:gs>
              <a:gs pos="50000">
                <a:srgbClr val="4472C4">
                  <a:satMod val="110000"/>
                  <a:lumMod val="100000"/>
                  <a:shade val="100000"/>
                </a:srgbClr>
              </a:gs>
              <a:gs pos="100000">
                <a:srgbClr val="4472C4">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algn="ctr" fontAlgn="auto">
              <a:spcBef>
                <a:spcPts val="0"/>
              </a:spcBef>
              <a:spcAft>
                <a:spcPts val="0"/>
              </a:spcAft>
              <a:buClrTx/>
              <a:buSzTx/>
              <a:buNone/>
              <a:defRPr/>
            </a:pPr>
            <a:r>
              <a:rPr lang="en-US" altLang="zh-TW" sz="2400" kern="0" dirty="0">
                <a:solidFill>
                  <a:prstClr val="white"/>
                </a:solidFill>
                <a:latin typeface="Calibri" panose="020F0502020204030204"/>
                <a:ea typeface="新細明體" panose="02020500000000000000" pitchFamily="18" charset="-120"/>
              </a:rPr>
              <a:t>Negative</a:t>
            </a:r>
            <a:endParaRPr lang="zh-TW" altLang="en-US" sz="2400" kern="0" dirty="0">
              <a:solidFill>
                <a:prstClr val="white"/>
              </a:solidFill>
              <a:latin typeface="Calibri" panose="020F0502020204030204"/>
              <a:ea typeface="新細明體" panose="02020500000000000000" pitchFamily="18" charset="-120"/>
            </a:endParaRPr>
          </a:p>
        </p:txBody>
      </p:sp>
      <p:sp>
        <p:nvSpPr>
          <p:cNvPr id="30" name="向右箭號 3">
            <a:extLst>
              <a:ext uri="{FF2B5EF4-FFF2-40B4-BE49-F238E27FC236}">
                <a16:creationId xmlns:a16="http://schemas.microsoft.com/office/drawing/2014/main" id="{549C2B49-F4A3-4030-A07A-1AC7864DB4EB}"/>
              </a:ext>
            </a:extLst>
          </p:cNvPr>
          <p:cNvSpPr/>
          <p:nvPr/>
        </p:nvSpPr>
        <p:spPr>
          <a:xfrm>
            <a:off x="6747502" y="3770162"/>
            <a:ext cx="657843" cy="424446"/>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fontAlgn="auto">
              <a:spcBef>
                <a:spcPts val="0"/>
              </a:spcBef>
              <a:spcAft>
                <a:spcPts val="0"/>
              </a:spcAft>
              <a:buClrTx/>
              <a:buSzTx/>
              <a:buNone/>
              <a:defRPr/>
            </a:pPr>
            <a:endParaRPr lang="zh-TW" altLang="en-US" sz="1800" kern="0">
              <a:solidFill>
                <a:prstClr val="white"/>
              </a:solidFill>
              <a:latin typeface="Calibri" panose="020F0502020204030204"/>
              <a:ea typeface="新細明體" panose="02020500000000000000" pitchFamily="18" charset="-120"/>
            </a:endParaRPr>
          </a:p>
        </p:txBody>
      </p:sp>
      <p:sp>
        <p:nvSpPr>
          <p:cNvPr id="31" name="向右箭號 22">
            <a:extLst>
              <a:ext uri="{FF2B5EF4-FFF2-40B4-BE49-F238E27FC236}">
                <a16:creationId xmlns:a16="http://schemas.microsoft.com/office/drawing/2014/main" id="{594CBAD5-F5BD-42D2-9A2D-E195D36047FF}"/>
              </a:ext>
            </a:extLst>
          </p:cNvPr>
          <p:cNvSpPr/>
          <p:nvPr/>
        </p:nvSpPr>
        <p:spPr>
          <a:xfrm>
            <a:off x="6757713" y="3121616"/>
            <a:ext cx="657843" cy="424446"/>
          </a:xfrm>
          <a:prstGeom prst="rightArrow">
            <a:avLst/>
          </a:prstGeom>
          <a:solidFill>
            <a:sysClr val="windowText" lastClr="000000"/>
          </a:solidFill>
          <a:ln w="12700" cap="flat" cmpd="sng" algn="ctr">
            <a:solidFill>
              <a:sysClr val="windowText" lastClr="000000">
                <a:shade val="50000"/>
              </a:sysClr>
            </a:solidFill>
            <a:prstDash val="solid"/>
            <a:miter lim="800000"/>
          </a:ln>
          <a:effectLst/>
        </p:spPr>
        <p:txBody>
          <a:bodyPr rtlCol="0" anchor="ctr"/>
          <a:lstStyle/>
          <a:p>
            <a:pPr algn="ctr" fontAlgn="auto">
              <a:spcBef>
                <a:spcPts val="0"/>
              </a:spcBef>
              <a:spcAft>
                <a:spcPts val="0"/>
              </a:spcAft>
              <a:buClrTx/>
              <a:buSzTx/>
              <a:buNone/>
              <a:defRPr/>
            </a:pPr>
            <a:endParaRPr lang="zh-TW" altLang="en-US" sz="1800" kern="0">
              <a:solidFill>
                <a:prstClr val="white"/>
              </a:solidFill>
              <a:latin typeface="Calibri" panose="020F0502020204030204"/>
              <a:ea typeface="新細明體" panose="02020500000000000000" pitchFamily="18" charset="-120"/>
            </a:endParaRPr>
          </a:p>
        </p:txBody>
      </p:sp>
      <mc:AlternateContent xmlns:mc="http://schemas.openxmlformats.org/markup-compatibility/2006" xmlns:a14="http://schemas.microsoft.com/office/drawing/2010/main">
        <mc:Choice Requires="a14">
          <p:sp>
            <p:nvSpPr>
              <p:cNvPr id="32" name="文字方塊 21">
                <a:extLst>
                  <a:ext uri="{FF2B5EF4-FFF2-40B4-BE49-F238E27FC236}">
                    <a16:creationId xmlns:a16="http://schemas.microsoft.com/office/drawing/2014/main" id="{EE3468A4-A13B-4D41-BDB1-F311486C0120}"/>
                  </a:ext>
                </a:extLst>
              </p:cNvPr>
              <p:cNvSpPr txBox="1"/>
              <p:nvPr/>
            </p:nvSpPr>
            <p:spPr>
              <a:xfrm>
                <a:off x="7541569" y="3720762"/>
                <a:ext cx="1633045" cy="461665"/>
              </a:xfrm>
              <a:prstGeom prst="rect">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algn="ctr" fontAlgn="auto">
                  <a:spcBef>
                    <a:spcPts val="0"/>
                  </a:spcBef>
                  <a:spcAft>
                    <a:spcPts val="0"/>
                  </a:spcAft>
                  <a:buClrTx/>
                  <a:buSzTx/>
                  <a:buNone/>
                  <a:defRPr/>
                </a:pPr>
                <a:r>
                  <a:rPr lang="en-US" altLang="zh-TW" sz="2400" b="1" kern="0" dirty="0">
                    <a:solidFill>
                      <a:schemeClr val="bg1"/>
                    </a:solidFill>
                    <a:latin typeface="Calibri" panose="020F0502020204030204"/>
                    <a:ea typeface="新細明體" panose="02020500000000000000" pitchFamily="18" charset="-120"/>
                  </a:rPr>
                  <a:t>Decrease </a:t>
                </a:r>
                <a14:m>
                  <m:oMath xmlns:m="http://schemas.openxmlformats.org/officeDocument/2006/math">
                    <m:r>
                      <a:rPr lang="zh-TW" altLang="en-US" sz="2400" b="1" i="1">
                        <a:solidFill>
                          <a:schemeClr val="bg1"/>
                        </a:solidFill>
                        <a:latin typeface="Cambria Math" panose="02040503050406030204" pitchFamily="18" charset="0"/>
                      </a:rPr>
                      <m:t>𝜽</m:t>
                    </m:r>
                  </m:oMath>
                </a14:m>
                <a:endParaRPr lang="zh-TW" altLang="en-US" sz="2400" b="1" kern="0" dirty="0">
                  <a:solidFill>
                    <a:schemeClr val="bg1"/>
                  </a:solidFill>
                  <a:latin typeface="Calibri" panose="020F0502020204030204"/>
                  <a:ea typeface="新細明體" panose="02020500000000000000" pitchFamily="18" charset="-120"/>
                </a:endParaRPr>
              </a:p>
            </p:txBody>
          </p:sp>
        </mc:Choice>
        <mc:Fallback xmlns="">
          <p:sp>
            <p:nvSpPr>
              <p:cNvPr id="32" name="文字方塊 21">
                <a:extLst>
                  <a:ext uri="{FF2B5EF4-FFF2-40B4-BE49-F238E27FC236}">
                    <a16:creationId xmlns:a16="http://schemas.microsoft.com/office/drawing/2014/main" id="{EE3468A4-A13B-4D41-BDB1-F311486C0120}"/>
                  </a:ext>
                </a:extLst>
              </p:cNvPr>
              <p:cNvSpPr txBox="1">
                <a:spLocks noRot="1" noChangeAspect="1" noMove="1" noResize="1" noEditPoints="1" noAdjustHandles="1" noChangeArrowheads="1" noChangeShapeType="1" noTextEdit="1"/>
              </p:cNvSpPr>
              <p:nvPr/>
            </p:nvSpPr>
            <p:spPr>
              <a:xfrm>
                <a:off x="7541569" y="3720762"/>
                <a:ext cx="1633045" cy="461665"/>
              </a:xfrm>
              <a:prstGeom prst="rect">
                <a:avLst/>
              </a:prstGeom>
              <a:blipFill>
                <a:blip r:embed="rId7"/>
                <a:stretch>
                  <a:fillRect/>
                </a:stretch>
              </a:blipFill>
              <a:ln>
                <a:noFill/>
              </a:ln>
              <a:effectLst>
                <a:outerShdw blurRad="57150" dist="19050" dir="5400000" algn="ctr" rotWithShape="0">
                  <a:srgbClr val="000000">
                    <a:alpha val="63000"/>
                  </a:srgbClr>
                </a:outerShdw>
              </a:effectLst>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字方塊 22">
                <a:extLst>
                  <a:ext uri="{FF2B5EF4-FFF2-40B4-BE49-F238E27FC236}">
                    <a16:creationId xmlns:a16="http://schemas.microsoft.com/office/drawing/2014/main" id="{DB2BD4B1-2378-41A3-9683-7B9D87221D1D}"/>
                  </a:ext>
                </a:extLst>
              </p:cNvPr>
              <p:cNvSpPr txBox="1"/>
              <p:nvPr/>
            </p:nvSpPr>
            <p:spPr>
              <a:xfrm>
                <a:off x="7541569" y="3102720"/>
                <a:ext cx="1633045" cy="461665"/>
              </a:xfrm>
              <a:prstGeom prst="rect">
                <a:avLst/>
              </a:prstGeom>
              <a:gradFill rotWithShape="1">
                <a:gsLst>
                  <a:gs pos="0">
                    <a:srgbClr val="ED7D31">
                      <a:satMod val="103000"/>
                      <a:lumMod val="102000"/>
                      <a:tint val="94000"/>
                    </a:srgbClr>
                  </a:gs>
                  <a:gs pos="50000">
                    <a:srgbClr val="ED7D31">
                      <a:satMod val="110000"/>
                      <a:lumMod val="100000"/>
                      <a:shade val="100000"/>
                    </a:srgbClr>
                  </a:gs>
                  <a:gs pos="100000">
                    <a:srgbClr val="ED7D31">
                      <a:lumMod val="99000"/>
                      <a:satMod val="120000"/>
                      <a:shade val="78000"/>
                    </a:srgbClr>
                  </a:gs>
                </a:gsLst>
                <a:lin ang="5400000" scaled="0"/>
              </a:gradFill>
              <a:ln>
                <a:noFill/>
              </a:ln>
              <a:effectLst>
                <a:outerShdw blurRad="57150" dist="19050" dir="5400000" algn="ctr" rotWithShape="0">
                  <a:srgbClr val="000000">
                    <a:alpha val="63000"/>
                  </a:srgbClr>
                </a:outerShdw>
              </a:effectLst>
            </p:spPr>
            <p:txBody>
              <a:bodyPr wrap="square" rtlCol="0">
                <a:spAutoFit/>
              </a:bodyPr>
              <a:lstStyle/>
              <a:p>
                <a:pPr algn="ctr" fontAlgn="auto">
                  <a:spcBef>
                    <a:spcPts val="0"/>
                  </a:spcBef>
                  <a:spcAft>
                    <a:spcPts val="0"/>
                  </a:spcAft>
                  <a:buClrTx/>
                  <a:buSzTx/>
                  <a:buNone/>
                  <a:defRPr/>
                </a:pPr>
                <a:r>
                  <a:rPr lang="en-US" altLang="zh-TW" sz="2400" b="1" kern="0" dirty="0">
                    <a:solidFill>
                      <a:schemeClr val="bg1"/>
                    </a:solidFill>
                    <a:latin typeface="Calibri" panose="020F0502020204030204"/>
                    <a:ea typeface="新細明體" panose="02020500000000000000" pitchFamily="18" charset="-120"/>
                  </a:rPr>
                  <a:t>Increase</a:t>
                </a:r>
                <a14:m>
                  <m:oMath xmlns:m="http://schemas.openxmlformats.org/officeDocument/2006/math">
                    <m:r>
                      <a:rPr lang="en-US" altLang="zh-TW" sz="2400" b="1">
                        <a:solidFill>
                          <a:schemeClr val="bg1"/>
                        </a:solidFill>
                        <a:latin typeface="Cambria Math" panose="02040503050406030204" pitchFamily="18" charset="0"/>
                      </a:rPr>
                      <m:t> </m:t>
                    </m:r>
                    <m:r>
                      <a:rPr lang="zh-TW" altLang="en-US" sz="2400" b="1" i="1">
                        <a:solidFill>
                          <a:schemeClr val="bg1"/>
                        </a:solidFill>
                        <a:latin typeface="Cambria Math" panose="02040503050406030204" pitchFamily="18" charset="0"/>
                      </a:rPr>
                      <m:t>𝜽</m:t>
                    </m:r>
                  </m:oMath>
                </a14:m>
                <a:endParaRPr lang="zh-TW" altLang="en-US" sz="2400" b="1" kern="0" dirty="0">
                  <a:solidFill>
                    <a:schemeClr val="bg1"/>
                  </a:solidFill>
                  <a:latin typeface="Calibri" panose="020F0502020204030204"/>
                  <a:ea typeface="新細明體" panose="02020500000000000000" pitchFamily="18" charset="-120"/>
                </a:endParaRPr>
              </a:p>
            </p:txBody>
          </p:sp>
        </mc:Choice>
        <mc:Fallback xmlns="">
          <p:sp>
            <p:nvSpPr>
              <p:cNvPr id="33" name="文字方塊 22">
                <a:extLst>
                  <a:ext uri="{FF2B5EF4-FFF2-40B4-BE49-F238E27FC236}">
                    <a16:creationId xmlns:a16="http://schemas.microsoft.com/office/drawing/2014/main" id="{DB2BD4B1-2378-41A3-9683-7B9D87221D1D}"/>
                  </a:ext>
                </a:extLst>
              </p:cNvPr>
              <p:cNvSpPr txBox="1">
                <a:spLocks noRot="1" noChangeAspect="1" noMove="1" noResize="1" noEditPoints="1" noAdjustHandles="1" noChangeArrowheads="1" noChangeShapeType="1" noTextEdit="1"/>
              </p:cNvSpPr>
              <p:nvPr/>
            </p:nvSpPr>
            <p:spPr>
              <a:xfrm>
                <a:off x="7541569" y="3102720"/>
                <a:ext cx="1633045" cy="461665"/>
              </a:xfrm>
              <a:prstGeom prst="rect">
                <a:avLst/>
              </a:prstGeom>
              <a:blipFill>
                <a:blip r:embed="rId8"/>
                <a:stretch>
                  <a:fillRect/>
                </a:stretch>
              </a:blipFill>
              <a:ln>
                <a:noFill/>
              </a:ln>
              <a:effectLst>
                <a:outerShdw blurRad="57150" dist="19050" dir="5400000" algn="ctr" rotWithShape="0">
                  <a:srgbClr val="000000">
                    <a:alpha val="63000"/>
                  </a:srgbClr>
                </a:outerShdw>
              </a:effectLst>
            </p:spPr>
            <p:txBody>
              <a:bodyPr/>
              <a:lstStyle/>
              <a:p>
                <a:r>
                  <a:rPr lang="zh-CN" altLang="en-US">
                    <a:noFill/>
                  </a:rPr>
                  <a:t> </a:t>
                </a:r>
              </a:p>
            </p:txBody>
          </p:sp>
        </mc:Fallback>
      </mc:AlternateContent>
      <p:pic>
        <p:nvPicPr>
          <p:cNvPr id="34" name="圖片 24">
            <a:extLst>
              <a:ext uri="{FF2B5EF4-FFF2-40B4-BE49-F238E27FC236}">
                <a16:creationId xmlns:a16="http://schemas.microsoft.com/office/drawing/2014/main" id="{66CDB7A6-5800-4C95-B66A-E4FEC0F1804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861465" y="3125349"/>
            <a:ext cx="1163839" cy="1163839"/>
          </a:xfrm>
          <a:prstGeom prst="rect">
            <a:avLst/>
          </a:prstGeom>
        </p:spPr>
      </p:pic>
    </p:spTree>
    <p:extLst>
      <p:ext uri="{BB962C8B-B14F-4D97-AF65-F5344CB8AC3E}">
        <p14:creationId xmlns:p14="http://schemas.microsoft.com/office/powerpoint/2010/main" val="214060972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833438" y="1066800"/>
                <a:ext cx="8616950" cy="5269279"/>
              </a:xfrm>
            </p:spPr>
            <p:txBody>
              <a:bodyPr>
                <a:normAutofit/>
              </a:bodyPr>
              <a:lstStyle/>
              <a:p>
                <a:pPr marL="457200" indent="-457200">
                  <a:lnSpc>
                    <a:spcPct val="150000"/>
                  </a:lnSpc>
                  <a:buClr>
                    <a:srgbClr val="0000FF"/>
                  </a:buClr>
                  <a:buSzPct val="80000"/>
                  <a:buFont typeface="Wingdings" panose="05000000000000000000" pitchFamily="2" charset="2"/>
                  <a:buChar char="n"/>
                </a:pPr>
                <a:r>
                  <a:rPr lang="en-US" altLang="zh-CN" sz="2000" dirty="0">
                    <a:solidFill>
                      <a:schemeClr val="tx1"/>
                    </a:solidFill>
                    <a:latin typeface="微软雅黑" panose="020B0503020204020204" pitchFamily="34" charset="-122"/>
                    <a:ea typeface="微软雅黑" panose="020B0503020204020204" pitchFamily="34" charset="-122"/>
                  </a:rPr>
                  <a:t>BP</a:t>
                </a:r>
                <a:r>
                  <a:rPr lang="zh-CN" altLang="en-US" sz="2000" dirty="0">
                    <a:solidFill>
                      <a:schemeClr val="tx1"/>
                    </a:solidFill>
                    <a:latin typeface="微软雅黑" panose="020B0503020204020204" pitchFamily="34" charset="-122"/>
                    <a:ea typeface="微软雅黑" panose="020B0503020204020204" pitchFamily="34" charset="-122"/>
                  </a:rPr>
                  <a:t>算法基于梯度下降策略</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以目标的负梯度方向对参数进行调整</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对误差</a:t>
                </a:r>
                <a14:m>
                  <m:oMath xmlns:m="http://schemas.openxmlformats.org/officeDocument/2006/math">
                    <m:sSub>
                      <m:sSubPr>
                        <m:ctrlPr>
                          <a:rPr lang="en-US" altLang="zh-CN" sz="2000" i="1">
                            <a:solidFill>
                              <a:srgbClr val="0000FF"/>
                            </a:solidFill>
                            <a:latin typeface="Cambria Math" panose="02040503050406030204" pitchFamily="18" charset="0"/>
                            <a:ea typeface="微软雅黑" panose="020B0503020204020204" pitchFamily="34" charset="-122"/>
                          </a:rPr>
                        </m:ctrlPr>
                      </m:sSubPr>
                      <m:e>
                        <m:r>
                          <a:rPr lang="en-US" altLang="zh-CN" sz="2000" i="1">
                            <a:solidFill>
                              <a:srgbClr val="0000FF"/>
                            </a:solidFill>
                            <a:latin typeface="Cambria Math" panose="02040503050406030204" pitchFamily="18" charset="0"/>
                            <a:ea typeface="微软雅黑" panose="020B0503020204020204" pitchFamily="34" charset="-122"/>
                          </a:rPr>
                          <m:t>𝐸</m:t>
                        </m:r>
                      </m:e>
                      <m:sub>
                        <m:r>
                          <a:rPr lang="en-US" altLang="zh-CN" sz="2000" i="1">
                            <a:solidFill>
                              <a:srgbClr val="0000FF"/>
                            </a:solidFill>
                            <a:latin typeface="Cambria Math" panose="02040503050406030204" pitchFamily="18" charset="0"/>
                            <a:ea typeface="微软雅黑" panose="020B0503020204020204" pitchFamily="34" charset="-122"/>
                          </a:rPr>
                          <m:t>𝑘</m:t>
                        </m:r>
                      </m:sub>
                    </m:sSub>
                  </m:oMath>
                </a14:m>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给定学习率</a:t>
                </a:r>
                <a14:m>
                  <m:oMath xmlns:m="http://schemas.openxmlformats.org/officeDocument/2006/math">
                    <m:r>
                      <a:rPr lang="en-US" altLang="zh-CN" sz="2000">
                        <a:solidFill>
                          <a:schemeClr val="tx1"/>
                        </a:solidFill>
                        <a:latin typeface="Cambria Math" panose="02040503050406030204" pitchFamily="18" charset="0"/>
                        <a:ea typeface="微软雅黑" panose="020B0503020204020204" pitchFamily="34" charset="-122"/>
                      </a:rPr>
                      <m:t> </m:t>
                    </m:r>
                    <m:r>
                      <a:rPr lang="zh-CN" altLang="en-US" sz="2000" i="1">
                        <a:solidFill>
                          <a:srgbClr val="0000FF"/>
                        </a:solidFill>
                        <a:latin typeface="Cambria Math" panose="02040503050406030204" pitchFamily="18" charset="0"/>
                        <a:ea typeface="微软雅黑" panose="020B0503020204020204" pitchFamily="34" charset="-122"/>
                      </a:rPr>
                      <m:t>𝜂</m:t>
                    </m:r>
                  </m:oMath>
                </a14:m>
                <a:r>
                  <a:rPr lang="zh-CN" altLang="en-US" sz="2000" dirty="0">
                    <a:solidFill>
                      <a:schemeClr val="tx1"/>
                    </a:solidFill>
                    <a:latin typeface="微软雅黑" panose="020B0503020204020204" pitchFamily="34" charset="-122"/>
                    <a:ea typeface="微软雅黑" panose="020B0503020204020204" pitchFamily="34" charset="-122"/>
                  </a:rPr>
                  <a:t> ，有：</a:t>
                </a:r>
                <a:endParaRPr lang="en-US" altLang="zh-CN" sz="2000" dirty="0">
                  <a:solidFill>
                    <a:schemeClr val="tx1"/>
                  </a:solidFill>
                  <a:latin typeface="微软雅黑" panose="020B0503020204020204" pitchFamily="34" charset="-122"/>
                  <a:ea typeface="微软雅黑" panose="020B0503020204020204" pitchFamily="34" charset="-122"/>
                </a:endParaRPr>
              </a:p>
              <a:p>
                <a:pPr marL="342900" indent="-342900">
                  <a:lnSpc>
                    <a:spcPct val="100000"/>
                  </a:lnSpc>
                  <a:buFont typeface="Wingdings" panose="05000000000000000000" pitchFamily="2" charset="2"/>
                  <a:buChar char="l"/>
                </a:pPr>
                <a:endParaRPr lang="en-US" altLang="zh-CN" dirty="0">
                  <a:solidFill>
                    <a:schemeClr val="tx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2000" i="1" dirty="0">
                  <a:solidFill>
                    <a:schemeClr val="tx1"/>
                  </a:solidFill>
                  <a:latin typeface="微软雅黑" panose="020B0503020204020204" pitchFamily="34" charset="-122"/>
                  <a:ea typeface="微软雅黑" panose="020B0503020204020204" pitchFamily="34" charset="-122"/>
                </a:endParaRPr>
              </a:p>
              <a:p>
                <a:pPr marL="342900" indent="-342900">
                  <a:lnSpc>
                    <a:spcPct val="100000"/>
                  </a:lnSpc>
                  <a:buFont typeface="Wingdings" panose="05000000000000000000" pitchFamily="2" charset="2"/>
                  <a:buChar char="l"/>
                </a:pPr>
                <a:endParaRPr lang="en-US" altLang="zh-CN" sz="2000" dirty="0">
                  <a:solidFill>
                    <a:schemeClr val="tx1"/>
                  </a:solidFill>
                  <a:latin typeface="微软雅黑" panose="020B0503020204020204" pitchFamily="34" charset="-122"/>
                  <a:ea typeface="微软雅黑" panose="020B0503020204020204" pitchFamily="34" charset="-122"/>
                </a:endParaRPr>
              </a:p>
              <a:p>
                <a:pPr marL="0" indent="0">
                  <a:lnSpc>
                    <a:spcPct val="100000"/>
                  </a:lnSpc>
                  <a:buNone/>
                </a:pPr>
                <a:endParaRPr lang="zh-CN" altLang="en-US" sz="2000" dirty="0">
                  <a:solidFill>
                    <a:schemeClr val="tx1"/>
                  </a:solidFill>
                  <a:latin typeface="微软雅黑" panose="020B0503020204020204" pitchFamily="34" charset="-122"/>
                  <a:ea typeface="微软雅黑" panose="020B0503020204020204" pitchFamily="34"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833438" y="1066800"/>
                <a:ext cx="8616950" cy="5269279"/>
              </a:xfrm>
              <a:blipFill>
                <a:blip r:embed="rId4"/>
                <a:stretch>
                  <a:fillRect l="-283" r="-566"/>
                </a:stretch>
              </a:blipFill>
            </p:spPr>
            <p:txBody>
              <a:bodyPr/>
              <a:lstStyle/>
              <a:p>
                <a:r>
                  <a:rPr lang="zh-CN" altLang="en-US">
                    <a:noFill/>
                  </a:rPr>
                  <a:t> </a:t>
                </a:r>
              </a:p>
            </p:txBody>
          </p:sp>
        </mc:Fallback>
      </mc:AlternateContent>
      <p:sp>
        <p:nvSpPr>
          <p:cNvPr id="12" name="标题 1"/>
          <p:cNvSpPr>
            <a:spLocks noGrp="1"/>
          </p:cNvSpPr>
          <p:nvPr>
            <p:ph type="title"/>
          </p:nvPr>
        </p:nvSpPr>
        <p:spPr>
          <a:xfrm>
            <a:off x="833438" y="38376"/>
            <a:ext cx="7886700" cy="777874"/>
          </a:xfrm>
        </p:spPr>
        <p:txBody>
          <a:bodyPr/>
          <a:lstStyle/>
          <a:p>
            <a:r>
              <a:rPr lang="en-US" altLang="zh-CN" dirty="0">
                <a:solidFill>
                  <a:schemeClr val="tx1"/>
                </a:solidFill>
                <a:latin typeface="微软雅黑" panose="020B0503020204020204" pitchFamily="34" charset="-122"/>
                <a:ea typeface="微软雅黑" panose="020B0503020204020204" pitchFamily="34" charset="-122"/>
              </a:rPr>
              <a:t>BP</a:t>
            </a:r>
            <a:r>
              <a:rPr lang="zh-CN" altLang="en-US" dirty="0">
                <a:solidFill>
                  <a:schemeClr val="tx1"/>
                </a:solidFill>
                <a:latin typeface="微软雅黑" panose="020B0503020204020204" pitchFamily="34" charset="-122"/>
                <a:ea typeface="微软雅黑" panose="020B0503020204020204" pitchFamily="34" charset="-122"/>
              </a:rPr>
              <a:t>学习算法</a:t>
            </a:r>
          </a:p>
        </p:txBody>
      </p:sp>
      <p:pic>
        <p:nvPicPr>
          <p:cNvPr id="11" name="图片 10"/>
          <p:cNvPicPr>
            <a:picLocks noChangeAspect="1"/>
          </p:cNvPicPr>
          <p:nvPr/>
        </p:nvPicPr>
        <p:blipFill>
          <a:blip r:embed="rId5"/>
          <a:stretch>
            <a:fillRect/>
          </a:stretch>
        </p:blipFill>
        <p:spPr>
          <a:xfrm>
            <a:off x="4648200" y="2453968"/>
            <a:ext cx="6245055" cy="3448325"/>
          </a:xfrm>
          <a:prstGeom prst="rect">
            <a:avLst/>
          </a:prstGeom>
        </p:spPr>
      </p:pic>
      <p:graphicFrame>
        <p:nvGraphicFramePr>
          <p:cNvPr id="13" name="对象 12"/>
          <p:cNvGraphicFramePr>
            <a:graphicFrameLocks noChangeAspect="1"/>
          </p:cNvGraphicFramePr>
          <p:nvPr>
            <p:extLst>
              <p:ext uri="{D42A27DB-BD31-4B8C-83A1-F6EECF244321}">
                <p14:modId xmlns:p14="http://schemas.microsoft.com/office/powerpoint/2010/main" val="4197447779"/>
              </p:ext>
            </p:extLst>
          </p:nvPr>
        </p:nvGraphicFramePr>
        <p:xfrm>
          <a:off x="1515532" y="2487835"/>
          <a:ext cx="2250362" cy="558041"/>
        </p:xfrm>
        <a:graphic>
          <a:graphicData uri="http://schemas.openxmlformats.org/presentationml/2006/ole">
            <mc:AlternateContent xmlns:mc="http://schemas.openxmlformats.org/markup-compatibility/2006">
              <mc:Choice xmlns:v="urn:schemas-microsoft-com:vml" Requires="v">
                <p:oleObj spid="_x0000_s19501" name="Formula" r:id="rId6" imgW="1016280" imgH="251640" progId="Equation.Ribbit">
                  <p:embed/>
                </p:oleObj>
              </mc:Choice>
              <mc:Fallback>
                <p:oleObj name="Formula" r:id="rId6" imgW="1016280" imgH="251640" progId="Equation.Ribbit">
                  <p:embed/>
                  <p:pic>
                    <p:nvPicPr>
                      <p:cNvPr id="0" name=""/>
                      <p:cNvPicPr/>
                      <p:nvPr/>
                    </p:nvPicPr>
                    <p:blipFill>
                      <a:blip r:embed="rId7"/>
                      <a:stretch>
                        <a:fillRect/>
                      </a:stretch>
                    </p:blipFill>
                    <p:spPr>
                      <a:xfrm>
                        <a:off x="1515532" y="2487835"/>
                        <a:ext cx="2250362" cy="558041"/>
                      </a:xfrm>
                      <a:prstGeom prst="rect">
                        <a:avLst/>
                      </a:prstGeom>
                    </p:spPr>
                  </p:pic>
                </p:oleObj>
              </mc:Fallback>
            </mc:AlternateContent>
          </a:graphicData>
        </a:graphic>
      </p:graphicFrame>
      <p:pic>
        <p:nvPicPr>
          <p:cNvPr id="6" name="图片 5">
            <a:extLst>
              <a:ext uri="{FF2B5EF4-FFF2-40B4-BE49-F238E27FC236}">
                <a16:creationId xmlns:a16="http://schemas.microsoft.com/office/drawing/2014/main" id="{13B6B017-15E3-47E0-A6E4-860274B261B3}"/>
              </a:ext>
            </a:extLst>
          </p:cNvPr>
          <p:cNvPicPr>
            <a:picLocks noChangeAspect="1"/>
          </p:cNvPicPr>
          <p:nvPr/>
        </p:nvPicPr>
        <p:blipFill rotWithShape="1">
          <a:blip r:embed="rId8">
            <a:extLst>
              <a:ext uri="{28A0092B-C50C-407E-A947-70E740481C1C}">
                <a14:useLocalDpi xmlns:a14="http://schemas.microsoft.com/office/drawing/2010/main" val="0"/>
              </a:ext>
            </a:extLst>
          </a:blip>
          <a:srcRect t="1" r="80699" b="-359"/>
          <a:stretch/>
        </p:blipFill>
        <p:spPr>
          <a:xfrm>
            <a:off x="3163186" y="2398154"/>
            <a:ext cx="602708" cy="737401"/>
          </a:xfrm>
          <a:prstGeom prst="rect">
            <a:avLst/>
          </a:prstGeom>
        </p:spPr>
      </p:pic>
    </p:spTree>
    <p:extLst>
      <p:ext uri="{BB962C8B-B14F-4D97-AF65-F5344CB8AC3E}">
        <p14:creationId xmlns:p14="http://schemas.microsoft.com/office/powerpoint/2010/main" val="40346031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960702-8173-494F-924B-F8192F1995BA}"/>
              </a:ext>
            </a:extLst>
          </p:cNvPr>
          <p:cNvSpPr>
            <a:spLocks noGrp="1"/>
          </p:cNvSpPr>
          <p:nvPr>
            <p:ph type="title"/>
          </p:nvPr>
        </p:nvSpPr>
        <p:spPr>
          <a:xfrm>
            <a:off x="863600" y="181701"/>
            <a:ext cx="10464800" cy="470898"/>
          </a:xfrm>
        </p:spPr>
        <p:txBody>
          <a:bodyPr/>
          <a:lstStyle/>
          <a:p>
            <a:r>
              <a:rPr lang="zh-CN" altLang="en-US" dirty="0"/>
              <a:t>链式法则（</a:t>
            </a:r>
            <a:r>
              <a:rPr lang="en-US" altLang="zh-CN" dirty="0"/>
              <a:t>Chain Rule</a:t>
            </a:r>
            <a:r>
              <a:rPr lang="zh-CN" altLang="en-US" dirty="0"/>
              <a:t>）</a:t>
            </a:r>
          </a:p>
        </p:txBody>
      </p:sp>
      <p:sp>
        <p:nvSpPr>
          <p:cNvPr id="3" name="文字方塊 5">
            <a:extLst>
              <a:ext uri="{FF2B5EF4-FFF2-40B4-BE49-F238E27FC236}">
                <a16:creationId xmlns:a16="http://schemas.microsoft.com/office/drawing/2014/main" id="{6360324A-199B-4470-8FAA-8E84ACC785D4}"/>
              </a:ext>
            </a:extLst>
          </p:cNvPr>
          <p:cNvSpPr txBox="1"/>
          <p:nvPr/>
        </p:nvSpPr>
        <p:spPr>
          <a:xfrm>
            <a:off x="1143000" y="1295400"/>
            <a:ext cx="1275101" cy="523220"/>
          </a:xfrm>
          <a:prstGeom prst="rect">
            <a:avLst/>
          </a:prstGeom>
          <a:noFill/>
        </p:spPr>
        <p:txBody>
          <a:bodyPr wrap="square" rtlCol="0">
            <a:spAutoFit/>
          </a:bodyPr>
          <a:lstStyle/>
          <a:p>
            <a:pPr algn="ctr" defTabSz="457200" fontAlgn="auto">
              <a:spcBef>
                <a:spcPts val="0"/>
              </a:spcBef>
              <a:spcAft>
                <a:spcPts val="0"/>
              </a:spcAft>
              <a:buClrTx/>
              <a:buSzTx/>
              <a:buNone/>
            </a:pPr>
            <a:r>
              <a:rPr lang="en-US" altLang="zh-TW" b="1" i="1" u="sng" dirty="0">
                <a:solidFill>
                  <a:srgbClr val="0070C0"/>
                </a:solidFill>
                <a:latin typeface="Calibri" panose="020F0502020204030204"/>
                <a:ea typeface="新細明體" panose="02020500000000000000" pitchFamily="18" charset="-120"/>
              </a:rPr>
              <a:t>Case 1</a:t>
            </a:r>
            <a:endParaRPr lang="zh-TW" altLang="en-US" b="1" i="1" u="sng" dirty="0">
              <a:solidFill>
                <a:srgbClr val="0070C0"/>
              </a:solidFill>
              <a:latin typeface="Calibri" panose="020F0502020204030204"/>
              <a:ea typeface="新細明體" panose="02020500000000000000" pitchFamily="18" charset="-120"/>
            </a:endParaRPr>
          </a:p>
        </p:txBody>
      </p:sp>
      <p:sp>
        <p:nvSpPr>
          <p:cNvPr id="4" name="文字方塊 6">
            <a:extLst>
              <a:ext uri="{FF2B5EF4-FFF2-40B4-BE49-F238E27FC236}">
                <a16:creationId xmlns:a16="http://schemas.microsoft.com/office/drawing/2014/main" id="{B98D4A66-029F-4F0D-AA47-39E044C98FE7}"/>
              </a:ext>
            </a:extLst>
          </p:cNvPr>
          <p:cNvSpPr txBox="1"/>
          <p:nvPr/>
        </p:nvSpPr>
        <p:spPr>
          <a:xfrm>
            <a:off x="1219200" y="3733800"/>
            <a:ext cx="1275101" cy="523220"/>
          </a:xfrm>
          <a:prstGeom prst="rect">
            <a:avLst/>
          </a:prstGeom>
          <a:noFill/>
        </p:spPr>
        <p:txBody>
          <a:bodyPr wrap="square" rtlCol="0">
            <a:spAutoFit/>
          </a:bodyPr>
          <a:lstStyle/>
          <a:p>
            <a:pPr algn="ctr" defTabSz="457200" fontAlgn="auto">
              <a:spcBef>
                <a:spcPts val="0"/>
              </a:spcBef>
              <a:spcAft>
                <a:spcPts val="0"/>
              </a:spcAft>
              <a:buClrTx/>
              <a:buSzTx/>
              <a:buNone/>
            </a:pPr>
            <a:r>
              <a:rPr lang="en-US" altLang="zh-TW" b="1" i="1" u="sng" dirty="0">
                <a:solidFill>
                  <a:srgbClr val="0070C0"/>
                </a:solidFill>
                <a:latin typeface="Calibri" panose="020F0502020204030204"/>
                <a:ea typeface="新細明體" panose="02020500000000000000" pitchFamily="18" charset="-120"/>
              </a:rPr>
              <a:t>Case 2</a:t>
            </a:r>
            <a:endParaRPr lang="zh-TW" altLang="en-US" b="1" i="1" u="sng" dirty="0">
              <a:solidFill>
                <a:srgbClr val="0070C0"/>
              </a:solidFill>
              <a:latin typeface="Calibri" panose="020F0502020204030204"/>
              <a:ea typeface="新細明體" panose="02020500000000000000" pitchFamily="18" charset="-120"/>
            </a:endParaRPr>
          </a:p>
        </p:txBody>
      </p:sp>
      <p:graphicFrame>
        <p:nvGraphicFramePr>
          <p:cNvPr id="5" name="Object 12">
            <a:extLst>
              <a:ext uri="{FF2B5EF4-FFF2-40B4-BE49-F238E27FC236}">
                <a16:creationId xmlns:a16="http://schemas.microsoft.com/office/drawing/2014/main" id="{904A05A4-AC4F-47B6-9534-1A06EF6D4BAB}"/>
              </a:ext>
            </a:extLst>
          </p:cNvPr>
          <p:cNvGraphicFramePr>
            <a:graphicFrameLocks noChangeAspect="1"/>
          </p:cNvGraphicFramePr>
          <p:nvPr>
            <p:extLst>
              <p:ext uri="{D42A27DB-BD31-4B8C-83A1-F6EECF244321}">
                <p14:modId xmlns:p14="http://schemas.microsoft.com/office/powerpoint/2010/main" val="2473906229"/>
              </p:ext>
            </p:extLst>
          </p:nvPr>
        </p:nvGraphicFramePr>
        <p:xfrm>
          <a:off x="4514849" y="1313973"/>
          <a:ext cx="1143000" cy="460375"/>
        </p:xfrm>
        <a:graphic>
          <a:graphicData uri="http://schemas.openxmlformats.org/presentationml/2006/ole">
            <mc:AlternateContent xmlns:mc="http://schemas.openxmlformats.org/markup-compatibility/2006">
              <mc:Choice xmlns:v="urn:schemas-microsoft-com:vml" Requires="v">
                <p:oleObj spid="_x0000_s20974" name="方程式" r:id="rId4" imgW="533160" imgH="215640" progId="Equation.3">
                  <p:embed/>
                </p:oleObj>
              </mc:Choice>
              <mc:Fallback>
                <p:oleObj name="方程式" r:id="rId4" imgW="533160" imgH="215640" progId="Equation.3">
                  <p:embed/>
                  <p:pic>
                    <p:nvPicPr>
                      <p:cNvPr id="8" name="Object 12"/>
                      <p:cNvPicPr>
                        <a:picLocks noChangeAspect="1" noChangeArrowheads="1"/>
                      </p:cNvPicPr>
                      <p:nvPr/>
                    </p:nvPicPr>
                    <p:blipFill>
                      <a:blip r:embed="rId5"/>
                      <a:srcRect/>
                      <a:stretch>
                        <a:fillRect/>
                      </a:stretch>
                    </p:blipFill>
                    <p:spPr bwMode="auto">
                      <a:xfrm>
                        <a:off x="4514849" y="1313973"/>
                        <a:ext cx="11430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12">
            <a:extLst>
              <a:ext uri="{FF2B5EF4-FFF2-40B4-BE49-F238E27FC236}">
                <a16:creationId xmlns:a16="http://schemas.microsoft.com/office/drawing/2014/main" id="{138CB56D-360E-4987-9CA9-4F7FEC5AB4D9}"/>
              </a:ext>
            </a:extLst>
          </p:cNvPr>
          <p:cNvGraphicFramePr>
            <a:graphicFrameLocks noChangeAspect="1"/>
          </p:cNvGraphicFramePr>
          <p:nvPr>
            <p:extLst>
              <p:ext uri="{D42A27DB-BD31-4B8C-83A1-F6EECF244321}">
                <p14:modId xmlns:p14="http://schemas.microsoft.com/office/powerpoint/2010/main" val="604083523"/>
              </p:ext>
            </p:extLst>
          </p:nvPr>
        </p:nvGraphicFramePr>
        <p:xfrm>
          <a:off x="3057005" y="1295401"/>
          <a:ext cx="1196975" cy="460375"/>
        </p:xfrm>
        <a:graphic>
          <a:graphicData uri="http://schemas.openxmlformats.org/presentationml/2006/ole">
            <mc:AlternateContent xmlns:mc="http://schemas.openxmlformats.org/markup-compatibility/2006">
              <mc:Choice xmlns:v="urn:schemas-microsoft-com:vml" Requires="v">
                <p:oleObj spid="_x0000_s20975" name="方程式" r:id="rId6" imgW="558720" imgH="215640" progId="Equation.3">
                  <p:embed/>
                </p:oleObj>
              </mc:Choice>
              <mc:Fallback>
                <p:oleObj name="方程式" r:id="rId6" imgW="558720" imgH="215640" progId="Equation.3">
                  <p:embed/>
                  <p:pic>
                    <p:nvPicPr>
                      <p:cNvPr id="9" name="Object 12"/>
                      <p:cNvPicPr>
                        <a:picLocks noChangeAspect="1" noChangeArrowheads="1"/>
                      </p:cNvPicPr>
                      <p:nvPr/>
                    </p:nvPicPr>
                    <p:blipFill>
                      <a:blip r:embed="rId7"/>
                      <a:srcRect/>
                      <a:stretch>
                        <a:fillRect/>
                      </a:stretch>
                    </p:blipFill>
                    <p:spPr bwMode="auto">
                      <a:xfrm>
                        <a:off x="3057005" y="1295401"/>
                        <a:ext cx="1196975"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12">
            <a:extLst>
              <a:ext uri="{FF2B5EF4-FFF2-40B4-BE49-F238E27FC236}">
                <a16:creationId xmlns:a16="http://schemas.microsoft.com/office/drawing/2014/main" id="{035332E6-F18B-4F65-BB50-2719460D2EB6}"/>
              </a:ext>
            </a:extLst>
          </p:cNvPr>
          <p:cNvGraphicFramePr>
            <a:graphicFrameLocks noChangeAspect="1"/>
          </p:cNvGraphicFramePr>
          <p:nvPr>
            <p:extLst>
              <p:ext uri="{D42A27DB-BD31-4B8C-83A1-F6EECF244321}">
                <p14:modId xmlns:p14="http://schemas.microsoft.com/office/powerpoint/2010/main" val="2308071117"/>
              </p:ext>
            </p:extLst>
          </p:nvPr>
        </p:nvGraphicFramePr>
        <p:xfrm>
          <a:off x="6654800" y="1998664"/>
          <a:ext cx="1574800" cy="896937"/>
        </p:xfrm>
        <a:graphic>
          <a:graphicData uri="http://schemas.openxmlformats.org/presentationml/2006/ole">
            <mc:AlternateContent xmlns:mc="http://schemas.openxmlformats.org/markup-compatibility/2006">
              <mc:Choice xmlns:v="urn:schemas-microsoft-com:vml" Requires="v">
                <p:oleObj spid="_x0000_s20976" name="方程式" r:id="rId8" imgW="736560" imgH="419040" progId="Equation.3">
                  <p:embed/>
                </p:oleObj>
              </mc:Choice>
              <mc:Fallback>
                <p:oleObj name="方程式" r:id="rId8" imgW="736560" imgH="419040" progId="Equation.3">
                  <p:embed/>
                  <p:pic>
                    <p:nvPicPr>
                      <p:cNvPr id="10" name="Object 12"/>
                      <p:cNvPicPr>
                        <a:picLocks noChangeAspect="1" noChangeArrowheads="1"/>
                      </p:cNvPicPr>
                      <p:nvPr/>
                    </p:nvPicPr>
                    <p:blipFill>
                      <a:blip r:embed="rId9"/>
                      <a:srcRect/>
                      <a:stretch>
                        <a:fillRect/>
                      </a:stretch>
                    </p:blipFill>
                    <p:spPr bwMode="auto">
                      <a:xfrm>
                        <a:off x="6654800" y="1998664"/>
                        <a:ext cx="1574800" cy="896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Object 12">
            <a:extLst>
              <a:ext uri="{FF2B5EF4-FFF2-40B4-BE49-F238E27FC236}">
                <a16:creationId xmlns:a16="http://schemas.microsoft.com/office/drawing/2014/main" id="{C915722D-B382-4E20-94EF-27EBFB13A413}"/>
              </a:ext>
            </a:extLst>
          </p:cNvPr>
          <p:cNvGraphicFramePr>
            <a:graphicFrameLocks noChangeAspect="1"/>
          </p:cNvGraphicFramePr>
          <p:nvPr>
            <p:extLst>
              <p:ext uri="{D42A27DB-BD31-4B8C-83A1-F6EECF244321}">
                <p14:modId xmlns:p14="http://schemas.microsoft.com/office/powerpoint/2010/main" val="3800090602"/>
              </p:ext>
            </p:extLst>
          </p:nvPr>
        </p:nvGraphicFramePr>
        <p:xfrm>
          <a:off x="3683000" y="2311400"/>
          <a:ext cx="2068512" cy="431800"/>
        </p:xfrm>
        <a:graphic>
          <a:graphicData uri="http://schemas.openxmlformats.org/presentationml/2006/ole">
            <mc:AlternateContent xmlns:mc="http://schemas.openxmlformats.org/markup-compatibility/2006">
              <mc:Choice xmlns:v="urn:schemas-microsoft-com:vml" Requires="v">
                <p:oleObj spid="_x0000_s20977" name="方程式" r:id="rId10" imgW="965160" imgH="203040" progId="Equation.3">
                  <p:embed/>
                </p:oleObj>
              </mc:Choice>
              <mc:Fallback>
                <p:oleObj name="方程式" r:id="rId10" imgW="965160" imgH="203040" progId="Equation.3">
                  <p:embed/>
                  <p:pic>
                    <p:nvPicPr>
                      <p:cNvPr id="11" name="Object 12"/>
                      <p:cNvPicPr>
                        <a:picLocks noChangeAspect="1" noChangeArrowheads="1"/>
                      </p:cNvPicPr>
                      <p:nvPr/>
                    </p:nvPicPr>
                    <p:blipFill>
                      <a:blip r:embed="rId11"/>
                      <a:srcRect/>
                      <a:stretch>
                        <a:fillRect/>
                      </a:stretch>
                    </p:blipFill>
                    <p:spPr bwMode="auto">
                      <a:xfrm>
                        <a:off x="3683000" y="2311400"/>
                        <a:ext cx="2068512"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9" name="Object 12">
            <a:extLst>
              <a:ext uri="{FF2B5EF4-FFF2-40B4-BE49-F238E27FC236}">
                <a16:creationId xmlns:a16="http://schemas.microsoft.com/office/drawing/2014/main" id="{0BD009EB-3540-4264-8EE8-FC0E1132CEED}"/>
              </a:ext>
            </a:extLst>
          </p:cNvPr>
          <p:cNvGraphicFramePr>
            <a:graphicFrameLocks noChangeAspect="1"/>
          </p:cNvGraphicFramePr>
          <p:nvPr>
            <p:extLst>
              <p:ext uri="{D42A27DB-BD31-4B8C-83A1-F6EECF244321}">
                <p14:modId xmlns:p14="http://schemas.microsoft.com/office/powerpoint/2010/main" val="3073236439"/>
              </p:ext>
            </p:extLst>
          </p:nvPr>
        </p:nvGraphicFramePr>
        <p:xfrm>
          <a:off x="6386512" y="3744027"/>
          <a:ext cx="1443038" cy="460375"/>
        </p:xfrm>
        <a:graphic>
          <a:graphicData uri="http://schemas.openxmlformats.org/presentationml/2006/ole">
            <mc:AlternateContent xmlns:mc="http://schemas.openxmlformats.org/markup-compatibility/2006">
              <mc:Choice xmlns:v="urn:schemas-microsoft-com:vml" Requires="v">
                <p:oleObj spid="_x0000_s20978" name="方程式" r:id="rId12" imgW="672840" imgH="215640" progId="Equation.3">
                  <p:embed/>
                </p:oleObj>
              </mc:Choice>
              <mc:Fallback>
                <p:oleObj name="方程式" r:id="rId12" imgW="672840" imgH="215640" progId="Equation.3">
                  <p:embed/>
                  <p:pic>
                    <p:nvPicPr>
                      <p:cNvPr id="12" name="Object 12"/>
                      <p:cNvPicPr>
                        <a:picLocks noChangeAspect="1" noChangeArrowheads="1"/>
                      </p:cNvPicPr>
                      <p:nvPr/>
                    </p:nvPicPr>
                    <p:blipFill>
                      <a:blip r:embed="rId13"/>
                      <a:srcRect/>
                      <a:stretch>
                        <a:fillRect/>
                      </a:stretch>
                    </p:blipFill>
                    <p:spPr bwMode="auto">
                      <a:xfrm>
                        <a:off x="6386512" y="3744027"/>
                        <a:ext cx="1443038"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 name="Object 12">
            <a:extLst>
              <a:ext uri="{FF2B5EF4-FFF2-40B4-BE49-F238E27FC236}">
                <a16:creationId xmlns:a16="http://schemas.microsoft.com/office/drawing/2014/main" id="{5C8AF4DB-A31F-493E-81AD-BA3F01F973A1}"/>
              </a:ext>
            </a:extLst>
          </p:cNvPr>
          <p:cNvGraphicFramePr>
            <a:graphicFrameLocks noChangeAspect="1"/>
          </p:cNvGraphicFramePr>
          <p:nvPr>
            <p:extLst>
              <p:ext uri="{D42A27DB-BD31-4B8C-83A1-F6EECF244321}">
                <p14:modId xmlns:p14="http://schemas.microsoft.com/office/powerpoint/2010/main" val="1606391435"/>
              </p:ext>
            </p:extLst>
          </p:nvPr>
        </p:nvGraphicFramePr>
        <p:xfrm>
          <a:off x="4733653" y="3747452"/>
          <a:ext cx="1116013" cy="460375"/>
        </p:xfrm>
        <a:graphic>
          <a:graphicData uri="http://schemas.openxmlformats.org/presentationml/2006/ole">
            <mc:AlternateContent xmlns:mc="http://schemas.openxmlformats.org/markup-compatibility/2006">
              <mc:Choice xmlns:v="urn:schemas-microsoft-com:vml" Requires="v">
                <p:oleObj spid="_x0000_s20979" name="方程式" r:id="rId14" imgW="520560" imgH="215640" progId="Equation.3">
                  <p:embed/>
                </p:oleObj>
              </mc:Choice>
              <mc:Fallback>
                <p:oleObj name="方程式" r:id="rId14" imgW="520560" imgH="215640" progId="Equation.3">
                  <p:embed/>
                  <p:pic>
                    <p:nvPicPr>
                      <p:cNvPr id="13" name="Object 12"/>
                      <p:cNvPicPr>
                        <a:picLocks noChangeAspect="1" noChangeArrowheads="1"/>
                      </p:cNvPicPr>
                      <p:nvPr/>
                    </p:nvPicPr>
                    <p:blipFill>
                      <a:blip r:embed="rId15"/>
                      <a:srcRect/>
                      <a:stretch>
                        <a:fillRect/>
                      </a:stretch>
                    </p:blipFill>
                    <p:spPr bwMode="auto">
                      <a:xfrm>
                        <a:off x="4733653" y="3747452"/>
                        <a:ext cx="1116013"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1" name="Object 12">
            <a:extLst>
              <a:ext uri="{FF2B5EF4-FFF2-40B4-BE49-F238E27FC236}">
                <a16:creationId xmlns:a16="http://schemas.microsoft.com/office/drawing/2014/main" id="{E1300356-5F42-49DC-BAF9-215F80724480}"/>
              </a:ext>
            </a:extLst>
          </p:cNvPr>
          <p:cNvGraphicFramePr>
            <a:graphicFrameLocks noChangeAspect="1"/>
          </p:cNvGraphicFramePr>
          <p:nvPr>
            <p:extLst>
              <p:ext uri="{D42A27DB-BD31-4B8C-83A1-F6EECF244321}">
                <p14:modId xmlns:p14="http://schemas.microsoft.com/office/powerpoint/2010/main" val="1665992861"/>
              </p:ext>
            </p:extLst>
          </p:nvPr>
        </p:nvGraphicFramePr>
        <p:xfrm>
          <a:off x="3041378" y="3750627"/>
          <a:ext cx="1141413" cy="460375"/>
        </p:xfrm>
        <a:graphic>
          <a:graphicData uri="http://schemas.openxmlformats.org/presentationml/2006/ole">
            <mc:AlternateContent xmlns:mc="http://schemas.openxmlformats.org/markup-compatibility/2006">
              <mc:Choice xmlns:v="urn:schemas-microsoft-com:vml" Requires="v">
                <p:oleObj spid="_x0000_s20980" name="方程式" r:id="rId16" imgW="533160" imgH="215640" progId="Equation.3">
                  <p:embed/>
                </p:oleObj>
              </mc:Choice>
              <mc:Fallback>
                <p:oleObj name="方程式" r:id="rId16" imgW="533160" imgH="215640" progId="Equation.3">
                  <p:embed/>
                  <p:pic>
                    <p:nvPicPr>
                      <p:cNvPr id="14" name="Object 12"/>
                      <p:cNvPicPr>
                        <a:picLocks noChangeAspect="1" noChangeArrowheads="1"/>
                      </p:cNvPicPr>
                      <p:nvPr/>
                    </p:nvPicPr>
                    <p:blipFill>
                      <a:blip r:embed="rId17"/>
                      <a:srcRect/>
                      <a:stretch>
                        <a:fillRect/>
                      </a:stretch>
                    </p:blipFill>
                    <p:spPr bwMode="auto">
                      <a:xfrm>
                        <a:off x="3041378" y="3750627"/>
                        <a:ext cx="1141413"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2" name="Object 12">
            <a:extLst>
              <a:ext uri="{FF2B5EF4-FFF2-40B4-BE49-F238E27FC236}">
                <a16:creationId xmlns:a16="http://schemas.microsoft.com/office/drawing/2014/main" id="{5685964C-D5DE-4809-91CB-4A8A9C5B0159}"/>
              </a:ext>
            </a:extLst>
          </p:cNvPr>
          <p:cNvGraphicFramePr>
            <a:graphicFrameLocks noChangeAspect="1"/>
          </p:cNvGraphicFramePr>
          <p:nvPr>
            <p:extLst>
              <p:ext uri="{D42A27DB-BD31-4B8C-83A1-F6EECF244321}">
                <p14:modId xmlns:p14="http://schemas.microsoft.com/office/powerpoint/2010/main" val="3914044140"/>
              </p:ext>
            </p:extLst>
          </p:nvPr>
        </p:nvGraphicFramePr>
        <p:xfrm>
          <a:off x="6662738" y="5004033"/>
          <a:ext cx="2633662" cy="896937"/>
        </p:xfrm>
        <a:graphic>
          <a:graphicData uri="http://schemas.openxmlformats.org/presentationml/2006/ole">
            <mc:AlternateContent xmlns:mc="http://schemas.openxmlformats.org/markup-compatibility/2006">
              <mc:Choice xmlns:v="urn:schemas-microsoft-com:vml" Requires="v">
                <p:oleObj spid="_x0000_s20981" name="方程式" r:id="rId18" imgW="1231560" imgH="419040" progId="Equation.3">
                  <p:embed/>
                </p:oleObj>
              </mc:Choice>
              <mc:Fallback>
                <p:oleObj name="方程式" r:id="rId18" imgW="1231560" imgH="419040" progId="Equation.3">
                  <p:embed/>
                  <p:pic>
                    <p:nvPicPr>
                      <p:cNvPr id="15" name="Object 12"/>
                      <p:cNvPicPr>
                        <a:picLocks noChangeAspect="1" noChangeArrowheads="1"/>
                      </p:cNvPicPr>
                      <p:nvPr/>
                    </p:nvPicPr>
                    <p:blipFill>
                      <a:blip r:embed="rId19"/>
                      <a:srcRect/>
                      <a:stretch>
                        <a:fillRect/>
                      </a:stretch>
                    </p:blipFill>
                    <p:spPr bwMode="auto">
                      <a:xfrm>
                        <a:off x="6662738" y="5004033"/>
                        <a:ext cx="2633662" cy="8969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3" name="Object 12">
            <a:extLst>
              <a:ext uri="{FF2B5EF4-FFF2-40B4-BE49-F238E27FC236}">
                <a16:creationId xmlns:a16="http://schemas.microsoft.com/office/drawing/2014/main" id="{34B36C4C-2BAD-4BBC-BADF-E08C393808BD}"/>
              </a:ext>
            </a:extLst>
          </p:cNvPr>
          <p:cNvGraphicFramePr>
            <a:graphicFrameLocks noChangeAspect="1"/>
          </p:cNvGraphicFramePr>
          <p:nvPr>
            <p:extLst>
              <p:ext uri="{D42A27DB-BD31-4B8C-83A1-F6EECF244321}">
                <p14:modId xmlns:p14="http://schemas.microsoft.com/office/powerpoint/2010/main" val="3286797268"/>
              </p:ext>
            </p:extLst>
          </p:nvPr>
        </p:nvGraphicFramePr>
        <p:xfrm>
          <a:off x="3492457" y="5127976"/>
          <a:ext cx="434975" cy="377825"/>
        </p:xfrm>
        <a:graphic>
          <a:graphicData uri="http://schemas.openxmlformats.org/presentationml/2006/ole">
            <mc:AlternateContent xmlns:mc="http://schemas.openxmlformats.org/markup-compatibility/2006">
              <mc:Choice xmlns:v="urn:schemas-microsoft-com:vml" Requires="v">
                <p:oleObj spid="_x0000_s20982" name="方程式" r:id="rId20" imgW="203040" imgH="177480" progId="Equation.3">
                  <p:embed/>
                </p:oleObj>
              </mc:Choice>
              <mc:Fallback>
                <p:oleObj name="方程式" r:id="rId20" imgW="203040" imgH="177480" progId="Equation.3">
                  <p:embed/>
                  <p:pic>
                    <p:nvPicPr>
                      <p:cNvPr id="16" name="Object 12"/>
                      <p:cNvPicPr>
                        <a:picLocks noChangeAspect="1" noChangeArrowheads="1"/>
                      </p:cNvPicPr>
                      <p:nvPr/>
                    </p:nvPicPr>
                    <p:blipFill>
                      <a:blip r:embed="rId21"/>
                      <a:srcRect/>
                      <a:stretch>
                        <a:fillRect/>
                      </a:stretch>
                    </p:blipFill>
                    <p:spPr bwMode="auto">
                      <a:xfrm>
                        <a:off x="3492457" y="5127976"/>
                        <a:ext cx="434975" cy="377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4" name="Object 12">
            <a:extLst>
              <a:ext uri="{FF2B5EF4-FFF2-40B4-BE49-F238E27FC236}">
                <a16:creationId xmlns:a16="http://schemas.microsoft.com/office/drawing/2014/main" id="{12FB7D0A-EE55-4645-9919-844E1528B76C}"/>
              </a:ext>
            </a:extLst>
          </p:cNvPr>
          <p:cNvGraphicFramePr>
            <a:graphicFrameLocks noChangeAspect="1"/>
          </p:cNvGraphicFramePr>
          <p:nvPr>
            <p:extLst>
              <p:ext uri="{D42A27DB-BD31-4B8C-83A1-F6EECF244321}">
                <p14:modId xmlns:p14="http://schemas.microsoft.com/office/powerpoint/2010/main" val="1660761917"/>
              </p:ext>
            </p:extLst>
          </p:nvPr>
        </p:nvGraphicFramePr>
        <p:xfrm>
          <a:off x="5364481" y="5182161"/>
          <a:ext cx="434975" cy="350838"/>
        </p:xfrm>
        <a:graphic>
          <a:graphicData uri="http://schemas.openxmlformats.org/presentationml/2006/ole">
            <mc:AlternateContent xmlns:mc="http://schemas.openxmlformats.org/markup-compatibility/2006">
              <mc:Choice xmlns:v="urn:schemas-microsoft-com:vml" Requires="v">
                <p:oleObj spid="_x0000_s20983" name="方程式" r:id="rId22" imgW="203040" imgH="164880" progId="Equation.3">
                  <p:embed/>
                </p:oleObj>
              </mc:Choice>
              <mc:Fallback>
                <p:oleObj name="方程式" r:id="rId22" imgW="203040" imgH="164880" progId="Equation.3">
                  <p:embed/>
                  <p:pic>
                    <p:nvPicPr>
                      <p:cNvPr id="17" name="Object 12"/>
                      <p:cNvPicPr>
                        <a:picLocks noChangeAspect="1" noChangeArrowheads="1"/>
                      </p:cNvPicPr>
                      <p:nvPr/>
                    </p:nvPicPr>
                    <p:blipFill>
                      <a:blip r:embed="rId23"/>
                      <a:srcRect/>
                      <a:stretch>
                        <a:fillRect/>
                      </a:stretch>
                    </p:blipFill>
                    <p:spPr bwMode="auto">
                      <a:xfrm>
                        <a:off x="5364481" y="5182161"/>
                        <a:ext cx="434975" cy="350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5" name="Object 12">
            <a:extLst>
              <a:ext uri="{FF2B5EF4-FFF2-40B4-BE49-F238E27FC236}">
                <a16:creationId xmlns:a16="http://schemas.microsoft.com/office/drawing/2014/main" id="{1E8C7D72-56DE-4B0F-9D44-107342C83CAE}"/>
              </a:ext>
            </a:extLst>
          </p:cNvPr>
          <p:cNvGraphicFramePr>
            <a:graphicFrameLocks noChangeAspect="1"/>
          </p:cNvGraphicFramePr>
          <p:nvPr>
            <p:extLst>
              <p:ext uri="{D42A27DB-BD31-4B8C-83A1-F6EECF244321}">
                <p14:modId xmlns:p14="http://schemas.microsoft.com/office/powerpoint/2010/main" val="2367250041"/>
              </p:ext>
            </p:extLst>
          </p:nvPr>
        </p:nvGraphicFramePr>
        <p:xfrm>
          <a:off x="4410848" y="4641453"/>
          <a:ext cx="461963" cy="377825"/>
        </p:xfrm>
        <a:graphic>
          <a:graphicData uri="http://schemas.openxmlformats.org/presentationml/2006/ole">
            <mc:AlternateContent xmlns:mc="http://schemas.openxmlformats.org/markup-compatibility/2006">
              <mc:Choice xmlns:v="urn:schemas-microsoft-com:vml" Requires="v">
                <p:oleObj spid="_x0000_s20984" name="方程式" r:id="rId24" imgW="215640" imgH="177480" progId="Equation.3">
                  <p:embed/>
                </p:oleObj>
              </mc:Choice>
              <mc:Fallback>
                <p:oleObj name="方程式" r:id="rId24" imgW="215640" imgH="177480" progId="Equation.3">
                  <p:embed/>
                  <p:pic>
                    <p:nvPicPr>
                      <p:cNvPr id="18" name="Object 12"/>
                      <p:cNvPicPr>
                        <a:picLocks noChangeAspect="1" noChangeArrowheads="1"/>
                      </p:cNvPicPr>
                      <p:nvPr/>
                    </p:nvPicPr>
                    <p:blipFill>
                      <a:blip r:embed="rId25"/>
                      <a:srcRect/>
                      <a:stretch>
                        <a:fillRect/>
                      </a:stretch>
                    </p:blipFill>
                    <p:spPr bwMode="auto">
                      <a:xfrm>
                        <a:off x="4410848" y="4641453"/>
                        <a:ext cx="461963" cy="377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6" name="Object 12">
            <a:extLst>
              <a:ext uri="{FF2B5EF4-FFF2-40B4-BE49-F238E27FC236}">
                <a16:creationId xmlns:a16="http://schemas.microsoft.com/office/drawing/2014/main" id="{24E9CB46-9160-4F39-B7F6-73F68B67925E}"/>
              </a:ext>
            </a:extLst>
          </p:cNvPr>
          <p:cNvGraphicFramePr>
            <a:graphicFrameLocks noChangeAspect="1"/>
          </p:cNvGraphicFramePr>
          <p:nvPr>
            <p:extLst>
              <p:ext uri="{D42A27DB-BD31-4B8C-83A1-F6EECF244321}">
                <p14:modId xmlns:p14="http://schemas.microsoft.com/office/powerpoint/2010/main" val="2709232878"/>
              </p:ext>
            </p:extLst>
          </p:nvPr>
        </p:nvGraphicFramePr>
        <p:xfrm>
          <a:off x="4410848" y="5740400"/>
          <a:ext cx="461963" cy="431800"/>
        </p:xfrm>
        <a:graphic>
          <a:graphicData uri="http://schemas.openxmlformats.org/presentationml/2006/ole">
            <mc:AlternateContent xmlns:mc="http://schemas.openxmlformats.org/markup-compatibility/2006">
              <mc:Choice xmlns:v="urn:schemas-microsoft-com:vml" Requires="v">
                <p:oleObj spid="_x0000_s20985" name="方程式" r:id="rId26" imgW="215640" imgH="203040" progId="Equation.3">
                  <p:embed/>
                </p:oleObj>
              </mc:Choice>
              <mc:Fallback>
                <p:oleObj name="方程式" r:id="rId26" imgW="215640" imgH="203040" progId="Equation.3">
                  <p:embed/>
                  <p:pic>
                    <p:nvPicPr>
                      <p:cNvPr id="19" name="Object 12"/>
                      <p:cNvPicPr>
                        <a:picLocks noChangeAspect="1" noChangeArrowheads="1"/>
                      </p:cNvPicPr>
                      <p:nvPr/>
                    </p:nvPicPr>
                    <p:blipFill>
                      <a:blip r:embed="rId27"/>
                      <a:srcRect/>
                      <a:stretch>
                        <a:fillRect/>
                      </a:stretch>
                    </p:blipFill>
                    <p:spPr bwMode="auto">
                      <a:xfrm>
                        <a:off x="4410848" y="5740400"/>
                        <a:ext cx="461963" cy="431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17" name="直線單箭頭接點 20">
            <a:extLst>
              <a:ext uri="{FF2B5EF4-FFF2-40B4-BE49-F238E27FC236}">
                <a16:creationId xmlns:a16="http://schemas.microsoft.com/office/drawing/2014/main" id="{677A76A6-A2EB-47E6-9BA4-B6401702E476}"/>
              </a:ext>
            </a:extLst>
          </p:cNvPr>
          <p:cNvCxnSpPr>
            <a:endCxn id="15" idx="1"/>
          </p:cNvCxnSpPr>
          <p:nvPr/>
        </p:nvCxnSpPr>
        <p:spPr>
          <a:xfrm flipV="1">
            <a:off x="3927431" y="4830365"/>
            <a:ext cx="483416" cy="461567"/>
          </a:xfrm>
          <a:prstGeom prst="straightConnector1">
            <a:avLst/>
          </a:prstGeom>
          <a:noFill/>
          <a:ln w="28575" cap="flat" cmpd="sng" algn="ctr">
            <a:solidFill>
              <a:sysClr val="windowText" lastClr="000000"/>
            </a:solidFill>
            <a:prstDash val="solid"/>
            <a:miter lim="800000"/>
            <a:tailEnd type="triangle"/>
          </a:ln>
          <a:effectLst/>
        </p:spPr>
      </p:cxnSp>
      <p:cxnSp>
        <p:nvCxnSpPr>
          <p:cNvPr id="18" name="直線單箭頭接點 21">
            <a:extLst>
              <a:ext uri="{FF2B5EF4-FFF2-40B4-BE49-F238E27FC236}">
                <a16:creationId xmlns:a16="http://schemas.microsoft.com/office/drawing/2014/main" id="{C83309BD-E3F1-46A3-9743-E1EC256006F1}"/>
              </a:ext>
            </a:extLst>
          </p:cNvPr>
          <p:cNvCxnSpPr>
            <a:endCxn id="16" idx="1"/>
          </p:cNvCxnSpPr>
          <p:nvPr/>
        </p:nvCxnSpPr>
        <p:spPr>
          <a:xfrm>
            <a:off x="3927431" y="5513658"/>
            <a:ext cx="483416" cy="442642"/>
          </a:xfrm>
          <a:prstGeom prst="straightConnector1">
            <a:avLst/>
          </a:prstGeom>
          <a:noFill/>
          <a:ln w="28575" cap="flat" cmpd="sng" algn="ctr">
            <a:solidFill>
              <a:sysClr val="windowText" lastClr="000000"/>
            </a:solidFill>
            <a:prstDash val="solid"/>
            <a:miter lim="800000"/>
            <a:tailEnd type="triangle"/>
          </a:ln>
          <a:effectLst/>
        </p:spPr>
      </p:cxnSp>
      <p:cxnSp>
        <p:nvCxnSpPr>
          <p:cNvPr id="19" name="直線單箭頭接點 22">
            <a:extLst>
              <a:ext uri="{FF2B5EF4-FFF2-40B4-BE49-F238E27FC236}">
                <a16:creationId xmlns:a16="http://schemas.microsoft.com/office/drawing/2014/main" id="{7F8B359D-0349-4EE0-A5AC-B87BE925D289}"/>
              </a:ext>
            </a:extLst>
          </p:cNvPr>
          <p:cNvCxnSpPr/>
          <p:nvPr/>
        </p:nvCxnSpPr>
        <p:spPr>
          <a:xfrm>
            <a:off x="4894263" y="4872237"/>
            <a:ext cx="483416" cy="458145"/>
          </a:xfrm>
          <a:prstGeom prst="straightConnector1">
            <a:avLst/>
          </a:prstGeom>
          <a:noFill/>
          <a:ln w="28575" cap="flat" cmpd="sng" algn="ctr">
            <a:solidFill>
              <a:sysClr val="windowText" lastClr="000000"/>
            </a:solidFill>
            <a:prstDash val="solid"/>
            <a:miter lim="800000"/>
            <a:tailEnd type="triangle"/>
          </a:ln>
          <a:effectLst/>
        </p:spPr>
      </p:cxnSp>
      <p:cxnSp>
        <p:nvCxnSpPr>
          <p:cNvPr id="20" name="直線單箭頭接點 23">
            <a:extLst>
              <a:ext uri="{FF2B5EF4-FFF2-40B4-BE49-F238E27FC236}">
                <a16:creationId xmlns:a16="http://schemas.microsoft.com/office/drawing/2014/main" id="{2CD7DDF1-D4C0-4EF7-8B78-5244FEC94B49}"/>
              </a:ext>
            </a:extLst>
          </p:cNvPr>
          <p:cNvCxnSpPr/>
          <p:nvPr/>
        </p:nvCxnSpPr>
        <p:spPr>
          <a:xfrm flipV="1">
            <a:off x="4897689" y="5520623"/>
            <a:ext cx="483416" cy="461567"/>
          </a:xfrm>
          <a:prstGeom prst="straightConnector1">
            <a:avLst/>
          </a:prstGeom>
          <a:noFill/>
          <a:ln w="28575" cap="flat" cmpd="sng" algn="ctr">
            <a:solidFill>
              <a:sysClr val="windowText" lastClr="000000"/>
            </a:solidFill>
            <a:prstDash val="solid"/>
            <a:miter lim="800000"/>
            <a:tailEnd type="triangle"/>
          </a:ln>
          <a:effectLst/>
        </p:spPr>
      </p:cxnSp>
    </p:spTree>
    <p:extLst>
      <p:ext uri="{BB962C8B-B14F-4D97-AF65-F5344CB8AC3E}">
        <p14:creationId xmlns:p14="http://schemas.microsoft.com/office/powerpoint/2010/main" val="11321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903560" y="1009481"/>
                <a:ext cx="10069239" cy="5238920"/>
              </a:xfrm>
            </p:spPr>
            <p:txBody>
              <a:bodyPr>
                <a:normAutofit/>
              </a:bodyPr>
              <a:lstStyle/>
              <a:p>
                <a:pPr marL="457200" indent="-457200">
                  <a:lnSpc>
                    <a:spcPct val="150000"/>
                  </a:lnSpc>
                  <a:buClr>
                    <a:srgbClr val="0000FF"/>
                  </a:buClr>
                  <a:buSzPct val="80000"/>
                  <a:buFont typeface="Wingdings" panose="05000000000000000000" pitchFamily="2" charset="2"/>
                  <a:buChar char="n"/>
                </a:pPr>
                <a:r>
                  <a:rPr lang="en-US" altLang="zh-CN" sz="2000" dirty="0">
                    <a:solidFill>
                      <a:schemeClr val="tx1"/>
                    </a:solidFill>
                    <a:latin typeface="微软雅黑" panose="020B0503020204020204" pitchFamily="34" charset="-122"/>
                    <a:ea typeface="微软雅黑" panose="020B0503020204020204" pitchFamily="34" charset="-122"/>
                  </a:rPr>
                  <a:t>BP</a:t>
                </a:r>
                <a:r>
                  <a:rPr lang="zh-CN" altLang="en-US" sz="2000" dirty="0">
                    <a:solidFill>
                      <a:schemeClr val="tx1"/>
                    </a:solidFill>
                    <a:latin typeface="微软雅黑" panose="020B0503020204020204" pitchFamily="34" charset="-122"/>
                    <a:ea typeface="微软雅黑" panose="020B0503020204020204" pitchFamily="34" charset="-122"/>
                  </a:rPr>
                  <a:t>算法基于梯度下降策略</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以</a:t>
                </a:r>
                <a:r>
                  <a:rPr lang="zh-CN" altLang="en-US" sz="2000" dirty="0">
                    <a:solidFill>
                      <a:srgbClr val="00B0F0"/>
                    </a:solidFill>
                    <a:latin typeface="微软雅黑" panose="020B0503020204020204" pitchFamily="34" charset="-122"/>
                    <a:ea typeface="微软雅黑" panose="020B0503020204020204" pitchFamily="34" charset="-122"/>
                  </a:rPr>
                  <a:t>目标的负梯度方向</a:t>
                </a:r>
                <a:r>
                  <a:rPr lang="zh-CN" altLang="en-US" sz="2000" dirty="0">
                    <a:solidFill>
                      <a:schemeClr val="tx1"/>
                    </a:solidFill>
                    <a:latin typeface="微软雅黑" panose="020B0503020204020204" pitchFamily="34" charset="-122"/>
                    <a:ea typeface="微软雅黑" panose="020B0503020204020204" pitchFamily="34" charset="-122"/>
                  </a:rPr>
                  <a:t>对参数进行调整</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对误差</a:t>
                </a:r>
                <a14:m>
                  <m:oMath xmlns:m="http://schemas.openxmlformats.org/officeDocument/2006/math">
                    <m:sSub>
                      <m:sSubPr>
                        <m:ctrlPr>
                          <a:rPr lang="en-US" altLang="zh-CN" sz="2000" i="1">
                            <a:solidFill>
                              <a:srgbClr val="0000FF"/>
                            </a:solidFill>
                            <a:latin typeface="Cambria Math" panose="02040503050406030204" pitchFamily="18" charset="0"/>
                            <a:ea typeface="微软雅黑" panose="020B0503020204020204" pitchFamily="34" charset="-122"/>
                          </a:rPr>
                        </m:ctrlPr>
                      </m:sSubPr>
                      <m:e>
                        <m:r>
                          <a:rPr lang="en-US" altLang="zh-CN" sz="2000" i="1">
                            <a:solidFill>
                              <a:srgbClr val="0000FF"/>
                            </a:solidFill>
                            <a:latin typeface="Cambria Math" panose="02040503050406030204" pitchFamily="18" charset="0"/>
                            <a:ea typeface="微软雅黑" panose="020B0503020204020204" pitchFamily="34" charset="-122"/>
                          </a:rPr>
                          <m:t>𝐸</m:t>
                        </m:r>
                      </m:e>
                      <m:sub>
                        <m:r>
                          <a:rPr lang="en-US" altLang="zh-CN" sz="2000" i="1">
                            <a:solidFill>
                              <a:srgbClr val="0000FF"/>
                            </a:solidFill>
                            <a:latin typeface="Cambria Math" panose="02040503050406030204" pitchFamily="18" charset="0"/>
                            <a:ea typeface="微软雅黑" panose="020B0503020204020204" pitchFamily="34" charset="-122"/>
                          </a:rPr>
                          <m:t>𝑘</m:t>
                        </m:r>
                      </m:sub>
                    </m:sSub>
                  </m:oMath>
                </a14:m>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给定学习率</a:t>
                </a:r>
                <a14:m>
                  <m:oMath xmlns:m="http://schemas.openxmlformats.org/officeDocument/2006/math">
                    <m:r>
                      <a:rPr lang="en-US" altLang="zh-CN" sz="2000">
                        <a:solidFill>
                          <a:schemeClr val="tx1"/>
                        </a:solidFill>
                        <a:latin typeface="Cambria Math" panose="02040503050406030204" pitchFamily="18" charset="0"/>
                        <a:ea typeface="微软雅黑" panose="020B0503020204020204" pitchFamily="34" charset="-122"/>
                      </a:rPr>
                      <m:t> </m:t>
                    </m:r>
                    <m:r>
                      <a:rPr lang="zh-CN" altLang="en-US" sz="2000" i="1">
                        <a:solidFill>
                          <a:srgbClr val="0000FF"/>
                        </a:solidFill>
                        <a:latin typeface="Cambria Math" panose="02040503050406030204" pitchFamily="18" charset="0"/>
                        <a:ea typeface="微软雅黑" panose="020B0503020204020204" pitchFamily="34" charset="-122"/>
                      </a:rPr>
                      <m:t>𝜂</m:t>
                    </m:r>
                  </m:oMath>
                </a14:m>
                <a:r>
                  <a:rPr lang="zh-CN" altLang="en-US" sz="2000" dirty="0">
                    <a:solidFill>
                      <a:schemeClr val="tx1"/>
                    </a:solidFill>
                    <a:latin typeface="微软雅黑" panose="020B0503020204020204" pitchFamily="34" charset="-122"/>
                    <a:ea typeface="微软雅黑" panose="020B0503020204020204" pitchFamily="34" charset="-122"/>
                  </a:rPr>
                  <a:t> ，有：</a:t>
                </a:r>
                <a:endParaRPr lang="en-US" altLang="zh-CN" sz="2000" dirty="0">
                  <a:solidFill>
                    <a:schemeClr val="tx1"/>
                  </a:solidFill>
                  <a:latin typeface="微软雅黑" panose="020B0503020204020204" pitchFamily="34" charset="-122"/>
                  <a:ea typeface="微软雅黑" panose="020B0503020204020204" pitchFamily="34" charset="-122"/>
                </a:endParaRPr>
              </a:p>
              <a:p>
                <a:pPr marL="342900" indent="-342900">
                  <a:lnSpc>
                    <a:spcPct val="100000"/>
                  </a:lnSpc>
                  <a:buFont typeface="Wingdings" panose="05000000000000000000" pitchFamily="2" charset="2"/>
                  <a:buChar char="l"/>
                </a:pPr>
                <a:endParaRPr lang="en-US" altLang="zh-CN" dirty="0">
                  <a:solidFill>
                    <a:schemeClr val="tx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2000" i="1" dirty="0">
                  <a:solidFill>
                    <a:schemeClr val="tx1"/>
                  </a:solidFill>
                  <a:latin typeface="微软雅黑" panose="020B0503020204020204" pitchFamily="34" charset="-122"/>
                  <a:ea typeface="微软雅黑" panose="020B0503020204020204" pitchFamily="34" charset="-122"/>
                </a:endParaRPr>
              </a:p>
              <a:p>
                <a:pPr marL="342900" indent="-342900">
                  <a:lnSpc>
                    <a:spcPct val="100000"/>
                  </a:lnSpc>
                  <a:buFont typeface="Wingdings" panose="05000000000000000000" pitchFamily="2" charset="2"/>
                  <a:buChar char="l"/>
                </a:pPr>
                <a:endParaRPr lang="en-US" altLang="zh-CN" sz="2000" dirty="0">
                  <a:solidFill>
                    <a:schemeClr val="tx1"/>
                  </a:solidFill>
                  <a:latin typeface="微软雅黑" panose="020B0503020204020204" pitchFamily="34" charset="-122"/>
                  <a:ea typeface="微软雅黑" panose="020B0503020204020204" pitchFamily="34" charset="-122"/>
                </a:endParaRPr>
              </a:p>
              <a:p>
                <a:pPr marL="0" indent="0">
                  <a:lnSpc>
                    <a:spcPct val="100000"/>
                  </a:lnSpc>
                  <a:buNone/>
                </a:pPr>
                <a:endParaRPr lang="zh-CN" altLang="en-US" sz="2000" dirty="0">
                  <a:solidFill>
                    <a:schemeClr val="tx1"/>
                  </a:solidFill>
                  <a:latin typeface="微软雅黑" panose="020B0503020204020204" pitchFamily="34" charset="-122"/>
                  <a:ea typeface="微软雅黑" panose="020B0503020204020204" pitchFamily="34"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903560" y="1009481"/>
                <a:ext cx="10069239" cy="5238920"/>
              </a:xfrm>
              <a:blipFill>
                <a:blip r:embed="rId4"/>
                <a:stretch>
                  <a:fillRect l="-242" r="-242"/>
                </a:stretch>
              </a:blipFill>
            </p:spPr>
            <p:txBody>
              <a:bodyPr/>
              <a:lstStyle/>
              <a:p>
                <a:r>
                  <a:rPr lang="zh-CN" altLang="en-US">
                    <a:noFill/>
                  </a:rPr>
                  <a:t> </a:t>
                </a:r>
              </a:p>
            </p:txBody>
          </p:sp>
        </mc:Fallback>
      </mc:AlternateContent>
      <p:sp>
        <p:nvSpPr>
          <p:cNvPr id="12" name="标题 1"/>
          <p:cNvSpPr>
            <a:spLocks noGrp="1"/>
          </p:cNvSpPr>
          <p:nvPr>
            <p:ph type="title"/>
          </p:nvPr>
        </p:nvSpPr>
        <p:spPr>
          <a:xfrm>
            <a:off x="895094" y="18140"/>
            <a:ext cx="7886700" cy="777874"/>
          </a:xfrm>
        </p:spPr>
        <p:txBody>
          <a:bodyPr/>
          <a:lstStyle/>
          <a:p>
            <a:r>
              <a:rPr lang="en-US" altLang="zh-CN" dirty="0">
                <a:solidFill>
                  <a:schemeClr val="tx1"/>
                </a:solidFill>
                <a:latin typeface="微软雅黑" panose="020B0503020204020204" pitchFamily="34" charset="-122"/>
                <a:ea typeface="微软雅黑" panose="020B0503020204020204" pitchFamily="34" charset="-122"/>
              </a:rPr>
              <a:t>BP</a:t>
            </a:r>
            <a:r>
              <a:rPr lang="zh-CN" altLang="en-US" dirty="0">
                <a:solidFill>
                  <a:schemeClr val="tx1"/>
                </a:solidFill>
                <a:latin typeface="微软雅黑" panose="020B0503020204020204" pitchFamily="34" charset="-122"/>
                <a:ea typeface="微软雅黑" panose="020B0503020204020204" pitchFamily="34" charset="-122"/>
              </a:rPr>
              <a:t>学习算法</a:t>
            </a:r>
          </a:p>
        </p:txBody>
      </p:sp>
      <p:pic>
        <p:nvPicPr>
          <p:cNvPr id="11" name="图片 10"/>
          <p:cNvPicPr>
            <a:picLocks noChangeAspect="1"/>
          </p:cNvPicPr>
          <p:nvPr/>
        </p:nvPicPr>
        <p:blipFill rotWithShape="1">
          <a:blip r:embed="rId5"/>
          <a:srcRect r="41081"/>
          <a:stretch/>
        </p:blipFill>
        <p:spPr>
          <a:xfrm>
            <a:off x="6861277" y="2555374"/>
            <a:ext cx="3654323" cy="3424712"/>
          </a:xfrm>
          <a:prstGeom prst="rect">
            <a:avLst/>
          </a:prstGeom>
        </p:spPr>
      </p:pic>
      <p:graphicFrame>
        <p:nvGraphicFramePr>
          <p:cNvPr id="15" name="对象 14"/>
          <p:cNvGraphicFramePr>
            <a:graphicFrameLocks noChangeAspect="1"/>
          </p:cNvGraphicFramePr>
          <p:nvPr>
            <p:extLst>
              <p:ext uri="{D42A27DB-BD31-4B8C-83A1-F6EECF244321}">
                <p14:modId xmlns:p14="http://schemas.microsoft.com/office/powerpoint/2010/main" val="1321315771"/>
              </p:ext>
            </p:extLst>
          </p:nvPr>
        </p:nvGraphicFramePr>
        <p:xfrm>
          <a:off x="1926428" y="3810001"/>
          <a:ext cx="3654323" cy="1592799"/>
        </p:xfrm>
        <a:graphic>
          <a:graphicData uri="http://schemas.openxmlformats.org/presentationml/2006/ole">
            <mc:AlternateContent xmlns:mc="http://schemas.openxmlformats.org/markup-compatibility/2006">
              <mc:Choice xmlns:v="urn:schemas-microsoft-com:vml" Requires="v">
                <p:oleObj spid="_x0000_s6433" name="Formula" r:id="rId6" imgW="2100600" imgH="914400" progId="Equation.Ribbit">
                  <p:embed/>
                </p:oleObj>
              </mc:Choice>
              <mc:Fallback>
                <p:oleObj name="Formula" r:id="rId6" imgW="2100600" imgH="914400" progId="Equation.Ribbit">
                  <p:embed/>
                  <p:pic>
                    <p:nvPicPr>
                      <p:cNvPr id="0" name=""/>
                      <p:cNvPicPr/>
                      <p:nvPr/>
                    </p:nvPicPr>
                    <p:blipFill>
                      <a:blip r:embed="rId7"/>
                      <a:stretch>
                        <a:fillRect/>
                      </a:stretch>
                    </p:blipFill>
                    <p:spPr>
                      <a:xfrm>
                        <a:off x="1926428" y="3810001"/>
                        <a:ext cx="3654323" cy="1592799"/>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2098445048"/>
              </p:ext>
            </p:extLst>
          </p:nvPr>
        </p:nvGraphicFramePr>
        <p:xfrm>
          <a:off x="1923150" y="5715000"/>
          <a:ext cx="2895600" cy="368370"/>
        </p:xfrm>
        <a:graphic>
          <a:graphicData uri="http://schemas.openxmlformats.org/presentationml/2006/ole">
            <mc:AlternateContent xmlns:mc="http://schemas.openxmlformats.org/markup-compatibility/2006">
              <mc:Choice xmlns:v="urn:schemas-microsoft-com:vml" Requires="v">
                <p:oleObj spid="_x0000_s6434" name="Formula" r:id="rId8" imgW="1414800" imgH="179280" progId="Equation.Ribbit">
                  <p:embed/>
                </p:oleObj>
              </mc:Choice>
              <mc:Fallback>
                <p:oleObj name="Formula" r:id="rId8" imgW="1414800" imgH="179280" progId="Equation.Ribbit">
                  <p:embed/>
                  <p:pic>
                    <p:nvPicPr>
                      <p:cNvPr id="0" name=""/>
                      <p:cNvPicPr/>
                      <p:nvPr/>
                    </p:nvPicPr>
                    <p:blipFill>
                      <a:blip r:embed="rId9"/>
                      <a:stretch>
                        <a:fillRect/>
                      </a:stretch>
                    </p:blipFill>
                    <p:spPr>
                      <a:xfrm>
                        <a:off x="1923150" y="5715000"/>
                        <a:ext cx="2895600" cy="368370"/>
                      </a:xfrm>
                      <a:prstGeom prst="rect">
                        <a:avLst/>
                      </a:prstGeom>
                      <a:ln w="28575">
                        <a:solidFill>
                          <a:srgbClr val="008080"/>
                        </a:solidFill>
                      </a:ln>
                    </p:spPr>
                  </p:pic>
                </p:oleObj>
              </mc:Fallback>
            </mc:AlternateContent>
          </a:graphicData>
        </a:graphic>
      </p:graphicFrame>
      <p:graphicFrame>
        <p:nvGraphicFramePr>
          <p:cNvPr id="9" name="对象 8">
            <a:extLst>
              <a:ext uri="{FF2B5EF4-FFF2-40B4-BE49-F238E27FC236}">
                <a16:creationId xmlns:a16="http://schemas.microsoft.com/office/drawing/2014/main" id="{F9DB3CD9-D175-4A20-9E08-5198C4C2C8C5}"/>
              </a:ext>
            </a:extLst>
          </p:cNvPr>
          <p:cNvGraphicFramePr>
            <a:graphicFrameLocks noChangeAspect="1"/>
          </p:cNvGraphicFramePr>
          <p:nvPr>
            <p:extLst>
              <p:ext uri="{D42A27DB-BD31-4B8C-83A1-F6EECF244321}">
                <p14:modId xmlns:p14="http://schemas.microsoft.com/office/powerpoint/2010/main" val="3775607886"/>
              </p:ext>
            </p:extLst>
          </p:nvPr>
        </p:nvGraphicFramePr>
        <p:xfrm>
          <a:off x="1923150" y="2108960"/>
          <a:ext cx="2250362" cy="558041"/>
        </p:xfrm>
        <a:graphic>
          <a:graphicData uri="http://schemas.openxmlformats.org/presentationml/2006/ole">
            <mc:AlternateContent xmlns:mc="http://schemas.openxmlformats.org/markup-compatibility/2006">
              <mc:Choice xmlns:v="urn:schemas-microsoft-com:vml" Requires="v">
                <p:oleObj spid="_x0000_s6435" name="Formula" r:id="rId10" imgW="1016280" imgH="251640" progId="Equation.Ribbit">
                  <p:embed/>
                </p:oleObj>
              </mc:Choice>
              <mc:Fallback>
                <p:oleObj name="Formula" r:id="rId10" imgW="1016280" imgH="251640" progId="Equation.Ribbit">
                  <p:embed/>
                  <p:pic>
                    <p:nvPicPr>
                      <p:cNvPr id="13" name="对象 12"/>
                      <p:cNvPicPr/>
                      <p:nvPr/>
                    </p:nvPicPr>
                    <p:blipFill>
                      <a:blip r:embed="rId11"/>
                      <a:stretch>
                        <a:fillRect/>
                      </a:stretch>
                    </p:blipFill>
                    <p:spPr>
                      <a:xfrm>
                        <a:off x="1923150" y="2108960"/>
                        <a:ext cx="2250362" cy="558041"/>
                      </a:xfrm>
                      <a:prstGeom prst="rect">
                        <a:avLst/>
                      </a:prstGeom>
                    </p:spPr>
                  </p:pic>
                </p:oleObj>
              </mc:Fallback>
            </mc:AlternateContent>
          </a:graphicData>
        </a:graphic>
      </p:graphicFrame>
      <p:pic>
        <p:nvPicPr>
          <p:cNvPr id="4" name="图片 3">
            <a:extLst>
              <a:ext uri="{FF2B5EF4-FFF2-40B4-BE49-F238E27FC236}">
                <a16:creationId xmlns:a16="http://schemas.microsoft.com/office/drawing/2014/main" id="{C5F5FE16-AD74-4316-B8B1-8CFF2B83DF99}"/>
              </a:ext>
            </a:extLst>
          </p:cNvPr>
          <p:cNvPicPr>
            <a:picLocks noChangeAspect="1"/>
          </p:cNvPicPr>
          <p:nvPr/>
        </p:nvPicPr>
        <p:blipFill rotWithShape="1">
          <a:blip r:embed="rId12">
            <a:extLst>
              <a:ext uri="{28A0092B-C50C-407E-A947-70E740481C1C}">
                <a14:useLocalDpi xmlns:a14="http://schemas.microsoft.com/office/drawing/2010/main" val="0"/>
              </a:ext>
            </a:extLst>
          </a:blip>
          <a:srcRect t="1" r="80699" b="-359"/>
          <a:stretch/>
        </p:blipFill>
        <p:spPr>
          <a:xfrm>
            <a:off x="3612145" y="2001717"/>
            <a:ext cx="602708" cy="737401"/>
          </a:xfrm>
          <a:prstGeom prst="rect">
            <a:avLst/>
          </a:prstGeom>
        </p:spPr>
      </p:pic>
      <p:grpSp>
        <p:nvGrpSpPr>
          <p:cNvPr id="5" name="组合 4">
            <a:extLst>
              <a:ext uri="{FF2B5EF4-FFF2-40B4-BE49-F238E27FC236}">
                <a16:creationId xmlns:a16="http://schemas.microsoft.com/office/drawing/2014/main" id="{868E463B-F8A0-4B6B-8F62-C1FF2C4087F8}"/>
              </a:ext>
            </a:extLst>
          </p:cNvPr>
          <p:cNvGrpSpPr/>
          <p:nvPr/>
        </p:nvGrpSpPr>
        <p:grpSpPr>
          <a:xfrm>
            <a:off x="1905000" y="3051318"/>
            <a:ext cx="3249502" cy="758682"/>
            <a:chOff x="667650" y="3051318"/>
            <a:chExt cx="3249502" cy="758682"/>
          </a:xfrm>
        </p:grpSpPr>
        <p:graphicFrame>
          <p:nvGraphicFramePr>
            <p:cNvPr id="14" name="对象 13"/>
            <p:cNvGraphicFramePr>
              <a:graphicFrameLocks noChangeAspect="1"/>
            </p:cNvGraphicFramePr>
            <p:nvPr>
              <p:extLst>
                <p:ext uri="{D42A27DB-BD31-4B8C-83A1-F6EECF244321}">
                  <p14:modId xmlns:p14="http://schemas.microsoft.com/office/powerpoint/2010/main" val="1558131445"/>
                </p:ext>
              </p:extLst>
            </p:nvPr>
          </p:nvGraphicFramePr>
          <p:xfrm>
            <a:off x="667650" y="3051318"/>
            <a:ext cx="3218550" cy="758682"/>
          </p:xfrm>
          <a:graphic>
            <a:graphicData uri="http://schemas.openxmlformats.org/presentationml/2006/ole">
              <mc:AlternateContent xmlns:mc="http://schemas.openxmlformats.org/markup-compatibility/2006">
                <mc:Choice xmlns:v="urn:schemas-microsoft-com:vml" Requires="v">
                  <p:oleObj spid="_x0000_s6436" name="Formula" r:id="rId13" imgW="1317240" imgH="311400" progId="Equation.Ribbit">
                    <p:embed/>
                  </p:oleObj>
                </mc:Choice>
                <mc:Fallback>
                  <p:oleObj name="Formula" r:id="rId13" imgW="1317240" imgH="311400" progId="Equation.Ribbit">
                    <p:embed/>
                    <p:pic>
                      <p:nvPicPr>
                        <p:cNvPr id="0" name=""/>
                        <p:cNvPicPr/>
                        <p:nvPr/>
                      </p:nvPicPr>
                      <p:blipFill>
                        <a:blip r:embed="rId14"/>
                        <a:stretch>
                          <a:fillRect/>
                        </a:stretch>
                      </p:blipFill>
                      <p:spPr>
                        <a:xfrm>
                          <a:off x="667650" y="3051318"/>
                          <a:ext cx="3218550" cy="758682"/>
                        </a:xfrm>
                        <a:prstGeom prst="rect">
                          <a:avLst/>
                        </a:prstGeom>
                      </p:spPr>
                    </p:pic>
                  </p:oleObj>
                </mc:Fallback>
              </mc:AlternateContent>
            </a:graphicData>
          </a:graphic>
        </p:graphicFrame>
        <p:pic>
          <p:nvPicPr>
            <p:cNvPr id="17" name="图片 16">
              <a:extLst>
                <a:ext uri="{FF2B5EF4-FFF2-40B4-BE49-F238E27FC236}">
                  <a16:creationId xmlns:a16="http://schemas.microsoft.com/office/drawing/2014/main" id="{B320702E-3925-4B76-8375-C322E30516F1}"/>
                </a:ext>
              </a:extLst>
            </p:cNvPr>
            <p:cNvPicPr>
              <a:picLocks noChangeAspect="1"/>
            </p:cNvPicPr>
            <p:nvPr/>
          </p:nvPicPr>
          <p:blipFill rotWithShape="1">
            <a:blip r:embed="rId12">
              <a:extLst>
                <a:ext uri="{28A0092B-C50C-407E-A947-70E740481C1C}">
                  <a14:useLocalDpi xmlns:a14="http://schemas.microsoft.com/office/drawing/2010/main" val="0"/>
                </a:ext>
              </a:extLst>
            </a:blip>
            <a:srcRect t="55207" r="80699" b="-359"/>
            <a:stretch/>
          </p:blipFill>
          <p:spPr>
            <a:xfrm>
              <a:off x="3314444" y="3478240"/>
              <a:ext cx="602708" cy="331760"/>
            </a:xfrm>
            <a:prstGeom prst="rect">
              <a:avLst/>
            </a:prstGeom>
          </p:spPr>
        </p:pic>
      </p:grpSp>
    </p:spTree>
    <p:extLst>
      <p:ext uri="{BB962C8B-B14F-4D97-AF65-F5344CB8AC3E}">
        <p14:creationId xmlns:p14="http://schemas.microsoft.com/office/powerpoint/2010/main" val="4204292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1023728"/>
            <a:ext cx="8616950" cy="3252944"/>
          </a:xfrm>
        </p:spPr>
        <p:txBody>
          <a:bodyPr>
            <a:normAutofit/>
          </a:bodyPr>
          <a:lstStyle/>
          <a:p>
            <a:pPr marL="457200" indent="-457200">
              <a:lnSpc>
                <a:spcPct val="115000"/>
              </a:lnSpc>
              <a:buClr>
                <a:srgbClr val="0000FF"/>
              </a:buClr>
              <a:buSzPct val="80000"/>
              <a:buFont typeface="Wingdings" panose="05000000000000000000" pitchFamily="2" charset="2"/>
              <a:buChar char="n"/>
            </a:pPr>
            <a:r>
              <a:rPr lang="zh-CN" altLang="en-US" sz="2100" dirty="0">
                <a:solidFill>
                  <a:schemeClr val="tx1"/>
                </a:solidFill>
                <a:latin typeface="微软雅黑" panose="020B0503020204020204" pitchFamily="34" charset="-122"/>
                <a:ea typeface="微软雅黑" panose="020B0503020204020204" pitchFamily="34" charset="-122"/>
              </a:rPr>
              <a:t>类似的可以推导出：</a:t>
            </a:r>
            <a:endParaRPr lang="en-US" altLang="zh-CN" sz="2100" dirty="0">
              <a:solidFill>
                <a:schemeClr val="tx1"/>
              </a:solidFill>
              <a:latin typeface="微软雅黑" panose="020B0503020204020204" pitchFamily="34" charset="-122"/>
              <a:ea typeface="微软雅黑" panose="020B0503020204020204" pitchFamily="34" charset="-122"/>
            </a:endParaRPr>
          </a:p>
          <a:p>
            <a:pPr marL="342900" indent="-342900">
              <a:lnSpc>
                <a:spcPct val="100000"/>
              </a:lnSpc>
              <a:buFont typeface="Wingdings" panose="05000000000000000000" pitchFamily="2" charset="2"/>
              <a:buChar char="l"/>
            </a:pPr>
            <a:endParaRPr lang="en-US" altLang="zh-CN" sz="2000" dirty="0">
              <a:solidFill>
                <a:schemeClr val="tx1"/>
              </a:solidFill>
              <a:latin typeface="微软雅黑" panose="020B0503020204020204" pitchFamily="34" charset="-122"/>
              <a:ea typeface="微软雅黑" panose="020B0503020204020204" pitchFamily="34" charset="-122"/>
            </a:endParaRPr>
          </a:p>
          <a:p>
            <a:pPr marL="342900" indent="-342900">
              <a:lnSpc>
                <a:spcPct val="100000"/>
              </a:lnSpc>
              <a:buFont typeface="Wingdings" panose="05000000000000000000" pitchFamily="2" charset="2"/>
              <a:buChar char="l"/>
            </a:pPr>
            <a:endParaRPr lang="en-US" altLang="zh-CN" sz="2000" dirty="0">
              <a:solidFill>
                <a:schemeClr val="tx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2000" dirty="0">
              <a:solidFill>
                <a:schemeClr val="tx1"/>
              </a:solidFill>
              <a:latin typeface="微软雅黑" panose="020B0503020204020204" pitchFamily="34" charset="-122"/>
              <a:ea typeface="微软雅黑" panose="020B0503020204020204" pitchFamily="34" charset="-122"/>
            </a:endParaRPr>
          </a:p>
          <a:p>
            <a:pPr marL="0" indent="0">
              <a:lnSpc>
                <a:spcPct val="100000"/>
              </a:lnSpc>
              <a:buNone/>
            </a:pPr>
            <a:r>
              <a:rPr lang="zh-CN" altLang="en-US" sz="2000" dirty="0">
                <a:solidFill>
                  <a:schemeClr val="tx1"/>
                </a:solidFill>
                <a:latin typeface="微软雅黑" panose="020B0503020204020204" pitchFamily="34" charset="-122"/>
                <a:ea typeface="微软雅黑" panose="020B0503020204020204" pitchFamily="34" charset="-122"/>
              </a:rPr>
              <a:t>其中：</a:t>
            </a:r>
            <a:endParaRPr lang="en-US" altLang="zh-CN" sz="2000" dirty="0">
              <a:solidFill>
                <a:schemeClr val="tx1"/>
              </a:solidFill>
              <a:latin typeface="微软雅黑" panose="020B0503020204020204" pitchFamily="34" charset="-122"/>
              <a:ea typeface="微软雅黑" panose="020B0503020204020204" pitchFamily="34" charset="-122"/>
            </a:endParaRPr>
          </a:p>
        </p:txBody>
      </p:sp>
      <p:graphicFrame>
        <p:nvGraphicFramePr>
          <p:cNvPr id="28" name="对象 27"/>
          <p:cNvGraphicFramePr>
            <a:graphicFrameLocks noChangeAspect="1"/>
          </p:cNvGraphicFramePr>
          <p:nvPr>
            <p:extLst>
              <p:ext uri="{D42A27DB-BD31-4B8C-83A1-F6EECF244321}">
                <p14:modId xmlns:p14="http://schemas.microsoft.com/office/powerpoint/2010/main" val="341953776"/>
              </p:ext>
            </p:extLst>
          </p:nvPr>
        </p:nvGraphicFramePr>
        <p:xfrm>
          <a:off x="2209800" y="1547079"/>
          <a:ext cx="2835317" cy="1220370"/>
        </p:xfrm>
        <a:graphic>
          <a:graphicData uri="http://schemas.openxmlformats.org/presentationml/2006/ole">
            <mc:AlternateContent xmlns:mc="http://schemas.openxmlformats.org/markup-compatibility/2006">
              <mc:Choice xmlns:v="urn:schemas-microsoft-com:vml" Requires="v">
                <p:oleObj spid="_x0000_s7393" name="Formula" r:id="rId4" imgW="1441800" imgH="622440" progId="Equation.Ribbit">
                  <p:embed/>
                </p:oleObj>
              </mc:Choice>
              <mc:Fallback>
                <p:oleObj name="Formula" r:id="rId4" imgW="1441800" imgH="622440" progId="Equation.Ribbit">
                  <p:embed/>
                  <p:pic>
                    <p:nvPicPr>
                      <p:cNvPr id="0" name=""/>
                      <p:cNvPicPr/>
                      <p:nvPr/>
                    </p:nvPicPr>
                    <p:blipFill>
                      <a:blip r:embed="rId5"/>
                      <a:stretch>
                        <a:fillRect/>
                      </a:stretch>
                    </p:blipFill>
                    <p:spPr>
                      <a:xfrm>
                        <a:off x="2209800" y="1547079"/>
                        <a:ext cx="2835317" cy="1220370"/>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787095460"/>
              </p:ext>
            </p:extLst>
          </p:nvPr>
        </p:nvGraphicFramePr>
        <p:xfrm>
          <a:off x="2230246" y="3505201"/>
          <a:ext cx="3048000" cy="1373767"/>
        </p:xfrm>
        <a:graphic>
          <a:graphicData uri="http://schemas.openxmlformats.org/presentationml/2006/ole">
            <mc:AlternateContent xmlns:mc="http://schemas.openxmlformats.org/markup-compatibility/2006">
              <mc:Choice xmlns:v="urn:schemas-microsoft-com:vml" Requires="v">
                <p:oleObj spid="_x0000_s7394" name="Formula" r:id="rId6" imgW="1962360" imgH="884160" progId="Equation.Ribbit">
                  <p:embed/>
                </p:oleObj>
              </mc:Choice>
              <mc:Fallback>
                <p:oleObj name="Formula" r:id="rId6" imgW="1962360" imgH="884160" progId="Equation.Ribbit">
                  <p:embed/>
                  <p:pic>
                    <p:nvPicPr>
                      <p:cNvPr id="0" name=""/>
                      <p:cNvPicPr/>
                      <p:nvPr/>
                    </p:nvPicPr>
                    <p:blipFill>
                      <a:blip r:embed="rId7"/>
                      <a:stretch>
                        <a:fillRect/>
                      </a:stretch>
                    </p:blipFill>
                    <p:spPr>
                      <a:xfrm>
                        <a:off x="2230246" y="3505201"/>
                        <a:ext cx="3048000" cy="1373767"/>
                      </a:xfrm>
                      <a:prstGeom prst="rect">
                        <a:avLst/>
                      </a:prstGeom>
                    </p:spPr>
                  </p:pic>
                </p:oleObj>
              </mc:Fallback>
            </mc:AlternateContent>
          </a:graphicData>
        </a:graphic>
      </p:graphicFrame>
      <p:graphicFrame>
        <p:nvGraphicFramePr>
          <p:cNvPr id="4" name="对象 3"/>
          <p:cNvGraphicFramePr>
            <a:graphicFrameLocks noChangeAspect="1"/>
          </p:cNvGraphicFramePr>
          <p:nvPr>
            <p:extLst>
              <p:ext uri="{D42A27DB-BD31-4B8C-83A1-F6EECF244321}">
                <p14:modId xmlns:p14="http://schemas.microsoft.com/office/powerpoint/2010/main" val="2293569398"/>
              </p:ext>
            </p:extLst>
          </p:nvPr>
        </p:nvGraphicFramePr>
        <p:xfrm>
          <a:off x="2514600" y="4876800"/>
          <a:ext cx="3048000" cy="1562298"/>
        </p:xfrm>
        <a:graphic>
          <a:graphicData uri="http://schemas.openxmlformats.org/presentationml/2006/ole">
            <mc:AlternateContent xmlns:mc="http://schemas.openxmlformats.org/markup-compatibility/2006">
              <mc:Choice xmlns:v="urn:schemas-microsoft-com:vml" Requires="v">
                <p:oleObj spid="_x0000_s7395" name="Formula" r:id="rId8" imgW="1978920" imgH="1014840" progId="Equation.Ribbit">
                  <p:embed/>
                </p:oleObj>
              </mc:Choice>
              <mc:Fallback>
                <p:oleObj name="Formula" r:id="rId8" imgW="1978920" imgH="1014840" progId="Equation.Ribbit">
                  <p:embed/>
                  <p:pic>
                    <p:nvPicPr>
                      <p:cNvPr id="0" name=""/>
                      <p:cNvPicPr/>
                      <p:nvPr/>
                    </p:nvPicPr>
                    <p:blipFill>
                      <a:blip r:embed="rId9"/>
                      <a:stretch>
                        <a:fillRect/>
                      </a:stretch>
                    </p:blipFill>
                    <p:spPr>
                      <a:xfrm>
                        <a:off x="2514600" y="4876800"/>
                        <a:ext cx="3048000" cy="1562298"/>
                      </a:xfrm>
                      <a:prstGeom prst="rect">
                        <a:avLst/>
                      </a:prstGeom>
                    </p:spPr>
                  </p:pic>
                </p:oleObj>
              </mc:Fallback>
            </mc:AlternateContent>
          </a:graphicData>
        </a:graphic>
      </p:graphicFrame>
      <p:sp>
        <p:nvSpPr>
          <p:cNvPr id="12" name="标题 1"/>
          <p:cNvSpPr>
            <a:spLocks noGrp="1"/>
          </p:cNvSpPr>
          <p:nvPr>
            <p:ph type="title"/>
          </p:nvPr>
        </p:nvSpPr>
        <p:spPr>
          <a:xfrm>
            <a:off x="838200" y="44397"/>
            <a:ext cx="7886700" cy="777874"/>
          </a:xfrm>
        </p:spPr>
        <p:txBody>
          <a:bodyPr/>
          <a:lstStyle/>
          <a:p>
            <a:r>
              <a:rPr lang="en-US" altLang="zh-CN" dirty="0">
                <a:solidFill>
                  <a:schemeClr val="tx1"/>
                </a:solidFill>
                <a:latin typeface="微软雅黑" panose="020B0503020204020204" pitchFamily="34" charset="-122"/>
                <a:ea typeface="微软雅黑" panose="020B0503020204020204" pitchFamily="34" charset="-122"/>
              </a:rPr>
              <a:t>BP</a:t>
            </a:r>
            <a:r>
              <a:rPr lang="zh-CN" altLang="en-US" dirty="0">
                <a:solidFill>
                  <a:schemeClr val="tx1"/>
                </a:solidFill>
                <a:latin typeface="微软雅黑" panose="020B0503020204020204" pitchFamily="34" charset="-122"/>
                <a:ea typeface="微软雅黑" panose="020B0503020204020204" pitchFamily="34" charset="-122"/>
              </a:rPr>
              <a:t>学习算法</a:t>
            </a:r>
          </a:p>
        </p:txBody>
      </p:sp>
      <mc:AlternateContent xmlns:mc="http://schemas.openxmlformats.org/markup-compatibility/2006" xmlns:a14="http://schemas.microsoft.com/office/drawing/2010/main">
        <mc:Choice Requires="a14">
          <p:sp>
            <p:nvSpPr>
              <p:cNvPr id="2" name="文本框 1"/>
              <p:cNvSpPr txBox="1"/>
              <p:nvPr/>
            </p:nvSpPr>
            <p:spPr>
              <a:xfrm>
                <a:off x="6629400" y="4694872"/>
                <a:ext cx="4038600" cy="1477328"/>
              </a:xfrm>
              <a:prstGeom prst="rect">
                <a:avLst/>
              </a:prstGeom>
              <a:ln>
                <a:solidFill>
                  <a:srgbClr val="008080"/>
                </a:solidFill>
              </a:ln>
            </p:spPr>
            <p:style>
              <a:lnRef idx="2">
                <a:schemeClr val="accent2"/>
              </a:lnRef>
              <a:fillRef idx="1">
                <a:schemeClr val="lt1"/>
              </a:fillRef>
              <a:effectRef idx="0">
                <a:schemeClr val="accent2"/>
              </a:effectRef>
              <a:fontRef idx="minor">
                <a:schemeClr val="dk1"/>
              </a:fontRef>
            </p:style>
            <p:txBody>
              <a:bodyPr wrap="square" rtlCol="0">
                <a:spAutoFit/>
              </a:bodyPr>
              <a:lstStyle/>
              <a:p>
                <a:pPr>
                  <a:lnSpc>
                    <a:spcPct val="150000"/>
                  </a:lnSpc>
                  <a:buNone/>
                </a:pPr>
                <a:r>
                  <a:rPr lang="zh-CN" altLang="en-US" sz="2000" dirty="0">
                    <a:solidFill>
                      <a:srgbClr val="7030A0"/>
                    </a:solidFill>
                    <a:latin typeface="微软雅黑" panose="020B0503020204020204" pitchFamily="34" charset="-122"/>
                    <a:ea typeface="微软雅黑" panose="020B0503020204020204" pitchFamily="34" charset="-122"/>
                  </a:rPr>
                  <a:t>学习率</a:t>
                </a:r>
                <a14:m>
                  <m:oMath xmlns:m="http://schemas.openxmlformats.org/officeDocument/2006/math">
                    <m:r>
                      <a:rPr lang="zh-CN" altLang="en-US" sz="2000" i="1" dirty="0">
                        <a:solidFill>
                          <a:srgbClr val="7030A0"/>
                        </a:solidFill>
                        <a:latin typeface="Cambria Math" panose="02040503050406030204" pitchFamily="18" charset="0"/>
                        <a:ea typeface="微软雅黑" panose="020B0503020204020204" pitchFamily="34" charset="-122"/>
                      </a:rPr>
                      <m:t>𝜂</m:t>
                    </m:r>
                    <m:r>
                      <a:rPr lang="zh-CN" altLang="en-US" sz="2000" i="1" dirty="0">
                        <a:solidFill>
                          <a:srgbClr val="7030A0"/>
                        </a:solidFill>
                        <a:latin typeface="Cambria Math" panose="02040503050406030204" pitchFamily="18" charset="0"/>
                        <a:ea typeface="微软雅黑" panose="020B0503020204020204" pitchFamily="34" charset="-122"/>
                      </a:rPr>
                      <m:t>∈(0,1)</m:t>
                    </m:r>
                  </m:oMath>
                </a14:m>
                <a:r>
                  <a:rPr lang="zh-CN" altLang="en-US" sz="2000" dirty="0">
                    <a:solidFill>
                      <a:srgbClr val="7030A0"/>
                    </a:solidFill>
                    <a:latin typeface="微软雅黑" panose="020B0503020204020204" pitchFamily="34" charset="-122"/>
                    <a:ea typeface="微软雅黑" panose="020B0503020204020204" pitchFamily="34" charset="-122"/>
                  </a:rPr>
                  <a:t>控制着算法每一轮迭代中的更新步长</a:t>
                </a:r>
                <a:r>
                  <a:rPr lang="en-US" altLang="zh-CN" sz="2000" dirty="0">
                    <a:solidFill>
                      <a:srgbClr val="7030A0"/>
                    </a:solidFill>
                    <a:latin typeface="微软雅黑" panose="020B0503020204020204" pitchFamily="34" charset="-122"/>
                    <a:ea typeface="微软雅黑" panose="020B0503020204020204" pitchFamily="34" charset="-122"/>
                  </a:rPr>
                  <a:t>, </a:t>
                </a:r>
                <a:r>
                  <a:rPr lang="zh-CN" altLang="en-US" sz="2000" dirty="0">
                    <a:solidFill>
                      <a:srgbClr val="7030A0"/>
                    </a:solidFill>
                    <a:latin typeface="微软雅黑" panose="020B0503020204020204" pitchFamily="34" charset="-122"/>
                    <a:ea typeface="微软雅黑" panose="020B0503020204020204" pitchFamily="34" charset="-122"/>
                  </a:rPr>
                  <a:t>若太长则让容易震荡</a:t>
                </a:r>
                <a:r>
                  <a:rPr lang="en-US" altLang="zh-CN" sz="2000" dirty="0">
                    <a:solidFill>
                      <a:srgbClr val="7030A0"/>
                    </a:solidFill>
                    <a:latin typeface="微软雅黑" panose="020B0503020204020204" pitchFamily="34" charset="-122"/>
                    <a:ea typeface="微软雅黑" panose="020B0503020204020204" pitchFamily="34" charset="-122"/>
                  </a:rPr>
                  <a:t>, </a:t>
                </a:r>
                <a:r>
                  <a:rPr lang="zh-CN" altLang="en-US" sz="2000" dirty="0">
                    <a:solidFill>
                      <a:srgbClr val="7030A0"/>
                    </a:solidFill>
                    <a:latin typeface="微软雅黑" panose="020B0503020204020204" pitchFamily="34" charset="-122"/>
                    <a:ea typeface="微软雅黑" panose="020B0503020204020204" pitchFamily="34" charset="-122"/>
                  </a:rPr>
                  <a:t>太小则收敛速度又会过慢</a:t>
                </a:r>
                <a:r>
                  <a:rPr lang="en-US" altLang="zh-CN" sz="2000" dirty="0">
                    <a:solidFill>
                      <a:srgbClr val="7030A0"/>
                    </a:solidFill>
                    <a:latin typeface="微软雅黑" panose="020B0503020204020204" pitchFamily="34" charset="-122"/>
                    <a:ea typeface="微软雅黑" panose="020B0503020204020204" pitchFamily="34" charset="-122"/>
                  </a:rPr>
                  <a:t>. </a:t>
                </a:r>
              </a:p>
            </p:txBody>
          </p:sp>
        </mc:Choice>
        <mc:Fallback xmlns="">
          <p:sp>
            <p:nvSpPr>
              <p:cNvPr id="2" name="文本框 1"/>
              <p:cNvSpPr txBox="1">
                <a:spLocks noRot="1" noChangeAspect="1" noMove="1" noResize="1" noEditPoints="1" noAdjustHandles="1" noChangeArrowheads="1" noChangeShapeType="1" noTextEdit="1"/>
              </p:cNvSpPr>
              <p:nvPr/>
            </p:nvSpPr>
            <p:spPr>
              <a:xfrm>
                <a:off x="6629400" y="4694872"/>
                <a:ext cx="4038600" cy="1477328"/>
              </a:xfrm>
              <a:prstGeom prst="rect">
                <a:avLst/>
              </a:prstGeom>
              <a:blipFill>
                <a:blip r:embed="rId10"/>
                <a:stretch>
                  <a:fillRect l="-1351" r="-601" b="-1619"/>
                </a:stretch>
              </a:blipFill>
              <a:ln>
                <a:solidFill>
                  <a:srgbClr val="008080"/>
                </a:solidFill>
              </a:ln>
            </p:spPr>
            <p:txBody>
              <a:bodyPr/>
              <a:lstStyle/>
              <a:p>
                <a:r>
                  <a:rPr lang="zh-CN" altLang="en-US">
                    <a:noFill/>
                  </a:rPr>
                  <a:t> </a:t>
                </a:r>
              </a:p>
            </p:txBody>
          </p:sp>
        </mc:Fallback>
      </mc:AlternateContent>
      <p:pic>
        <p:nvPicPr>
          <p:cNvPr id="15" name="图片 14"/>
          <p:cNvPicPr>
            <a:picLocks noChangeAspect="1"/>
          </p:cNvPicPr>
          <p:nvPr/>
        </p:nvPicPr>
        <p:blipFill rotWithShape="1">
          <a:blip r:embed="rId11"/>
          <a:srcRect r="40501"/>
          <a:stretch/>
        </p:blipFill>
        <p:spPr>
          <a:xfrm>
            <a:off x="6708375" y="1018177"/>
            <a:ext cx="3769846" cy="3498544"/>
          </a:xfrm>
          <a:prstGeom prst="rect">
            <a:avLst/>
          </a:prstGeom>
        </p:spPr>
      </p:pic>
    </p:spTree>
    <p:extLst>
      <p:ext uri="{BB962C8B-B14F-4D97-AF65-F5344CB8AC3E}">
        <p14:creationId xmlns:p14="http://schemas.microsoft.com/office/powerpoint/2010/main" val="2526638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屏幕剪辑"/>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1752600" y="990600"/>
            <a:ext cx="8676114" cy="5410200"/>
          </a:xfrm>
        </p:spPr>
      </p:pic>
      <p:sp>
        <p:nvSpPr>
          <p:cNvPr id="6" name="标题 1"/>
          <p:cNvSpPr>
            <a:spLocks noGrp="1"/>
          </p:cNvSpPr>
          <p:nvPr>
            <p:ph type="title"/>
          </p:nvPr>
        </p:nvSpPr>
        <p:spPr>
          <a:xfrm>
            <a:off x="914400" y="0"/>
            <a:ext cx="7886700" cy="777874"/>
          </a:xfrm>
        </p:spPr>
        <p:txBody>
          <a:bodyPr/>
          <a:lstStyle/>
          <a:p>
            <a:r>
              <a:rPr lang="en-US" altLang="zh-CN" dirty="0">
                <a:solidFill>
                  <a:schemeClr val="tx1"/>
                </a:solidFill>
                <a:latin typeface="微软雅黑" panose="020B0503020204020204" pitchFamily="34" charset="-122"/>
                <a:ea typeface="微软雅黑" panose="020B0503020204020204" pitchFamily="34" charset="-122"/>
              </a:rPr>
              <a:t>BP</a:t>
            </a:r>
            <a:r>
              <a:rPr lang="zh-CN" altLang="en-US" dirty="0">
                <a:solidFill>
                  <a:schemeClr val="tx1"/>
                </a:solidFill>
                <a:latin typeface="微软雅黑" panose="020B0503020204020204" pitchFamily="34" charset="-122"/>
                <a:ea typeface="微软雅黑" panose="020B0503020204020204" pitchFamily="34" charset="-122"/>
              </a:rPr>
              <a:t>学习算法</a:t>
            </a:r>
          </a:p>
        </p:txBody>
      </p:sp>
    </p:spTree>
    <p:extLst>
      <p:ext uri="{BB962C8B-B14F-4D97-AF65-F5344CB8AC3E}">
        <p14:creationId xmlns:p14="http://schemas.microsoft.com/office/powerpoint/2010/main" val="37331879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descr="屏幕剪辑"/>
          <p:cNvPicPr>
            <a:picLocks noGrp="1" noChangeAspect="1"/>
          </p:cNvPicPr>
          <p:nvPr>
            <p:ph idx="1"/>
          </p:nvPr>
        </p:nvPicPr>
        <p:blipFill rotWithShape="1">
          <a:blip r:embed="rId3" cstate="print">
            <a:extLst>
              <a:ext uri="{28A0092B-C50C-407E-A947-70E740481C1C}">
                <a14:useLocalDpi xmlns:a14="http://schemas.microsoft.com/office/drawing/2010/main" val="0"/>
              </a:ext>
            </a:extLst>
          </a:blip>
          <a:srcRect r="68602" b="14969"/>
          <a:stretch/>
        </p:blipFill>
        <p:spPr>
          <a:xfrm>
            <a:off x="1524000" y="1219201"/>
            <a:ext cx="2755103" cy="4832555"/>
          </a:xfrm>
        </p:spPr>
      </p:pic>
      <p:sp>
        <p:nvSpPr>
          <p:cNvPr id="6" name="标题 1"/>
          <p:cNvSpPr>
            <a:spLocks noGrp="1"/>
          </p:cNvSpPr>
          <p:nvPr>
            <p:ph type="title"/>
          </p:nvPr>
        </p:nvSpPr>
        <p:spPr>
          <a:xfrm>
            <a:off x="914400" y="28370"/>
            <a:ext cx="7886700" cy="777874"/>
          </a:xfrm>
        </p:spPr>
        <p:txBody>
          <a:bodyPr/>
          <a:lstStyle/>
          <a:p>
            <a:r>
              <a:rPr lang="en-US" altLang="zh-CN" dirty="0">
                <a:solidFill>
                  <a:schemeClr val="tx1"/>
                </a:solidFill>
                <a:latin typeface="微软雅黑" panose="020B0503020204020204" pitchFamily="34" charset="-122"/>
                <a:ea typeface="微软雅黑" panose="020B0503020204020204" pitchFamily="34" charset="-122"/>
              </a:rPr>
              <a:t>BP</a:t>
            </a:r>
            <a:r>
              <a:rPr lang="zh-CN" altLang="en-US" dirty="0">
                <a:solidFill>
                  <a:schemeClr val="tx1"/>
                </a:solidFill>
                <a:latin typeface="微软雅黑" panose="020B0503020204020204" pitchFamily="34" charset="-122"/>
                <a:ea typeface="微软雅黑" panose="020B0503020204020204" pitchFamily="34" charset="-122"/>
              </a:rPr>
              <a:t>算法实验</a:t>
            </a:r>
          </a:p>
        </p:txBody>
      </p:sp>
      <p:pic>
        <p:nvPicPr>
          <p:cNvPr id="7" name="内容占位符 3" descr="屏幕剪辑">
            <a:extLst>
              <a:ext uri="{FF2B5EF4-FFF2-40B4-BE49-F238E27FC236}">
                <a16:creationId xmlns:a16="http://schemas.microsoft.com/office/drawing/2014/main" id="{EEB1C545-B854-4BCF-86C2-68F3F9B5268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4871" r="34871" b="14969"/>
          <a:stretch/>
        </p:blipFill>
        <p:spPr>
          <a:xfrm>
            <a:off x="4726779" y="1219201"/>
            <a:ext cx="2655097" cy="4832555"/>
          </a:xfrm>
          <a:prstGeom prst="rect">
            <a:avLst/>
          </a:prstGeom>
        </p:spPr>
      </p:pic>
      <p:pic>
        <p:nvPicPr>
          <p:cNvPr id="8" name="内容占位符 3" descr="屏幕剪辑">
            <a:extLst>
              <a:ext uri="{FF2B5EF4-FFF2-40B4-BE49-F238E27FC236}">
                <a16:creationId xmlns:a16="http://schemas.microsoft.com/office/drawing/2014/main" id="{50E089EE-265C-47DF-8890-63A23CC9170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7870" b="14969"/>
          <a:stretch/>
        </p:blipFill>
        <p:spPr>
          <a:xfrm>
            <a:off x="7848600" y="1219201"/>
            <a:ext cx="2819400" cy="4832555"/>
          </a:xfrm>
          <a:prstGeom prst="rect">
            <a:avLst/>
          </a:prstGeom>
        </p:spPr>
      </p:pic>
    </p:spTree>
    <p:extLst>
      <p:ext uri="{BB962C8B-B14F-4D97-AF65-F5344CB8AC3E}">
        <p14:creationId xmlns:p14="http://schemas.microsoft.com/office/powerpoint/2010/main" val="8459464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914400" y="1143000"/>
                <a:ext cx="10058400" cy="5029200"/>
              </a:xfrm>
            </p:spPr>
            <p:txBody>
              <a:bodyPr/>
              <a:lstStyle/>
              <a:p>
                <a:pPr marL="342900" indent="-342900">
                  <a:lnSpc>
                    <a:spcPct val="100000"/>
                  </a:lnSpc>
                  <a:buClr>
                    <a:srgbClr val="0000FF"/>
                  </a:buClr>
                </a:pPr>
                <a:r>
                  <a:rPr lang="zh-CN" altLang="en-US" dirty="0">
                    <a:solidFill>
                      <a:schemeClr val="tx1"/>
                    </a:solidFill>
                    <a:latin typeface="微软雅黑" panose="020B0503020204020204" pitchFamily="34" charset="-122"/>
                    <a:ea typeface="微软雅黑" panose="020B0503020204020204" pitchFamily="34" charset="-122"/>
                  </a:rPr>
                  <a:t>标准 </a:t>
                </a:r>
                <a:r>
                  <a:rPr lang="en-US" altLang="zh-CN" dirty="0">
                    <a:solidFill>
                      <a:schemeClr val="tx1"/>
                    </a:solidFill>
                    <a:latin typeface="微软雅黑" panose="020B0503020204020204" pitchFamily="34" charset="-122"/>
                    <a:ea typeface="微软雅黑" panose="020B0503020204020204" pitchFamily="34" charset="-122"/>
                  </a:rPr>
                  <a:t>BP </a:t>
                </a:r>
                <a:r>
                  <a:rPr lang="zh-CN" altLang="en-US" dirty="0">
                    <a:solidFill>
                      <a:schemeClr val="tx1"/>
                    </a:solidFill>
                    <a:latin typeface="微软雅黑" panose="020B0503020204020204" pitchFamily="34" charset="-122"/>
                    <a:ea typeface="微软雅黑" panose="020B0503020204020204" pitchFamily="34" charset="-122"/>
                  </a:rPr>
                  <a:t>算法</a:t>
                </a:r>
                <a:endParaRPr lang="en-US" altLang="zh-CN" dirty="0">
                  <a:solidFill>
                    <a:schemeClr val="tx1"/>
                  </a:solidFill>
                  <a:latin typeface="微软雅黑" panose="020B0503020204020204" pitchFamily="34" charset="-122"/>
                  <a:ea typeface="微软雅黑" panose="020B0503020204020204" pitchFamily="34" charset="-122"/>
                </a:endParaRPr>
              </a:p>
              <a:p>
                <a:pPr marL="800100" lvl="1" indent="-342900">
                  <a:buFont typeface="Wingdings" panose="05000000000000000000" pitchFamily="2" charset="2"/>
                  <a:buChar char="Ø"/>
                </a:pPr>
                <a:r>
                  <a:rPr lang="zh-CN" altLang="en-US" sz="1800" dirty="0">
                    <a:solidFill>
                      <a:schemeClr val="tx1"/>
                    </a:solidFill>
                    <a:latin typeface="微软雅黑" panose="020B0503020204020204" pitchFamily="34" charset="-122"/>
                    <a:ea typeface="微软雅黑" panose="020B0503020204020204" pitchFamily="34" charset="-122"/>
                  </a:rPr>
                  <a:t>每次针对单个训练样例更新权值与阈值</a:t>
                </a:r>
                <a:r>
                  <a:rPr lang="en-US" altLang="zh-CN" sz="1800" dirty="0">
                    <a:solidFill>
                      <a:schemeClr val="tx1"/>
                    </a:solidFill>
                    <a:latin typeface="微软雅黑" panose="020B0503020204020204" pitchFamily="34" charset="-122"/>
                    <a:ea typeface="微软雅黑" panose="020B0503020204020204" pitchFamily="34" charset="-122"/>
                  </a:rPr>
                  <a:t>.  </a:t>
                </a:r>
              </a:p>
              <a:p>
                <a:pPr marL="800100" lvl="1" indent="-342900">
                  <a:buFont typeface="Wingdings" panose="05000000000000000000" pitchFamily="2" charset="2"/>
                  <a:buChar char="Ø"/>
                </a:pPr>
                <a:r>
                  <a:rPr lang="zh-CN" altLang="en-US" sz="1800" dirty="0">
                    <a:solidFill>
                      <a:schemeClr val="tx1"/>
                    </a:solidFill>
                    <a:latin typeface="微软雅黑" panose="020B0503020204020204" pitchFamily="34" charset="-122"/>
                    <a:ea typeface="微软雅黑" panose="020B0503020204020204" pitchFamily="34" charset="-122"/>
                  </a:rPr>
                  <a:t>参数更新频繁</a:t>
                </a:r>
                <a:r>
                  <a:rPr lang="en-US" altLang="zh-CN" sz="1800" dirty="0">
                    <a:solidFill>
                      <a:schemeClr val="tx1"/>
                    </a:solidFill>
                    <a:latin typeface="微软雅黑" panose="020B0503020204020204" pitchFamily="34" charset="-122"/>
                    <a:ea typeface="微软雅黑" panose="020B0503020204020204" pitchFamily="34" charset="-122"/>
                  </a:rPr>
                  <a:t>, </a:t>
                </a:r>
                <a:r>
                  <a:rPr lang="zh-CN" altLang="en-US" sz="1800" dirty="0">
                    <a:solidFill>
                      <a:schemeClr val="tx1"/>
                    </a:solidFill>
                    <a:latin typeface="微软雅黑" panose="020B0503020204020204" pitchFamily="34" charset="-122"/>
                    <a:ea typeface="微软雅黑" panose="020B0503020204020204" pitchFamily="34" charset="-122"/>
                  </a:rPr>
                  <a:t>不同样例可能抵消</a:t>
                </a:r>
                <a:r>
                  <a:rPr lang="en-US" altLang="zh-CN" sz="1800" dirty="0">
                    <a:solidFill>
                      <a:schemeClr val="tx1"/>
                    </a:solidFill>
                    <a:latin typeface="微软雅黑" panose="020B0503020204020204" pitchFamily="34" charset="-122"/>
                    <a:ea typeface="微软雅黑" panose="020B0503020204020204" pitchFamily="34" charset="-122"/>
                  </a:rPr>
                  <a:t>, </a:t>
                </a:r>
                <a:r>
                  <a:rPr lang="zh-CN" altLang="en-US" sz="1800" dirty="0">
                    <a:solidFill>
                      <a:schemeClr val="tx1"/>
                    </a:solidFill>
                    <a:latin typeface="微软雅黑" panose="020B0503020204020204" pitchFamily="34" charset="-122"/>
                    <a:ea typeface="微软雅黑" panose="020B0503020204020204" pitchFamily="34" charset="-122"/>
                  </a:rPr>
                  <a:t>需要多次迭代</a:t>
                </a:r>
                <a:r>
                  <a:rPr lang="en-US" altLang="zh-CN" sz="1800" dirty="0">
                    <a:solidFill>
                      <a:schemeClr val="tx1"/>
                    </a:solidFill>
                    <a:latin typeface="微软雅黑" panose="020B0503020204020204" pitchFamily="34" charset="-122"/>
                    <a:ea typeface="微软雅黑" panose="020B0503020204020204" pitchFamily="34" charset="-122"/>
                  </a:rPr>
                  <a:t>. </a:t>
                </a:r>
              </a:p>
              <a:p>
                <a:pPr marL="342900" indent="-342900">
                  <a:lnSpc>
                    <a:spcPct val="100000"/>
                  </a:lnSpc>
                  <a:buClr>
                    <a:srgbClr val="0000FF"/>
                  </a:buClr>
                </a:pPr>
                <a:r>
                  <a:rPr lang="zh-CN" altLang="en-US" dirty="0">
                    <a:solidFill>
                      <a:schemeClr val="tx1"/>
                    </a:solidFill>
                    <a:latin typeface="微软雅黑" panose="020B0503020204020204" pitchFamily="34" charset="-122"/>
                    <a:ea typeface="微软雅黑" panose="020B0503020204020204" pitchFamily="34" charset="-122"/>
                  </a:rPr>
                  <a:t>累积 </a:t>
                </a:r>
                <a:r>
                  <a:rPr lang="en-US" altLang="zh-CN" dirty="0">
                    <a:solidFill>
                      <a:schemeClr val="tx1"/>
                    </a:solidFill>
                    <a:latin typeface="微软雅黑" panose="020B0503020204020204" pitchFamily="34" charset="-122"/>
                    <a:ea typeface="微软雅黑" panose="020B0503020204020204" pitchFamily="34" charset="-122"/>
                  </a:rPr>
                  <a:t>BP </a:t>
                </a:r>
                <a:r>
                  <a:rPr lang="zh-CN" altLang="en-US" dirty="0">
                    <a:solidFill>
                      <a:schemeClr val="tx1"/>
                    </a:solidFill>
                    <a:latin typeface="微软雅黑" panose="020B0503020204020204" pitchFamily="34" charset="-122"/>
                    <a:ea typeface="微软雅黑" panose="020B0503020204020204" pitchFamily="34" charset="-122"/>
                  </a:rPr>
                  <a:t>算法</a:t>
                </a:r>
                <a:endParaRPr lang="en-US" altLang="zh-CN" dirty="0">
                  <a:solidFill>
                    <a:schemeClr val="tx1"/>
                  </a:solidFill>
                  <a:latin typeface="微软雅黑" panose="020B0503020204020204" pitchFamily="34" charset="-122"/>
                  <a:ea typeface="微软雅黑" panose="020B0503020204020204" pitchFamily="34" charset="-122"/>
                </a:endParaRPr>
              </a:p>
              <a:p>
                <a:pPr marL="800100" lvl="1" indent="-342900">
                  <a:buFont typeface="Wingdings" panose="05000000000000000000" pitchFamily="2" charset="2"/>
                  <a:buChar char="Ø"/>
                </a:pPr>
                <a:r>
                  <a:rPr lang="zh-CN" altLang="en-US" sz="1800" dirty="0">
                    <a:solidFill>
                      <a:schemeClr val="tx1"/>
                    </a:solidFill>
                    <a:latin typeface="微软雅黑" panose="020B0503020204020204" pitchFamily="34" charset="-122"/>
                    <a:ea typeface="微软雅黑" panose="020B0503020204020204" pitchFamily="34" charset="-122"/>
                  </a:rPr>
                  <a:t>其优化的目标是最小化整个训练集上的累计误差</a:t>
                </a:r>
                <a:endParaRPr lang="en-US" altLang="zh-CN" sz="1800" dirty="0">
                  <a:solidFill>
                    <a:schemeClr val="tx1"/>
                  </a:solidFill>
                  <a:latin typeface="微软雅黑" panose="020B0503020204020204" pitchFamily="34" charset="-122"/>
                  <a:ea typeface="微软雅黑" panose="020B0503020204020204" pitchFamily="34" charset="-122"/>
                </a:endParaRPr>
              </a:p>
              <a:p>
                <a:pPr marL="457200" lvl="1" indent="0">
                  <a:buNone/>
                </a:pPr>
                <a14:m>
                  <m:oMathPara xmlns:m="http://schemas.openxmlformats.org/officeDocument/2006/math">
                    <m:oMathParaPr>
                      <m:jc m:val="centerGroup"/>
                    </m:oMathParaPr>
                    <m:oMath xmlns:m="http://schemas.openxmlformats.org/officeDocument/2006/math">
                      <m:r>
                        <a:rPr lang="en-US" altLang="zh-CN" sz="1800" i="1">
                          <a:solidFill>
                            <a:schemeClr val="tx1"/>
                          </a:solidFill>
                          <a:latin typeface="Cambria Math" panose="02040503050406030204" pitchFamily="18" charset="0"/>
                          <a:ea typeface="微软雅黑" panose="020B0503020204020204" pitchFamily="34" charset="-122"/>
                        </a:rPr>
                        <m:t>𝐸</m:t>
                      </m:r>
                      <m:r>
                        <a:rPr lang="en-US" altLang="zh-CN" sz="1800" i="1">
                          <a:solidFill>
                            <a:schemeClr val="tx1"/>
                          </a:solidFill>
                          <a:latin typeface="Cambria Math" panose="02040503050406030204" pitchFamily="18" charset="0"/>
                          <a:ea typeface="微软雅黑" panose="020B0503020204020204" pitchFamily="34" charset="-122"/>
                        </a:rPr>
                        <m:t>=</m:t>
                      </m:r>
                      <m:f>
                        <m:fPr>
                          <m:ctrlPr>
                            <a:rPr lang="en-US" altLang="zh-CN" sz="1800" i="1">
                              <a:solidFill>
                                <a:schemeClr val="tx1"/>
                              </a:solidFill>
                              <a:latin typeface="Cambria Math" panose="02040503050406030204" pitchFamily="18" charset="0"/>
                              <a:ea typeface="微软雅黑" panose="020B0503020204020204" pitchFamily="34" charset="-122"/>
                            </a:rPr>
                          </m:ctrlPr>
                        </m:fPr>
                        <m:num>
                          <m:r>
                            <a:rPr lang="en-US" altLang="zh-CN" sz="1800" i="1">
                              <a:solidFill>
                                <a:schemeClr val="tx1"/>
                              </a:solidFill>
                              <a:latin typeface="Cambria Math" panose="02040503050406030204" pitchFamily="18" charset="0"/>
                              <a:ea typeface="微软雅黑" panose="020B0503020204020204" pitchFamily="34" charset="-122"/>
                            </a:rPr>
                            <m:t>1</m:t>
                          </m:r>
                        </m:num>
                        <m:den>
                          <m:r>
                            <a:rPr lang="en-US" altLang="zh-CN" sz="1800" i="1">
                              <a:solidFill>
                                <a:schemeClr val="tx1"/>
                              </a:solidFill>
                              <a:latin typeface="Cambria Math" panose="02040503050406030204" pitchFamily="18" charset="0"/>
                              <a:ea typeface="微软雅黑" panose="020B0503020204020204" pitchFamily="34" charset="-122"/>
                            </a:rPr>
                            <m:t>𝑚</m:t>
                          </m:r>
                        </m:den>
                      </m:f>
                      <m:nary>
                        <m:naryPr>
                          <m:chr m:val="∑"/>
                          <m:limLoc m:val="subSup"/>
                          <m:ctrlPr>
                            <a:rPr lang="en-US" altLang="zh-CN" sz="1800" i="1">
                              <a:solidFill>
                                <a:schemeClr val="tx1"/>
                              </a:solidFill>
                              <a:latin typeface="Cambria Math" panose="02040503050406030204" pitchFamily="18" charset="0"/>
                              <a:ea typeface="微软雅黑" panose="020B0503020204020204" pitchFamily="34" charset="-122"/>
                            </a:rPr>
                          </m:ctrlPr>
                        </m:naryPr>
                        <m:sub>
                          <m:r>
                            <m:rPr>
                              <m:brk m:alnAt="1"/>
                            </m:rPr>
                            <a:rPr lang="en-US" altLang="zh-CN" sz="1800" i="1">
                              <a:solidFill>
                                <a:schemeClr val="tx1"/>
                              </a:solidFill>
                              <a:latin typeface="Cambria Math" panose="02040503050406030204" pitchFamily="18" charset="0"/>
                              <a:ea typeface="微软雅黑" panose="020B0503020204020204" pitchFamily="34" charset="-122"/>
                            </a:rPr>
                            <m:t>𝑘</m:t>
                          </m:r>
                          <m:r>
                            <a:rPr lang="en-US" altLang="zh-CN" sz="1800" i="1">
                              <a:solidFill>
                                <a:schemeClr val="tx1"/>
                              </a:solidFill>
                              <a:latin typeface="Cambria Math" panose="02040503050406030204" pitchFamily="18" charset="0"/>
                              <a:ea typeface="微软雅黑" panose="020B0503020204020204" pitchFamily="34" charset="-122"/>
                            </a:rPr>
                            <m:t>=1</m:t>
                          </m:r>
                        </m:sub>
                        <m:sup>
                          <m:r>
                            <a:rPr lang="en-US" altLang="zh-CN" sz="1800" i="1">
                              <a:solidFill>
                                <a:schemeClr val="tx1"/>
                              </a:solidFill>
                              <a:latin typeface="Cambria Math" panose="02040503050406030204" pitchFamily="18" charset="0"/>
                              <a:ea typeface="微软雅黑" panose="020B0503020204020204" pitchFamily="34" charset="-122"/>
                            </a:rPr>
                            <m:t>𝑚</m:t>
                          </m:r>
                        </m:sup>
                        <m:e>
                          <m:sSub>
                            <m:sSubPr>
                              <m:ctrlPr>
                                <a:rPr lang="en-US" altLang="zh-CN" sz="1800" i="1">
                                  <a:solidFill>
                                    <a:schemeClr val="tx1"/>
                                  </a:solidFill>
                                  <a:latin typeface="Cambria Math" panose="02040503050406030204" pitchFamily="18" charset="0"/>
                                  <a:ea typeface="微软雅黑" panose="020B0503020204020204" pitchFamily="34" charset="-122"/>
                                </a:rPr>
                              </m:ctrlPr>
                            </m:sSubPr>
                            <m:e>
                              <m:r>
                                <a:rPr lang="en-US" altLang="zh-CN" sz="1800" i="1">
                                  <a:solidFill>
                                    <a:schemeClr val="tx1"/>
                                  </a:solidFill>
                                  <a:latin typeface="Cambria Math" panose="02040503050406030204" pitchFamily="18" charset="0"/>
                                  <a:ea typeface="微软雅黑" panose="020B0503020204020204" pitchFamily="34" charset="-122"/>
                                </a:rPr>
                                <m:t>𝐸</m:t>
                              </m:r>
                            </m:e>
                            <m:sub>
                              <m:r>
                                <a:rPr lang="en-US" altLang="zh-CN" sz="1800" i="1">
                                  <a:solidFill>
                                    <a:schemeClr val="tx1"/>
                                  </a:solidFill>
                                  <a:latin typeface="Cambria Math" panose="02040503050406030204" pitchFamily="18" charset="0"/>
                                  <a:ea typeface="微软雅黑" panose="020B0503020204020204" pitchFamily="34" charset="-122"/>
                                </a:rPr>
                                <m:t>𝑘</m:t>
                              </m:r>
                            </m:sub>
                          </m:sSub>
                        </m:e>
                      </m:nary>
                    </m:oMath>
                  </m:oMathPara>
                </a14:m>
                <a:endParaRPr lang="en-US" altLang="zh-CN" sz="1800" dirty="0">
                  <a:solidFill>
                    <a:schemeClr val="tx1"/>
                  </a:solidFill>
                  <a:latin typeface="微软雅黑" panose="020B0503020204020204" pitchFamily="34" charset="-122"/>
                  <a:ea typeface="微软雅黑" panose="020B0503020204020204" pitchFamily="34" charset="-122"/>
                </a:endParaRPr>
              </a:p>
              <a:p>
                <a:pPr marL="800100" lvl="1" indent="-342900">
                  <a:buFont typeface="Wingdings" panose="05000000000000000000" pitchFamily="2" charset="2"/>
                  <a:buChar char="Ø"/>
                </a:pPr>
                <a:r>
                  <a:rPr lang="zh-CN" altLang="en-US" sz="1800" dirty="0">
                    <a:solidFill>
                      <a:schemeClr val="tx1"/>
                    </a:solidFill>
                    <a:latin typeface="微软雅黑" panose="020B0503020204020204" pitchFamily="34" charset="-122"/>
                    <a:ea typeface="微软雅黑" panose="020B0503020204020204" pitchFamily="34" charset="-122"/>
                  </a:rPr>
                  <a:t>读取整个训练集一遍才对参数进行更新</a:t>
                </a:r>
                <a:r>
                  <a:rPr lang="en-US" altLang="zh-CN" sz="1800" dirty="0">
                    <a:solidFill>
                      <a:schemeClr val="tx1"/>
                    </a:solidFill>
                    <a:latin typeface="微软雅黑" panose="020B0503020204020204" pitchFamily="34" charset="-122"/>
                    <a:ea typeface="微软雅黑" panose="020B0503020204020204" pitchFamily="34" charset="-122"/>
                  </a:rPr>
                  <a:t>, </a:t>
                </a:r>
                <a:r>
                  <a:rPr lang="zh-CN" altLang="en-US" sz="1800" dirty="0">
                    <a:solidFill>
                      <a:schemeClr val="tx1"/>
                    </a:solidFill>
                    <a:latin typeface="微软雅黑" panose="020B0503020204020204" pitchFamily="34" charset="-122"/>
                    <a:ea typeface="微软雅黑" panose="020B0503020204020204" pitchFamily="34" charset="-122"/>
                  </a:rPr>
                  <a:t>参数更新频率较低</a:t>
                </a:r>
                <a:r>
                  <a:rPr lang="en-US" altLang="zh-CN" sz="1800" dirty="0">
                    <a:solidFill>
                      <a:schemeClr val="tx1"/>
                    </a:solidFill>
                    <a:latin typeface="微软雅黑" panose="020B0503020204020204" pitchFamily="34" charset="-122"/>
                    <a:ea typeface="微软雅黑" panose="020B0503020204020204" pitchFamily="34" charset="-122"/>
                  </a:rPr>
                  <a:t>. </a:t>
                </a:r>
              </a:p>
              <a:p>
                <a:pPr marL="342900" indent="-342900">
                  <a:lnSpc>
                    <a:spcPct val="100000"/>
                  </a:lnSpc>
                  <a:buClr>
                    <a:srgbClr val="0000FF"/>
                  </a:buClr>
                </a:pPr>
                <a:r>
                  <a:rPr lang="zh-CN" altLang="en-US" dirty="0">
                    <a:solidFill>
                      <a:schemeClr val="tx1"/>
                    </a:solidFill>
                    <a:latin typeface="微软雅黑" panose="020B0503020204020204" pitchFamily="34" charset="-122"/>
                    <a:ea typeface="微软雅黑" panose="020B0503020204020204" pitchFamily="34" charset="-122"/>
                  </a:rPr>
                  <a:t>实际应用</a:t>
                </a:r>
                <a:endParaRPr lang="en-US" altLang="zh-CN" dirty="0">
                  <a:solidFill>
                    <a:schemeClr val="tx1"/>
                  </a:solidFill>
                  <a:latin typeface="微软雅黑" panose="020B0503020204020204" pitchFamily="34" charset="-122"/>
                  <a:ea typeface="微软雅黑" panose="020B0503020204020204" pitchFamily="34" charset="-122"/>
                </a:endParaRPr>
              </a:p>
              <a:p>
                <a:pPr marL="457200" lvl="1" indent="0">
                  <a:lnSpc>
                    <a:spcPct val="150000"/>
                  </a:lnSpc>
                  <a:buNone/>
                </a:pPr>
                <a:r>
                  <a:rPr lang="zh-CN" altLang="en-US" sz="1800" dirty="0">
                    <a:solidFill>
                      <a:schemeClr val="tx1"/>
                    </a:solidFill>
                    <a:latin typeface="微软雅黑" panose="020B0503020204020204" pitchFamily="34" charset="-122"/>
                    <a:ea typeface="微软雅黑" panose="020B0503020204020204" pitchFamily="34" charset="-122"/>
                  </a:rPr>
                  <a:t>但在很多任务中</a:t>
                </a:r>
                <a:r>
                  <a:rPr lang="en-US" altLang="zh-CN" sz="1800" dirty="0">
                    <a:solidFill>
                      <a:schemeClr val="tx1"/>
                    </a:solidFill>
                    <a:latin typeface="微软雅黑" panose="020B0503020204020204" pitchFamily="34" charset="-122"/>
                    <a:ea typeface="微软雅黑" panose="020B0503020204020204" pitchFamily="34" charset="-122"/>
                  </a:rPr>
                  <a:t>, </a:t>
                </a:r>
                <a:r>
                  <a:rPr lang="zh-CN" altLang="en-US" sz="1800" dirty="0">
                    <a:solidFill>
                      <a:schemeClr val="tx1"/>
                    </a:solidFill>
                    <a:latin typeface="微软雅黑" panose="020B0503020204020204" pitchFamily="34" charset="-122"/>
                    <a:ea typeface="微软雅黑" panose="020B0503020204020204" pitchFamily="34" charset="-122"/>
                  </a:rPr>
                  <a:t>累积误差下降到一定程度后</a:t>
                </a:r>
                <a:r>
                  <a:rPr lang="en-US" altLang="zh-CN" sz="1800" dirty="0">
                    <a:solidFill>
                      <a:schemeClr val="tx1"/>
                    </a:solidFill>
                    <a:latin typeface="微软雅黑" panose="020B0503020204020204" pitchFamily="34" charset="-122"/>
                    <a:ea typeface="微软雅黑" panose="020B0503020204020204" pitchFamily="34" charset="-122"/>
                  </a:rPr>
                  <a:t>, </a:t>
                </a:r>
                <a:r>
                  <a:rPr lang="zh-CN" altLang="en-US" sz="1800" dirty="0">
                    <a:solidFill>
                      <a:schemeClr val="tx1"/>
                    </a:solidFill>
                    <a:latin typeface="微软雅黑" panose="020B0503020204020204" pitchFamily="34" charset="-122"/>
                    <a:ea typeface="微软雅黑" panose="020B0503020204020204" pitchFamily="34" charset="-122"/>
                  </a:rPr>
                  <a:t>进一步下降会非常缓慢</a:t>
                </a:r>
                <a:r>
                  <a:rPr lang="en-US" altLang="zh-CN" sz="1800" dirty="0">
                    <a:solidFill>
                      <a:schemeClr val="tx1"/>
                    </a:solidFill>
                    <a:latin typeface="微软雅黑" panose="020B0503020204020204" pitchFamily="34" charset="-122"/>
                    <a:ea typeface="微软雅黑" panose="020B0503020204020204" pitchFamily="34" charset="-122"/>
                  </a:rPr>
                  <a:t>, </a:t>
                </a:r>
                <a:r>
                  <a:rPr lang="zh-CN" altLang="en-US" sz="1800" dirty="0">
                    <a:solidFill>
                      <a:schemeClr val="tx1"/>
                    </a:solidFill>
                    <a:latin typeface="微软雅黑" panose="020B0503020204020204" pitchFamily="34" charset="-122"/>
                    <a:ea typeface="微软雅黑" panose="020B0503020204020204" pitchFamily="34" charset="-122"/>
                  </a:rPr>
                  <a:t>这时标准</a:t>
                </a:r>
                <a:r>
                  <a:rPr lang="en-US" altLang="zh-CN" sz="1800" dirty="0">
                    <a:solidFill>
                      <a:schemeClr val="tx1"/>
                    </a:solidFill>
                    <a:latin typeface="微软雅黑" panose="020B0503020204020204" pitchFamily="34" charset="-122"/>
                    <a:ea typeface="微软雅黑" panose="020B0503020204020204" pitchFamily="34" charset="-122"/>
                  </a:rPr>
                  <a:t>BP</a:t>
                </a:r>
                <a:r>
                  <a:rPr lang="zh-CN" altLang="en-US" sz="1800" dirty="0">
                    <a:solidFill>
                      <a:schemeClr val="tx1"/>
                    </a:solidFill>
                    <a:latin typeface="微软雅黑" panose="020B0503020204020204" pitchFamily="34" charset="-122"/>
                    <a:ea typeface="微软雅黑" panose="020B0503020204020204" pitchFamily="34" charset="-122"/>
                  </a:rPr>
                  <a:t>算法往往会获得较好的解</a:t>
                </a:r>
                <a:r>
                  <a:rPr lang="en-US" altLang="zh-CN" sz="1800" dirty="0">
                    <a:solidFill>
                      <a:schemeClr val="tx1"/>
                    </a:solidFill>
                    <a:latin typeface="微软雅黑" panose="020B0503020204020204" pitchFamily="34" charset="-122"/>
                    <a:ea typeface="微软雅黑" panose="020B0503020204020204" pitchFamily="34" charset="-122"/>
                  </a:rPr>
                  <a:t>, </a:t>
                </a:r>
                <a:r>
                  <a:rPr lang="zh-CN" altLang="en-US" sz="1800" dirty="0">
                    <a:solidFill>
                      <a:schemeClr val="tx1"/>
                    </a:solidFill>
                    <a:latin typeface="微软雅黑" panose="020B0503020204020204" pitchFamily="34" charset="-122"/>
                    <a:ea typeface="微软雅黑" panose="020B0503020204020204" pitchFamily="34" charset="-122"/>
                  </a:rPr>
                  <a:t>尤其当训练集非常大时效果更明显</a:t>
                </a:r>
                <a:r>
                  <a:rPr lang="en-US" altLang="zh-CN" sz="1800" dirty="0">
                    <a:solidFill>
                      <a:schemeClr val="tx1"/>
                    </a:solidFill>
                    <a:latin typeface="微软雅黑" panose="020B0503020204020204" pitchFamily="34" charset="-122"/>
                    <a:ea typeface="微软雅黑" panose="020B0503020204020204" pitchFamily="34" charset="-122"/>
                  </a:rPr>
                  <a:t>. </a:t>
                </a:r>
              </a:p>
              <a:p>
                <a:endParaRPr lang="en-US" altLang="zh-CN" dirty="0">
                  <a:solidFill>
                    <a:schemeClr val="tx1"/>
                  </a:solidFill>
                  <a:latin typeface="微软雅黑" panose="020B0503020204020204" pitchFamily="34" charset="-122"/>
                  <a:ea typeface="微软雅黑" panose="020B0503020204020204" pitchFamily="34" charset="-122"/>
                </a:endParaRPr>
              </a:p>
              <a:p>
                <a:pPr marL="0" indent="0">
                  <a:buNone/>
                </a:pPr>
                <a:endParaRPr lang="en-US" altLang="zh-CN" dirty="0">
                  <a:solidFill>
                    <a:schemeClr val="tx1"/>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endParaRPr lang="en-US" altLang="zh-CN" dirty="0">
                  <a:solidFill>
                    <a:schemeClr val="tx1"/>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endParaRPr lang="zh-CN" altLang="en-US" dirty="0">
                  <a:solidFill>
                    <a:schemeClr val="tx1"/>
                  </a:solidFill>
                  <a:latin typeface="微软雅黑" panose="020B0503020204020204" pitchFamily="34" charset="-122"/>
                  <a:ea typeface="微软雅黑" panose="020B0503020204020204" pitchFamily="34"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914400" y="1143000"/>
                <a:ext cx="10058400" cy="5029200"/>
              </a:xfrm>
              <a:blipFill>
                <a:blip r:embed="rId3"/>
                <a:stretch>
                  <a:fillRect l="-788" t="-970"/>
                </a:stretch>
              </a:blipFill>
            </p:spPr>
            <p:txBody>
              <a:bodyPr/>
              <a:lstStyle/>
              <a:p>
                <a:r>
                  <a:rPr lang="zh-CN" altLang="en-US">
                    <a:noFill/>
                  </a:rPr>
                  <a:t> </a:t>
                </a:r>
              </a:p>
            </p:txBody>
          </p:sp>
        </mc:Fallback>
      </mc:AlternateContent>
      <p:sp>
        <p:nvSpPr>
          <p:cNvPr id="6" name="标题 1"/>
          <p:cNvSpPr>
            <a:spLocks noGrp="1"/>
          </p:cNvSpPr>
          <p:nvPr>
            <p:ph type="title"/>
          </p:nvPr>
        </p:nvSpPr>
        <p:spPr>
          <a:xfrm>
            <a:off x="914400" y="0"/>
            <a:ext cx="7886700" cy="777874"/>
          </a:xfrm>
        </p:spPr>
        <p:txBody>
          <a:bodyPr/>
          <a:lstStyle/>
          <a:p>
            <a:r>
              <a:rPr lang="zh-CN" altLang="en-US" dirty="0">
                <a:solidFill>
                  <a:schemeClr val="tx1"/>
                </a:solidFill>
                <a:latin typeface="微软雅黑" panose="020B0503020204020204" pitchFamily="34" charset="-122"/>
                <a:ea typeface="微软雅黑" panose="020B0503020204020204" pitchFamily="34" charset="-122"/>
              </a:rPr>
              <a:t>误差逆传播算法</a:t>
            </a:r>
          </a:p>
        </p:txBody>
      </p:sp>
    </p:spTree>
    <p:extLst>
      <p:ext uri="{BB962C8B-B14F-4D97-AF65-F5344CB8AC3E}">
        <p14:creationId xmlns:p14="http://schemas.microsoft.com/office/powerpoint/2010/main" val="728215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a:xfrm>
            <a:off x="863600" y="180438"/>
            <a:ext cx="10464800" cy="470898"/>
          </a:xfrm>
        </p:spPr>
        <p:txBody>
          <a:bodyPr/>
          <a:lstStyle/>
          <a:p>
            <a:r>
              <a:rPr lang="zh-CN" altLang="en-US" dirty="0"/>
              <a:t>标志事件</a:t>
            </a:r>
          </a:p>
        </p:txBody>
      </p:sp>
      <p:grpSp>
        <p:nvGrpSpPr>
          <p:cNvPr id="52" name="组合 51">
            <a:extLst>
              <a:ext uri="{FF2B5EF4-FFF2-40B4-BE49-F238E27FC236}">
                <a16:creationId xmlns:a16="http://schemas.microsoft.com/office/drawing/2014/main" id="{DE6B58AA-5F4B-424D-9303-0F888A1091A5}"/>
              </a:ext>
            </a:extLst>
          </p:cNvPr>
          <p:cNvGrpSpPr/>
          <p:nvPr/>
        </p:nvGrpSpPr>
        <p:grpSpPr>
          <a:xfrm>
            <a:off x="1547037" y="1137789"/>
            <a:ext cx="8903456" cy="4958212"/>
            <a:chOff x="2221744" y="1899788"/>
            <a:chExt cx="7723789" cy="3550918"/>
          </a:xfrm>
        </p:grpSpPr>
        <p:cxnSp>
          <p:nvCxnSpPr>
            <p:cNvPr id="3" name="肘形连接符 2">
              <a:extLst>
                <a:ext uri="{FF2B5EF4-FFF2-40B4-BE49-F238E27FC236}">
                  <a16:creationId xmlns:a16="http://schemas.microsoft.com/office/drawing/2014/main" id="{241C650A-86C4-489F-8852-0A65C4F87F17}"/>
                </a:ext>
              </a:extLst>
            </p:cNvPr>
            <p:cNvCxnSpPr>
              <a:cxnSpLocks/>
            </p:cNvCxnSpPr>
            <p:nvPr/>
          </p:nvCxnSpPr>
          <p:spPr>
            <a:xfrm flipV="1">
              <a:off x="2484500" y="4777122"/>
              <a:ext cx="1285337" cy="294311"/>
            </a:xfrm>
            <a:prstGeom prst="bentConnector3">
              <a:avLst>
                <a:gd name="adj1" fmla="val 52010"/>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4" name="TextBox 8">
              <a:extLst>
                <a:ext uri="{FF2B5EF4-FFF2-40B4-BE49-F238E27FC236}">
                  <a16:creationId xmlns:a16="http://schemas.microsoft.com/office/drawing/2014/main" id="{80DAED23-82B3-4D46-8727-5C3A3EEE778C}"/>
                </a:ext>
              </a:extLst>
            </p:cNvPr>
            <p:cNvSpPr txBox="1"/>
            <p:nvPr/>
          </p:nvSpPr>
          <p:spPr>
            <a:xfrm>
              <a:off x="2495600" y="5105722"/>
              <a:ext cx="684578" cy="253916"/>
            </a:xfrm>
            <a:prstGeom prst="rect">
              <a:avLst/>
            </a:prstGeom>
            <a:noFill/>
          </p:spPr>
          <p:txBody>
            <a:bodyPr wrap="square" rtlCol="0">
              <a:spAutoFit/>
            </a:bodyPr>
            <a:lstStyle/>
            <a:p>
              <a:pPr algn="ctr">
                <a:buNone/>
              </a:pPr>
              <a:r>
                <a:rPr lang="en-US" altLang="zh-CN" sz="1050" b="1" dirty="0">
                  <a:solidFill>
                    <a:schemeClr val="accent2"/>
                  </a:solidFill>
                  <a:latin typeface="微软雅黑" panose="020B0503020204020204" pitchFamily="34" charset="-122"/>
                  <a:ea typeface="微软雅黑" panose="020B0503020204020204" pitchFamily="34" charset="-122"/>
                  <a:cs typeface="Times New Roman" pitchFamily="18" charset="0"/>
                </a:rPr>
                <a:t>1956</a:t>
              </a:r>
              <a:r>
                <a:rPr lang="zh-CN" altLang="en-US" sz="1050" b="1" dirty="0">
                  <a:solidFill>
                    <a:schemeClr val="accent2"/>
                  </a:solidFill>
                  <a:latin typeface="微软雅黑" panose="020B0503020204020204" pitchFamily="34" charset="-122"/>
                  <a:ea typeface="微软雅黑" panose="020B0503020204020204" pitchFamily="34" charset="-122"/>
                  <a:cs typeface="Times New Roman" pitchFamily="18" charset="0"/>
                </a:rPr>
                <a:t>年</a:t>
              </a:r>
            </a:p>
          </p:txBody>
        </p:sp>
        <p:sp>
          <p:nvSpPr>
            <p:cNvPr id="5" name="TextBox 10">
              <a:extLst>
                <a:ext uri="{FF2B5EF4-FFF2-40B4-BE49-F238E27FC236}">
                  <a16:creationId xmlns:a16="http://schemas.microsoft.com/office/drawing/2014/main" id="{B6F6D789-C4ED-4611-BF64-D588FF409FD5}"/>
                </a:ext>
              </a:extLst>
            </p:cNvPr>
            <p:cNvSpPr txBox="1"/>
            <p:nvPr/>
          </p:nvSpPr>
          <p:spPr>
            <a:xfrm>
              <a:off x="2221744" y="4731156"/>
              <a:ext cx="967076" cy="369332"/>
            </a:xfrm>
            <a:prstGeom prst="rect">
              <a:avLst/>
            </a:prstGeom>
            <a:noFill/>
          </p:spPr>
          <p:txBody>
            <a:bodyPr wrap="square" rtlCol="0">
              <a:spAutoFit/>
            </a:bodyPr>
            <a:lstStyle/>
            <a:p>
              <a:pPr algn="r">
                <a:buNone/>
              </a:pPr>
              <a:r>
                <a:rPr lang="zh-CN" altLang="en-US" sz="900" b="1" dirty="0">
                  <a:latin typeface="微软雅黑" panose="020B0503020204020204" pitchFamily="34" charset="-122"/>
                  <a:ea typeface="微软雅黑" panose="020B0503020204020204" pitchFamily="34" charset="-122"/>
                </a:rPr>
                <a:t>达特茅斯会议标志</a:t>
              </a:r>
              <a:r>
                <a:rPr lang="en-US" altLang="zh-CN" sz="900" b="1" dirty="0">
                  <a:latin typeface="微软雅黑" panose="020B0503020204020204" pitchFamily="34" charset="-122"/>
                  <a:ea typeface="微软雅黑" panose="020B0503020204020204" pitchFamily="34" charset="-122"/>
                </a:rPr>
                <a:t>AI</a:t>
              </a:r>
              <a:r>
                <a:rPr lang="zh-CN" altLang="en-US" sz="900" b="1" dirty="0">
                  <a:latin typeface="微软雅黑" panose="020B0503020204020204" pitchFamily="34" charset="-122"/>
                  <a:ea typeface="微软雅黑" panose="020B0503020204020204" pitchFamily="34" charset="-122"/>
                </a:rPr>
                <a:t>诞生</a:t>
              </a:r>
            </a:p>
          </p:txBody>
        </p:sp>
        <p:sp>
          <p:nvSpPr>
            <p:cNvPr id="6" name="TextBox 12">
              <a:extLst>
                <a:ext uri="{FF2B5EF4-FFF2-40B4-BE49-F238E27FC236}">
                  <a16:creationId xmlns:a16="http://schemas.microsoft.com/office/drawing/2014/main" id="{1F84BA42-9411-49D5-9FE8-AF646016832E}"/>
                </a:ext>
              </a:extLst>
            </p:cNvPr>
            <p:cNvSpPr txBox="1"/>
            <p:nvPr/>
          </p:nvSpPr>
          <p:spPr>
            <a:xfrm>
              <a:off x="3138874" y="4803854"/>
              <a:ext cx="684578" cy="253916"/>
            </a:xfrm>
            <a:prstGeom prst="rect">
              <a:avLst/>
            </a:prstGeom>
            <a:noFill/>
          </p:spPr>
          <p:txBody>
            <a:bodyPr wrap="square" rtlCol="0">
              <a:spAutoFit/>
            </a:bodyPr>
            <a:lstStyle/>
            <a:p>
              <a:pPr algn="ctr">
                <a:buNone/>
              </a:pPr>
              <a:r>
                <a:rPr lang="en-US" altLang="zh-CN" sz="1050" b="1" dirty="0">
                  <a:solidFill>
                    <a:schemeClr val="accent2"/>
                  </a:solidFill>
                  <a:latin typeface="微软雅黑" panose="020B0503020204020204" pitchFamily="34" charset="-122"/>
                  <a:ea typeface="微软雅黑" panose="020B0503020204020204" pitchFamily="34" charset="-122"/>
                  <a:cs typeface="Times New Roman" pitchFamily="18" charset="0"/>
                </a:rPr>
                <a:t>1957</a:t>
              </a:r>
              <a:r>
                <a:rPr lang="zh-CN" altLang="en-US" sz="1050" b="1" dirty="0">
                  <a:solidFill>
                    <a:schemeClr val="accent2"/>
                  </a:solidFill>
                  <a:latin typeface="微软雅黑" panose="020B0503020204020204" pitchFamily="34" charset="-122"/>
                  <a:ea typeface="微软雅黑" panose="020B0503020204020204" pitchFamily="34" charset="-122"/>
                  <a:cs typeface="Times New Roman" pitchFamily="18" charset="0"/>
                </a:rPr>
                <a:t>年</a:t>
              </a:r>
            </a:p>
          </p:txBody>
        </p:sp>
        <p:cxnSp>
          <p:nvCxnSpPr>
            <p:cNvPr id="7" name="肘形连接符 13">
              <a:extLst>
                <a:ext uri="{FF2B5EF4-FFF2-40B4-BE49-F238E27FC236}">
                  <a16:creationId xmlns:a16="http://schemas.microsoft.com/office/drawing/2014/main" id="{FCFBD576-2607-441C-ACD1-96F95977E68D}"/>
                </a:ext>
              </a:extLst>
            </p:cNvPr>
            <p:cNvCxnSpPr>
              <a:cxnSpLocks/>
            </p:cNvCxnSpPr>
            <p:nvPr/>
          </p:nvCxnSpPr>
          <p:spPr>
            <a:xfrm flipV="1">
              <a:off x="3156232" y="4479965"/>
              <a:ext cx="1227206" cy="294311"/>
            </a:xfrm>
            <a:prstGeom prst="bentConnector3">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8" name="TextBox 14">
              <a:extLst>
                <a:ext uri="{FF2B5EF4-FFF2-40B4-BE49-F238E27FC236}">
                  <a16:creationId xmlns:a16="http://schemas.microsoft.com/office/drawing/2014/main" id="{5BEF0E4B-37C8-438E-A41B-1B5C2559D7E4}"/>
                </a:ext>
              </a:extLst>
            </p:cNvPr>
            <p:cNvSpPr txBox="1"/>
            <p:nvPr/>
          </p:nvSpPr>
          <p:spPr>
            <a:xfrm>
              <a:off x="3800314" y="4529579"/>
              <a:ext cx="684578" cy="253916"/>
            </a:xfrm>
            <a:prstGeom prst="rect">
              <a:avLst/>
            </a:prstGeom>
            <a:noFill/>
          </p:spPr>
          <p:txBody>
            <a:bodyPr wrap="square" rtlCol="0">
              <a:spAutoFit/>
            </a:bodyPr>
            <a:lstStyle/>
            <a:p>
              <a:pPr algn="ctr">
                <a:buNone/>
              </a:pPr>
              <a:r>
                <a:rPr lang="en-US" altLang="zh-CN" sz="1050" dirty="0">
                  <a:latin typeface="微软雅黑" panose="020B0503020204020204" pitchFamily="34" charset="-122"/>
                  <a:ea typeface="微软雅黑" panose="020B0503020204020204" pitchFamily="34" charset="-122"/>
                  <a:cs typeface="Times New Roman" pitchFamily="18" charset="0"/>
                </a:rPr>
                <a:t>1960</a:t>
              </a:r>
              <a:r>
                <a:rPr lang="zh-CN" altLang="en-US" sz="1050" dirty="0">
                  <a:latin typeface="微软雅黑" panose="020B0503020204020204" pitchFamily="34" charset="-122"/>
                  <a:ea typeface="微软雅黑" panose="020B0503020204020204" pitchFamily="34" charset="-122"/>
                  <a:cs typeface="Times New Roman" pitchFamily="18" charset="0"/>
                </a:rPr>
                <a:t>年</a:t>
              </a:r>
            </a:p>
          </p:txBody>
        </p:sp>
        <p:cxnSp>
          <p:nvCxnSpPr>
            <p:cNvPr id="9" name="肘形连接符 15">
              <a:extLst>
                <a:ext uri="{FF2B5EF4-FFF2-40B4-BE49-F238E27FC236}">
                  <a16:creationId xmlns:a16="http://schemas.microsoft.com/office/drawing/2014/main" id="{9B612FF6-33B5-40F2-AD78-0D84A4EBD6B2}"/>
                </a:ext>
              </a:extLst>
            </p:cNvPr>
            <p:cNvCxnSpPr>
              <a:cxnSpLocks/>
            </p:cNvCxnSpPr>
            <p:nvPr/>
          </p:nvCxnSpPr>
          <p:spPr>
            <a:xfrm flipV="1">
              <a:off x="3874391" y="4177329"/>
              <a:ext cx="1227206" cy="294311"/>
            </a:xfrm>
            <a:prstGeom prst="bentConnector3">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TextBox 17">
              <a:extLst>
                <a:ext uri="{FF2B5EF4-FFF2-40B4-BE49-F238E27FC236}">
                  <a16:creationId xmlns:a16="http://schemas.microsoft.com/office/drawing/2014/main" id="{437E1B1A-D07A-4C1C-934D-90743587558C}"/>
                </a:ext>
              </a:extLst>
            </p:cNvPr>
            <p:cNvSpPr txBox="1"/>
            <p:nvPr/>
          </p:nvSpPr>
          <p:spPr>
            <a:xfrm>
              <a:off x="3008575" y="4437006"/>
              <a:ext cx="834156" cy="369332"/>
            </a:xfrm>
            <a:prstGeom prst="rect">
              <a:avLst/>
            </a:prstGeom>
            <a:noFill/>
          </p:spPr>
          <p:txBody>
            <a:bodyPr wrap="square" rtlCol="0">
              <a:spAutoFit/>
            </a:bodyPr>
            <a:lstStyle/>
            <a:p>
              <a:pPr algn="r">
                <a:buNone/>
              </a:pPr>
              <a:r>
                <a:rPr lang="zh-CN" altLang="en-US" sz="900" b="1" dirty="0">
                  <a:latin typeface="微软雅黑" panose="020B0503020204020204" pitchFamily="34" charset="-122"/>
                  <a:ea typeface="微软雅黑" panose="020B0503020204020204" pitchFamily="34" charset="-122"/>
                </a:rPr>
                <a:t>罗森布拉特发明感知机</a:t>
              </a:r>
            </a:p>
          </p:txBody>
        </p:sp>
        <p:sp>
          <p:nvSpPr>
            <p:cNvPr id="11" name="TextBox 18">
              <a:extLst>
                <a:ext uri="{FF2B5EF4-FFF2-40B4-BE49-F238E27FC236}">
                  <a16:creationId xmlns:a16="http://schemas.microsoft.com/office/drawing/2014/main" id="{E20A37AF-8631-4D76-8F2A-C9DE2110469F}"/>
                </a:ext>
              </a:extLst>
            </p:cNvPr>
            <p:cNvSpPr txBox="1"/>
            <p:nvPr/>
          </p:nvSpPr>
          <p:spPr>
            <a:xfrm>
              <a:off x="3655466" y="4102326"/>
              <a:ext cx="888110" cy="369332"/>
            </a:xfrm>
            <a:prstGeom prst="rect">
              <a:avLst/>
            </a:prstGeom>
            <a:noFill/>
          </p:spPr>
          <p:txBody>
            <a:bodyPr wrap="square" rtlCol="0">
              <a:spAutoFit/>
            </a:bodyPr>
            <a:lstStyle/>
            <a:p>
              <a:pPr algn="r">
                <a:buNone/>
              </a:pPr>
              <a:r>
                <a:rPr lang="zh-CN" altLang="en-US" sz="900" b="1" dirty="0">
                  <a:latin typeface="微软雅黑" panose="020B0503020204020204" pitchFamily="34" charset="-122"/>
                  <a:ea typeface="微软雅黑" panose="020B0503020204020204" pitchFamily="34" charset="-122"/>
                </a:rPr>
                <a:t>通用问题求解系统</a:t>
              </a:r>
              <a:r>
                <a:rPr lang="en-US" altLang="zh-CN" sz="900" b="1" dirty="0">
                  <a:latin typeface="微软雅黑" panose="020B0503020204020204" pitchFamily="34" charset="-122"/>
                  <a:ea typeface="微软雅黑" panose="020B0503020204020204" pitchFamily="34" charset="-122"/>
                </a:rPr>
                <a:t>GPS</a:t>
              </a:r>
              <a:r>
                <a:rPr lang="zh-CN" altLang="en-US" sz="900" b="1" dirty="0">
                  <a:latin typeface="微软雅黑" panose="020B0503020204020204" pitchFamily="34" charset="-122"/>
                  <a:ea typeface="微软雅黑" panose="020B0503020204020204" pitchFamily="34" charset="-122"/>
                </a:rPr>
                <a:t>系统</a:t>
              </a:r>
              <a:endParaRPr lang="en-US" altLang="zh-CN" sz="900" b="1" dirty="0">
                <a:latin typeface="微软雅黑" panose="020B0503020204020204" pitchFamily="34" charset="-122"/>
                <a:ea typeface="微软雅黑" panose="020B0503020204020204" pitchFamily="34" charset="-122"/>
              </a:endParaRPr>
            </a:p>
          </p:txBody>
        </p:sp>
        <p:sp>
          <p:nvSpPr>
            <p:cNvPr id="12" name="TextBox 19">
              <a:extLst>
                <a:ext uri="{FF2B5EF4-FFF2-40B4-BE49-F238E27FC236}">
                  <a16:creationId xmlns:a16="http://schemas.microsoft.com/office/drawing/2014/main" id="{042D49D5-EF23-460E-9D29-09710D52A8AC}"/>
                </a:ext>
              </a:extLst>
            </p:cNvPr>
            <p:cNvSpPr txBox="1"/>
            <p:nvPr/>
          </p:nvSpPr>
          <p:spPr>
            <a:xfrm>
              <a:off x="4466801" y="4249973"/>
              <a:ext cx="684578" cy="253916"/>
            </a:xfrm>
            <a:prstGeom prst="rect">
              <a:avLst/>
            </a:prstGeom>
            <a:noFill/>
          </p:spPr>
          <p:txBody>
            <a:bodyPr wrap="square" rtlCol="0">
              <a:spAutoFit/>
            </a:bodyPr>
            <a:lstStyle/>
            <a:p>
              <a:pPr algn="ctr">
                <a:buNone/>
              </a:pPr>
              <a:r>
                <a:rPr lang="en-US" altLang="zh-CN" sz="1050" dirty="0">
                  <a:latin typeface="微软雅黑" panose="020B0503020204020204" pitchFamily="34" charset="-122"/>
                  <a:ea typeface="微软雅黑" panose="020B0503020204020204" pitchFamily="34" charset="-122"/>
                  <a:cs typeface="Times New Roman" pitchFamily="18" charset="0"/>
                </a:rPr>
                <a:t>1968</a:t>
              </a:r>
              <a:r>
                <a:rPr lang="zh-CN" altLang="en-US" sz="1050" dirty="0">
                  <a:latin typeface="微软雅黑" panose="020B0503020204020204" pitchFamily="34" charset="-122"/>
                  <a:ea typeface="微软雅黑" panose="020B0503020204020204" pitchFamily="34" charset="-122"/>
                  <a:cs typeface="Times New Roman" pitchFamily="18" charset="0"/>
                </a:rPr>
                <a:t>年</a:t>
              </a:r>
            </a:p>
          </p:txBody>
        </p:sp>
        <p:sp>
          <p:nvSpPr>
            <p:cNvPr id="13" name="TextBox 20">
              <a:extLst>
                <a:ext uri="{FF2B5EF4-FFF2-40B4-BE49-F238E27FC236}">
                  <a16:creationId xmlns:a16="http://schemas.microsoft.com/office/drawing/2014/main" id="{B935588A-60D0-4C12-B06D-DA11DD378138}"/>
                </a:ext>
              </a:extLst>
            </p:cNvPr>
            <p:cNvSpPr txBox="1"/>
            <p:nvPr/>
          </p:nvSpPr>
          <p:spPr>
            <a:xfrm>
              <a:off x="4230880" y="3803216"/>
              <a:ext cx="941632" cy="397032"/>
            </a:xfrm>
            <a:prstGeom prst="rect">
              <a:avLst/>
            </a:prstGeom>
            <a:noFill/>
          </p:spPr>
          <p:txBody>
            <a:bodyPr wrap="square" rtlCol="0">
              <a:spAutoFit/>
            </a:bodyPr>
            <a:lstStyle/>
            <a:p>
              <a:pPr algn="r">
                <a:buNone/>
              </a:pPr>
              <a:r>
                <a:rPr lang="en-US" altLang="zh-CN" sz="900" b="1" dirty="0">
                  <a:latin typeface="微软雅黑" panose="020B0503020204020204" pitchFamily="34" charset="-122"/>
                  <a:ea typeface="微软雅黑" panose="020B0503020204020204" pitchFamily="34" charset="-122"/>
                </a:rPr>
                <a:t>DENDRAL </a:t>
              </a:r>
            </a:p>
            <a:p>
              <a:pPr algn="r">
                <a:buNone/>
              </a:pPr>
              <a:r>
                <a:rPr lang="zh-CN" altLang="en-US" sz="900" b="1" dirty="0">
                  <a:latin typeface="微软雅黑" panose="020B0503020204020204" pitchFamily="34" charset="-122"/>
                  <a:ea typeface="微软雅黑" panose="020B0503020204020204" pitchFamily="34" charset="-122"/>
                </a:rPr>
                <a:t>专家系统问世</a:t>
              </a:r>
              <a:endParaRPr lang="en-US" altLang="zh-CN" sz="900" b="1" dirty="0">
                <a:latin typeface="微软雅黑" panose="020B0503020204020204" pitchFamily="34" charset="-122"/>
                <a:ea typeface="微软雅黑" panose="020B0503020204020204" pitchFamily="34" charset="-122"/>
              </a:endParaRPr>
            </a:p>
          </p:txBody>
        </p:sp>
        <p:cxnSp>
          <p:nvCxnSpPr>
            <p:cNvPr id="14" name="肘形连接符 21">
              <a:extLst>
                <a:ext uri="{FF2B5EF4-FFF2-40B4-BE49-F238E27FC236}">
                  <a16:creationId xmlns:a16="http://schemas.microsoft.com/office/drawing/2014/main" id="{80DC9F78-DA2C-492E-BA31-56CA9C04EA3D}"/>
                </a:ext>
              </a:extLst>
            </p:cNvPr>
            <p:cNvCxnSpPr>
              <a:cxnSpLocks/>
            </p:cNvCxnSpPr>
            <p:nvPr/>
          </p:nvCxnSpPr>
          <p:spPr>
            <a:xfrm flipV="1">
              <a:off x="4487994" y="3884519"/>
              <a:ext cx="1227206" cy="294311"/>
            </a:xfrm>
            <a:prstGeom prst="bentConnector3">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5" name="TextBox 22">
              <a:extLst>
                <a:ext uri="{FF2B5EF4-FFF2-40B4-BE49-F238E27FC236}">
                  <a16:creationId xmlns:a16="http://schemas.microsoft.com/office/drawing/2014/main" id="{B9BED354-78BF-4640-B10E-74281A7A1BE7}"/>
                </a:ext>
              </a:extLst>
            </p:cNvPr>
            <p:cNvSpPr txBox="1"/>
            <p:nvPr/>
          </p:nvSpPr>
          <p:spPr>
            <a:xfrm>
              <a:off x="5175673" y="3952403"/>
              <a:ext cx="684578" cy="253916"/>
            </a:xfrm>
            <a:prstGeom prst="rect">
              <a:avLst/>
            </a:prstGeom>
            <a:noFill/>
          </p:spPr>
          <p:txBody>
            <a:bodyPr wrap="square" rtlCol="0">
              <a:spAutoFit/>
            </a:bodyPr>
            <a:lstStyle/>
            <a:p>
              <a:pPr algn="ctr">
                <a:buNone/>
              </a:pPr>
              <a:r>
                <a:rPr lang="en-US" altLang="zh-CN" sz="1050" b="1" dirty="0">
                  <a:solidFill>
                    <a:schemeClr val="accent2"/>
                  </a:solidFill>
                  <a:latin typeface="微软雅黑" panose="020B0503020204020204" pitchFamily="34" charset="-122"/>
                  <a:ea typeface="微软雅黑" panose="020B0503020204020204" pitchFamily="34" charset="-122"/>
                  <a:cs typeface="Times New Roman" pitchFamily="18" charset="0"/>
                </a:rPr>
                <a:t>1969</a:t>
              </a:r>
              <a:r>
                <a:rPr lang="zh-CN" altLang="en-US" sz="1050" b="1" dirty="0">
                  <a:solidFill>
                    <a:schemeClr val="accent2"/>
                  </a:solidFill>
                  <a:latin typeface="微软雅黑" panose="020B0503020204020204" pitchFamily="34" charset="-122"/>
                  <a:ea typeface="微软雅黑" panose="020B0503020204020204" pitchFamily="34" charset="-122"/>
                  <a:cs typeface="Times New Roman" pitchFamily="18" charset="0"/>
                </a:rPr>
                <a:t>年</a:t>
              </a:r>
            </a:p>
          </p:txBody>
        </p:sp>
        <p:sp>
          <p:nvSpPr>
            <p:cNvPr id="16" name="TextBox 23">
              <a:extLst>
                <a:ext uri="{FF2B5EF4-FFF2-40B4-BE49-F238E27FC236}">
                  <a16:creationId xmlns:a16="http://schemas.microsoft.com/office/drawing/2014/main" id="{A3A4ED56-BD56-4908-BA5E-53A5DE743058}"/>
                </a:ext>
              </a:extLst>
            </p:cNvPr>
            <p:cNvSpPr txBox="1"/>
            <p:nvPr/>
          </p:nvSpPr>
          <p:spPr>
            <a:xfrm>
              <a:off x="4900707" y="3170018"/>
              <a:ext cx="1052711" cy="646331"/>
            </a:xfrm>
            <a:prstGeom prst="rect">
              <a:avLst/>
            </a:prstGeom>
            <a:noFill/>
          </p:spPr>
          <p:txBody>
            <a:bodyPr wrap="square" rtlCol="0">
              <a:spAutoFit/>
            </a:bodyPr>
            <a:lstStyle/>
            <a:p>
              <a:pPr algn="r">
                <a:buNone/>
              </a:pPr>
              <a:r>
                <a:rPr lang="en-US" altLang="zh-CN" sz="900" b="1" dirty="0" err="1">
                  <a:latin typeface="微软雅黑" panose="020B0503020204020204" pitchFamily="34" charset="-122"/>
                  <a:ea typeface="微软雅黑" panose="020B0503020204020204" pitchFamily="34" charset="-122"/>
                </a:rPr>
                <a:t>M.Minsky</a:t>
              </a:r>
              <a:r>
                <a:rPr lang="zh-CN" altLang="en-US" sz="900" b="1" dirty="0">
                  <a:latin typeface="微软雅黑" panose="020B0503020204020204" pitchFamily="34" charset="-122"/>
                  <a:ea typeface="微软雅黑" panose="020B0503020204020204" pitchFamily="34" charset="-122"/>
                </a:rPr>
                <a:t>提出感知机的局限性</a:t>
              </a:r>
              <a:r>
                <a:rPr lang="en-US" altLang="zh-CN" sz="900" b="1" dirty="0">
                  <a:latin typeface="微软雅黑" panose="020B0503020204020204" pitchFamily="34" charset="-122"/>
                  <a:ea typeface="微软雅黑" panose="020B0503020204020204" pitchFamily="34" charset="-122"/>
                </a:rPr>
                <a:t>+</a:t>
              </a:r>
              <a:r>
                <a:rPr lang="zh-CN" altLang="en-US" sz="900" b="1" dirty="0">
                  <a:latin typeface="微软雅黑" panose="020B0503020204020204" pitchFamily="34" charset="-122"/>
                  <a:ea typeface="微软雅黑" panose="020B0503020204020204" pitchFamily="34" charset="-122"/>
                </a:rPr>
                <a:t>技术限制</a:t>
              </a:r>
              <a:r>
                <a:rPr lang="en-US" altLang="zh-CN" sz="900" b="1" dirty="0">
                  <a:latin typeface="微软雅黑" panose="020B0503020204020204" pitchFamily="34" charset="-122"/>
                  <a:ea typeface="微软雅黑" panose="020B0503020204020204" pitchFamily="34" charset="-122"/>
                  <a:sym typeface="Wingdings" panose="05000000000000000000" pitchFamily="2" charset="2"/>
                </a:rPr>
                <a:t>   </a:t>
              </a:r>
              <a:r>
                <a:rPr lang="zh-CN" altLang="en-US" sz="900" b="1" dirty="0">
                  <a:latin typeface="微软雅黑" panose="020B0503020204020204" pitchFamily="34" charset="-122"/>
                  <a:ea typeface="微软雅黑" panose="020B0503020204020204" pitchFamily="34" charset="-122"/>
                  <a:sym typeface="Wingdings" panose="05000000000000000000" pitchFamily="2" charset="2"/>
                </a:rPr>
                <a:t>连接</a:t>
              </a:r>
              <a:r>
                <a:rPr lang="zh-CN" altLang="en-US" sz="900" b="1" dirty="0">
                  <a:latin typeface="微软雅黑" panose="020B0503020204020204" pitchFamily="34" charset="-122"/>
                  <a:ea typeface="微软雅黑" panose="020B0503020204020204" pitchFamily="34" charset="-122"/>
                </a:rPr>
                <a:t>主义低谷</a:t>
              </a:r>
            </a:p>
          </p:txBody>
        </p:sp>
        <p:sp>
          <p:nvSpPr>
            <p:cNvPr id="17" name="TextBox 24">
              <a:extLst>
                <a:ext uri="{FF2B5EF4-FFF2-40B4-BE49-F238E27FC236}">
                  <a16:creationId xmlns:a16="http://schemas.microsoft.com/office/drawing/2014/main" id="{4B3BE1DE-BE48-4C86-8761-95CF1589DE7E}"/>
                </a:ext>
              </a:extLst>
            </p:cNvPr>
            <p:cNvSpPr txBox="1"/>
            <p:nvPr/>
          </p:nvSpPr>
          <p:spPr>
            <a:xfrm>
              <a:off x="5788658" y="2919185"/>
              <a:ext cx="946336" cy="646331"/>
            </a:xfrm>
            <a:prstGeom prst="rect">
              <a:avLst/>
            </a:prstGeom>
            <a:noFill/>
          </p:spPr>
          <p:txBody>
            <a:bodyPr wrap="square" rtlCol="0">
              <a:spAutoFit/>
            </a:bodyPr>
            <a:lstStyle/>
            <a:p>
              <a:pPr algn="r">
                <a:buNone/>
              </a:pPr>
              <a:r>
                <a:rPr lang="en-US" altLang="zh-CN" sz="900" b="1" dirty="0">
                  <a:latin typeface="微软雅黑" panose="020B0503020204020204" pitchFamily="34" charset="-122"/>
                  <a:ea typeface="微软雅黑" panose="020B0503020204020204" pitchFamily="34" charset="-122"/>
                </a:rPr>
                <a:t>J.J Hopfield</a:t>
              </a:r>
              <a:r>
                <a:rPr lang="zh-CN" altLang="en-US" sz="900" b="1" dirty="0">
                  <a:latin typeface="微软雅黑" panose="020B0503020204020204" pitchFamily="34" charset="-122"/>
                  <a:ea typeface="微软雅黑" panose="020B0503020204020204" pitchFamily="34" charset="-122"/>
                </a:rPr>
                <a:t>解决</a:t>
              </a:r>
              <a:r>
                <a:rPr lang="en-US" altLang="zh-CN" sz="900" b="1" dirty="0">
                  <a:latin typeface="微软雅黑" panose="020B0503020204020204" pitchFamily="34" charset="-122"/>
                  <a:ea typeface="微软雅黑" panose="020B0503020204020204" pitchFamily="34" charset="-122"/>
                </a:rPr>
                <a:t>NP</a:t>
              </a:r>
              <a:r>
                <a:rPr lang="zh-CN" altLang="en-US" sz="900" b="1" dirty="0">
                  <a:latin typeface="微软雅黑" panose="020B0503020204020204" pitchFamily="34" charset="-122"/>
                  <a:ea typeface="微软雅黑" panose="020B0503020204020204" pitchFamily="34" charset="-122"/>
                </a:rPr>
                <a:t>难问题，联结主义重新受到关注</a:t>
              </a:r>
            </a:p>
          </p:txBody>
        </p:sp>
        <p:cxnSp>
          <p:nvCxnSpPr>
            <p:cNvPr id="18" name="肘形连接符 25">
              <a:extLst>
                <a:ext uri="{FF2B5EF4-FFF2-40B4-BE49-F238E27FC236}">
                  <a16:creationId xmlns:a16="http://schemas.microsoft.com/office/drawing/2014/main" id="{857622D9-02FB-4E84-B735-D55B6B8BA291}"/>
                </a:ext>
              </a:extLst>
            </p:cNvPr>
            <p:cNvCxnSpPr>
              <a:cxnSpLocks/>
            </p:cNvCxnSpPr>
            <p:nvPr/>
          </p:nvCxnSpPr>
          <p:spPr>
            <a:xfrm flipV="1">
              <a:off x="5096352" y="3601202"/>
              <a:ext cx="1618781" cy="294311"/>
            </a:xfrm>
            <a:prstGeom prst="bentConnector3">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19" name="TextBox 28">
              <a:extLst>
                <a:ext uri="{FF2B5EF4-FFF2-40B4-BE49-F238E27FC236}">
                  <a16:creationId xmlns:a16="http://schemas.microsoft.com/office/drawing/2014/main" id="{5DED1858-8FD6-451F-A930-FEA24D512731}"/>
                </a:ext>
              </a:extLst>
            </p:cNvPr>
            <p:cNvSpPr txBox="1"/>
            <p:nvPr/>
          </p:nvSpPr>
          <p:spPr>
            <a:xfrm>
              <a:off x="5976587" y="3662522"/>
              <a:ext cx="684578" cy="253916"/>
            </a:xfrm>
            <a:prstGeom prst="rect">
              <a:avLst/>
            </a:prstGeom>
            <a:noFill/>
          </p:spPr>
          <p:txBody>
            <a:bodyPr wrap="square" rtlCol="0">
              <a:spAutoFit/>
            </a:bodyPr>
            <a:lstStyle/>
            <a:p>
              <a:pPr algn="ctr">
                <a:buNone/>
              </a:pPr>
              <a:r>
                <a:rPr lang="en-US" altLang="zh-CN" sz="1050" b="1" dirty="0">
                  <a:solidFill>
                    <a:schemeClr val="accent2"/>
                  </a:solidFill>
                  <a:latin typeface="微软雅黑" panose="020B0503020204020204" pitchFamily="34" charset="-122"/>
                  <a:ea typeface="微软雅黑" panose="020B0503020204020204" pitchFamily="34" charset="-122"/>
                  <a:cs typeface="Times New Roman" pitchFamily="18" charset="0"/>
                </a:rPr>
                <a:t>1983</a:t>
              </a:r>
              <a:r>
                <a:rPr lang="zh-CN" altLang="en-US" sz="1050" b="1" dirty="0">
                  <a:solidFill>
                    <a:schemeClr val="accent2"/>
                  </a:solidFill>
                  <a:latin typeface="微软雅黑" panose="020B0503020204020204" pitchFamily="34" charset="-122"/>
                  <a:ea typeface="微软雅黑" panose="020B0503020204020204" pitchFamily="34" charset="-122"/>
                  <a:cs typeface="Times New Roman" pitchFamily="18" charset="0"/>
                </a:rPr>
                <a:t>年</a:t>
              </a:r>
            </a:p>
          </p:txBody>
        </p:sp>
        <p:cxnSp>
          <p:nvCxnSpPr>
            <p:cNvPr id="20" name="肘形连接符 29">
              <a:extLst>
                <a:ext uri="{FF2B5EF4-FFF2-40B4-BE49-F238E27FC236}">
                  <a16:creationId xmlns:a16="http://schemas.microsoft.com/office/drawing/2014/main" id="{B8D12409-8080-4BF6-8BEC-D73892E09406}"/>
                </a:ext>
              </a:extLst>
            </p:cNvPr>
            <p:cNvCxnSpPr>
              <a:cxnSpLocks/>
            </p:cNvCxnSpPr>
            <p:nvPr/>
          </p:nvCxnSpPr>
          <p:spPr>
            <a:xfrm flipV="1">
              <a:off x="5909272" y="3306891"/>
              <a:ext cx="1618781" cy="294311"/>
            </a:xfrm>
            <a:prstGeom prst="bentConnector3">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1" name="TextBox 30">
              <a:extLst>
                <a:ext uri="{FF2B5EF4-FFF2-40B4-BE49-F238E27FC236}">
                  <a16:creationId xmlns:a16="http://schemas.microsoft.com/office/drawing/2014/main" id="{6FD0B5F2-7D2E-4CBA-BC6C-9ED6442786EB}"/>
                </a:ext>
              </a:extLst>
            </p:cNvPr>
            <p:cNvSpPr txBox="1"/>
            <p:nvPr/>
          </p:nvSpPr>
          <p:spPr>
            <a:xfrm>
              <a:off x="6703903" y="3337554"/>
              <a:ext cx="1136771" cy="253916"/>
            </a:xfrm>
            <a:prstGeom prst="rect">
              <a:avLst/>
            </a:prstGeom>
            <a:noFill/>
          </p:spPr>
          <p:txBody>
            <a:bodyPr wrap="square" rtlCol="0">
              <a:spAutoFit/>
            </a:bodyPr>
            <a:lstStyle/>
            <a:p>
              <a:pPr>
                <a:buNone/>
              </a:pPr>
              <a:r>
                <a:rPr lang="en-US" altLang="zh-CN" sz="1050" dirty="0">
                  <a:latin typeface="微软雅黑" panose="020B0503020204020204" pitchFamily="34" charset="-122"/>
                  <a:ea typeface="微软雅黑" panose="020B0503020204020204" pitchFamily="34" charset="-122"/>
                  <a:cs typeface="Times New Roman" pitchFamily="18" charset="0"/>
                </a:rPr>
                <a:t>1980</a:t>
              </a:r>
              <a:r>
                <a:rPr lang="zh-CN" altLang="en-US" sz="1050" dirty="0">
                  <a:latin typeface="微软雅黑" panose="020B0503020204020204" pitchFamily="34" charset="-122"/>
                  <a:ea typeface="微软雅黑" panose="020B0503020204020204" pitchFamily="34" charset="-122"/>
                  <a:cs typeface="Times New Roman" pitchFamily="18" charset="0"/>
                </a:rPr>
                <a:t>年代</a:t>
              </a:r>
            </a:p>
          </p:txBody>
        </p:sp>
        <p:sp>
          <p:nvSpPr>
            <p:cNvPr id="22" name="TextBox 31">
              <a:extLst>
                <a:ext uri="{FF2B5EF4-FFF2-40B4-BE49-F238E27FC236}">
                  <a16:creationId xmlns:a16="http://schemas.microsoft.com/office/drawing/2014/main" id="{B74798D5-ED16-4EEF-AD80-3EA107AEAEDA}"/>
                </a:ext>
              </a:extLst>
            </p:cNvPr>
            <p:cNvSpPr txBox="1"/>
            <p:nvPr/>
          </p:nvSpPr>
          <p:spPr>
            <a:xfrm>
              <a:off x="7392146" y="2497431"/>
              <a:ext cx="957591" cy="507831"/>
            </a:xfrm>
            <a:prstGeom prst="rect">
              <a:avLst/>
            </a:prstGeom>
            <a:noFill/>
          </p:spPr>
          <p:txBody>
            <a:bodyPr wrap="square" rtlCol="0">
              <a:spAutoFit/>
            </a:bodyPr>
            <a:lstStyle/>
            <a:p>
              <a:pPr algn="r">
                <a:buNone/>
              </a:pPr>
              <a:r>
                <a:rPr lang="en-US" altLang="zh-CN" sz="900" b="1" dirty="0" err="1">
                  <a:latin typeface="微软雅黑" panose="020B0503020204020204" pitchFamily="34" charset="-122"/>
                  <a:ea typeface="微软雅黑" panose="020B0503020204020204" pitchFamily="34" charset="-122"/>
                </a:rPr>
                <a:t>D.E.Rumel</a:t>
              </a:r>
              <a:r>
                <a:rPr lang="en-US" altLang="zh-CN" sz="900" b="1" dirty="0">
                  <a:latin typeface="微软雅黑" panose="020B0503020204020204" pitchFamily="34" charset="-122"/>
                  <a:ea typeface="微软雅黑" panose="020B0503020204020204" pitchFamily="34" charset="-122"/>
                </a:rPr>
                <a:t>-hart</a:t>
              </a:r>
              <a:r>
                <a:rPr lang="zh-CN" altLang="en-US" sz="900" b="1" dirty="0">
                  <a:latin typeface="微软雅黑" panose="020B0503020204020204" pitchFamily="34" charset="-122"/>
                  <a:ea typeface="微软雅黑" panose="020B0503020204020204" pitchFamily="34" charset="-122"/>
                </a:rPr>
                <a:t>等人发明了</a:t>
              </a:r>
              <a:r>
                <a:rPr lang="en-US" altLang="zh-CN" sz="900" b="1" dirty="0">
                  <a:latin typeface="微软雅黑" panose="020B0503020204020204" pitchFamily="34" charset="-122"/>
                  <a:ea typeface="微软雅黑" panose="020B0503020204020204" pitchFamily="34" charset="-122"/>
                </a:rPr>
                <a:t>BP </a:t>
              </a:r>
              <a:r>
                <a:rPr lang="zh-CN" altLang="en-US" sz="900" b="1" dirty="0">
                  <a:latin typeface="微软雅黑" panose="020B0503020204020204" pitchFamily="34" charset="-122"/>
                  <a:ea typeface="微软雅黑" panose="020B0503020204020204" pitchFamily="34" charset="-122"/>
                </a:rPr>
                <a:t>算法</a:t>
              </a:r>
            </a:p>
          </p:txBody>
        </p:sp>
        <p:sp>
          <p:nvSpPr>
            <p:cNvPr id="23" name="TextBox 32">
              <a:extLst>
                <a:ext uri="{FF2B5EF4-FFF2-40B4-BE49-F238E27FC236}">
                  <a16:creationId xmlns:a16="http://schemas.microsoft.com/office/drawing/2014/main" id="{90E9866D-B55D-4830-867F-0169A8DFC1C4}"/>
                </a:ext>
              </a:extLst>
            </p:cNvPr>
            <p:cNvSpPr txBox="1"/>
            <p:nvPr/>
          </p:nvSpPr>
          <p:spPr>
            <a:xfrm>
              <a:off x="6600056" y="2708922"/>
              <a:ext cx="1009136" cy="507831"/>
            </a:xfrm>
            <a:prstGeom prst="rect">
              <a:avLst/>
            </a:prstGeom>
            <a:noFill/>
          </p:spPr>
          <p:txBody>
            <a:bodyPr wrap="square" rtlCol="0">
              <a:spAutoFit/>
            </a:bodyPr>
            <a:lstStyle/>
            <a:p>
              <a:pPr algn="r">
                <a:buNone/>
              </a:pPr>
              <a:r>
                <a:rPr lang="zh-CN" altLang="en-US" sz="900" b="1" dirty="0">
                  <a:latin typeface="微软雅黑" panose="020B0503020204020204" pitchFamily="34" charset="-122"/>
                  <a:ea typeface="微软雅黑" panose="020B0503020204020204" pitchFamily="34" charset="-122"/>
                </a:rPr>
                <a:t>符号主义的代表方法是决策树和基于逻辑的学习</a:t>
              </a:r>
            </a:p>
          </p:txBody>
        </p:sp>
        <p:cxnSp>
          <p:nvCxnSpPr>
            <p:cNvPr id="24" name="肘形连接符 33">
              <a:extLst>
                <a:ext uri="{FF2B5EF4-FFF2-40B4-BE49-F238E27FC236}">
                  <a16:creationId xmlns:a16="http://schemas.microsoft.com/office/drawing/2014/main" id="{45D339E3-54C2-474F-B419-344D8E4E5869}"/>
                </a:ext>
              </a:extLst>
            </p:cNvPr>
            <p:cNvCxnSpPr>
              <a:cxnSpLocks/>
            </p:cNvCxnSpPr>
            <p:nvPr/>
          </p:nvCxnSpPr>
          <p:spPr>
            <a:xfrm flipV="1">
              <a:off x="6788044" y="3008472"/>
              <a:ext cx="1480017" cy="294311"/>
            </a:xfrm>
            <a:prstGeom prst="bentConnector3">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TextBox 35">
              <a:extLst>
                <a:ext uri="{FF2B5EF4-FFF2-40B4-BE49-F238E27FC236}">
                  <a16:creationId xmlns:a16="http://schemas.microsoft.com/office/drawing/2014/main" id="{F5C2F967-57FF-491E-9873-D46887B94AF7}"/>
                </a:ext>
              </a:extLst>
            </p:cNvPr>
            <p:cNvSpPr txBox="1"/>
            <p:nvPr/>
          </p:nvSpPr>
          <p:spPr>
            <a:xfrm>
              <a:off x="7568523" y="3054242"/>
              <a:ext cx="684578" cy="253916"/>
            </a:xfrm>
            <a:prstGeom prst="rect">
              <a:avLst/>
            </a:prstGeom>
            <a:noFill/>
          </p:spPr>
          <p:txBody>
            <a:bodyPr wrap="square" rtlCol="0">
              <a:spAutoFit/>
            </a:bodyPr>
            <a:lstStyle/>
            <a:p>
              <a:pPr algn="ctr">
                <a:buNone/>
              </a:pPr>
              <a:r>
                <a:rPr lang="en-US" altLang="zh-CN" sz="1050" b="1" dirty="0">
                  <a:solidFill>
                    <a:schemeClr val="accent2"/>
                  </a:solidFill>
                  <a:latin typeface="微软雅黑" panose="020B0503020204020204" pitchFamily="34" charset="-122"/>
                  <a:ea typeface="微软雅黑" panose="020B0503020204020204" pitchFamily="34" charset="-122"/>
                  <a:cs typeface="Times New Roman" pitchFamily="18" charset="0"/>
                </a:rPr>
                <a:t>1986</a:t>
              </a:r>
              <a:r>
                <a:rPr lang="zh-CN" altLang="en-US" sz="1050" b="1" dirty="0">
                  <a:solidFill>
                    <a:schemeClr val="accent2"/>
                  </a:solidFill>
                  <a:latin typeface="微软雅黑" panose="020B0503020204020204" pitchFamily="34" charset="-122"/>
                  <a:ea typeface="微软雅黑" panose="020B0503020204020204" pitchFamily="34" charset="-122"/>
                  <a:cs typeface="Times New Roman" pitchFamily="18" charset="0"/>
                </a:rPr>
                <a:t>年</a:t>
              </a:r>
            </a:p>
          </p:txBody>
        </p:sp>
        <p:cxnSp>
          <p:nvCxnSpPr>
            <p:cNvPr id="26" name="肘形连接符 36">
              <a:extLst>
                <a:ext uri="{FF2B5EF4-FFF2-40B4-BE49-F238E27FC236}">
                  <a16:creationId xmlns:a16="http://schemas.microsoft.com/office/drawing/2014/main" id="{23E4374D-A320-491A-94FE-FF499C8924E5}"/>
                </a:ext>
              </a:extLst>
            </p:cNvPr>
            <p:cNvCxnSpPr>
              <a:cxnSpLocks/>
            </p:cNvCxnSpPr>
            <p:nvPr/>
          </p:nvCxnSpPr>
          <p:spPr>
            <a:xfrm flipV="1">
              <a:off x="7576040" y="2713055"/>
              <a:ext cx="1480017" cy="294311"/>
            </a:xfrm>
            <a:prstGeom prst="bentConnector3">
              <a:avLst>
                <a:gd name="adj1" fmla="val 46509"/>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7" name="肘形连接符 37">
              <a:extLst>
                <a:ext uri="{FF2B5EF4-FFF2-40B4-BE49-F238E27FC236}">
                  <a16:creationId xmlns:a16="http://schemas.microsoft.com/office/drawing/2014/main" id="{11D90929-FFBF-4434-9A69-7F6D0B86947C}"/>
                </a:ext>
              </a:extLst>
            </p:cNvPr>
            <p:cNvCxnSpPr>
              <a:cxnSpLocks/>
            </p:cNvCxnSpPr>
            <p:nvPr/>
          </p:nvCxnSpPr>
          <p:spPr>
            <a:xfrm flipV="1">
              <a:off x="8398151" y="2417051"/>
              <a:ext cx="1305775" cy="294311"/>
            </a:xfrm>
            <a:prstGeom prst="bentConnector3">
              <a:avLst>
                <a:gd name="adj1" fmla="val 50000"/>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sp>
          <p:nvSpPr>
            <p:cNvPr id="28" name="TextBox 40">
              <a:extLst>
                <a:ext uri="{FF2B5EF4-FFF2-40B4-BE49-F238E27FC236}">
                  <a16:creationId xmlns:a16="http://schemas.microsoft.com/office/drawing/2014/main" id="{CC5BAA44-15F3-46FF-A7EF-76ACE0D10CF5}"/>
                </a:ext>
              </a:extLst>
            </p:cNvPr>
            <p:cNvSpPr txBox="1"/>
            <p:nvPr/>
          </p:nvSpPr>
          <p:spPr>
            <a:xfrm>
              <a:off x="8268062" y="2757856"/>
              <a:ext cx="946625" cy="253916"/>
            </a:xfrm>
            <a:prstGeom prst="rect">
              <a:avLst/>
            </a:prstGeom>
            <a:noFill/>
          </p:spPr>
          <p:txBody>
            <a:bodyPr wrap="square" rtlCol="0">
              <a:spAutoFit/>
            </a:bodyPr>
            <a:lstStyle/>
            <a:p>
              <a:pPr>
                <a:buNone/>
              </a:pPr>
              <a:r>
                <a:rPr lang="en-US" altLang="zh-CN" sz="1050" b="1" dirty="0">
                  <a:solidFill>
                    <a:schemeClr val="accent2"/>
                  </a:solidFill>
                  <a:latin typeface="微软雅黑" panose="020B0503020204020204" pitchFamily="34" charset="-122"/>
                  <a:ea typeface="微软雅黑" panose="020B0503020204020204" pitchFamily="34" charset="-122"/>
                  <a:cs typeface="Times New Roman" pitchFamily="18" charset="0"/>
                </a:rPr>
                <a:t>1990</a:t>
              </a:r>
              <a:r>
                <a:rPr lang="zh-CN" altLang="en-US" sz="1050" b="1" dirty="0">
                  <a:solidFill>
                    <a:schemeClr val="accent2"/>
                  </a:solidFill>
                  <a:latin typeface="微软雅黑" panose="020B0503020204020204" pitchFamily="34" charset="-122"/>
                  <a:ea typeface="微软雅黑" panose="020B0503020204020204" pitchFamily="34" charset="-122"/>
                  <a:cs typeface="Times New Roman" pitchFamily="18" charset="0"/>
                </a:rPr>
                <a:t>年代</a:t>
              </a:r>
            </a:p>
          </p:txBody>
        </p:sp>
        <p:sp>
          <p:nvSpPr>
            <p:cNvPr id="29" name="TextBox 41">
              <a:extLst>
                <a:ext uri="{FF2B5EF4-FFF2-40B4-BE49-F238E27FC236}">
                  <a16:creationId xmlns:a16="http://schemas.microsoft.com/office/drawing/2014/main" id="{518A516D-5574-43D1-B9B7-409BD0C76C04}"/>
                </a:ext>
              </a:extLst>
            </p:cNvPr>
            <p:cNvSpPr txBox="1"/>
            <p:nvPr/>
          </p:nvSpPr>
          <p:spPr>
            <a:xfrm>
              <a:off x="8184232" y="1990583"/>
              <a:ext cx="826648" cy="646331"/>
            </a:xfrm>
            <a:prstGeom prst="rect">
              <a:avLst/>
            </a:prstGeom>
            <a:noFill/>
          </p:spPr>
          <p:txBody>
            <a:bodyPr wrap="square" rtlCol="0">
              <a:spAutoFit/>
            </a:bodyPr>
            <a:lstStyle/>
            <a:p>
              <a:pPr algn="r">
                <a:buNone/>
              </a:pPr>
              <a:r>
                <a:rPr lang="zh-CN" altLang="en-US" sz="900" b="1" dirty="0">
                  <a:latin typeface="微软雅黑" panose="020B0503020204020204" pitchFamily="34" charset="-122"/>
                  <a:ea typeface="微软雅黑" panose="020B0503020204020204" pitchFamily="34" charset="-122"/>
                </a:rPr>
                <a:t>统计学习迅速占领主流方法，代表技术是</a:t>
              </a:r>
              <a:r>
                <a:rPr lang="en-US" altLang="zh-CN" sz="900" b="1" dirty="0">
                  <a:latin typeface="微软雅黑" panose="020B0503020204020204" pitchFamily="34" charset="-122"/>
                  <a:ea typeface="微软雅黑" panose="020B0503020204020204" pitchFamily="34" charset="-122"/>
                </a:rPr>
                <a:t>SVM</a:t>
              </a:r>
            </a:p>
          </p:txBody>
        </p:sp>
        <p:sp>
          <p:nvSpPr>
            <p:cNvPr id="30" name="TextBox 42">
              <a:extLst>
                <a:ext uri="{FF2B5EF4-FFF2-40B4-BE49-F238E27FC236}">
                  <a16:creationId xmlns:a16="http://schemas.microsoft.com/office/drawing/2014/main" id="{E6E6E404-F65E-4D9E-9485-345E1BBA94CC}"/>
                </a:ext>
              </a:extLst>
            </p:cNvPr>
            <p:cNvSpPr txBox="1"/>
            <p:nvPr/>
          </p:nvSpPr>
          <p:spPr>
            <a:xfrm>
              <a:off x="8990599" y="1965728"/>
              <a:ext cx="952561" cy="369332"/>
            </a:xfrm>
            <a:prstGeom prst="rect">
              <a:avLst/>
            </a:prstGeom>
            <a:noFill/>
          </p:spPr>
          <p:txBody>
            <a:bodyPr wrap="square" rtlCol="0">
              <a:spAutoFit/>
            </a:bodyPr>
            <a:lstStyle/>
            <a:p>
              <a:pPr algn="r">
                <a:buNone/>
              </a:pPr>
              <a:r>
                <a:rPr lang="en-US" altLang="zh-CN" sz="900" b="1" dirty="0">
                  <a:latin typeface="微软雅黑" panose="020B0503020204020204" pitchFamily="34" charset="-122"/>
                  <a:ea typeface="微软雅黑" panose="020B0503020204020204" pitchFamily="34" charset="-122"/>
                </a:rPr>
                <a:t>Hinton</a:t>
              </a:r>
              <a:r>
                <a:rPr lang="zh-CN" altLang="en-US" sz="900" b="1" dirty="0">
                  <a:latin typeface="微软雅黑" panose="020B0503020204020204" pitchFamily="34" charset="-122"/>
                  <a:ea typeface="微软雅黑" panose="020B0503020204020204" pitchFamily="34" charset="-122"/>
                </a:rPr>
                <a:t>提出深度神经网络</a:t>
              </a:r>
            </a:p>
          </p:txBody>
        </p:sp>
        <p:sp>
          <p:nvSpPr>
            <p:cNvPr id="31" name="TextBox 43">
              <a:extLst>
                <a:ext uri="{FF2B5EF4-FFF2-40B4-BE49-F238E27FC236}">
                  <a16:creationId xmlns:a16="http://schemas.microsoft.com/office/drawing/2014/main" id="{8825B553-A883-424E-A4B7-5F0220A8EEFA}"/>
                </a:ext>
              </a:extLst>
            </p:cNvPr>
            <p:cNvSpPr txBox="1"/>
            <p:nvPr/>
          </p:nvSpPr>
          <p:spPr>
            <a:xfrm>
              <a:off x="9138160" y="2468986"/>
              <a:ext cx="807373" cy="253916"/>
            </a:xfrm>
            <a:prstGeom prst="rect">
              <a:avLst/>
            </a:prstGeom>
            <a:noFill/>
          </p:spPr>
          <p:txBody>
            <a:bodyPr wrap="square" rtlCol="0">
              <a:spAutoFit/>
            </a:bodyPr>
            <a:lstStyle/>
            <a:p>
              <a:pPr algn="ctr">
                <a:buNone/>
              </a:pPr>
              <a:r>
                <a:rPr lang="en-US" altLang="zh-CN" sz="1050" b="1" dirty="0">
                  <a:solidFill>
                    <a:schemeClr val="accent2"/>
                  </a:solidFill>
                  <a:latin typeface="微软雅黑" panose="020B0503020204020204" pitchFamily="34" charset="-122"/>
                  <a:ea typeface="微软雅黑" panose="020B0503020204020204" pitchFamily="34" charset="-122"/>
                  <a:cs typeface="Times New Roman" pitchFamily="18" charset="0"/>
                </a:rPr>
                <a:t>2006</a:t>
              </a:r>
              <a:r>
                <a:rPr lang="zh-CN" altLang="en-US" sz="1050" b="1" dirty="0">
                  <a:solidFill>
                    <a:schemeClr val="accent2"/>
                  </a:solidFill>
                  <a:latin typeface="微软雅黑" panose="020B0503020204020204" pitchFamily="34" charset="-122"/>
                  <a:ea typeface="微软雅黑" panose="020B0503020204020204" pitchFamily="34" charset="-122"/>
                  <a:cs typeface="Times New Roman" pitchFamily="18" charset="0"/>
                </a:rPr>
                <a:t>年</a:t>
              </a:r>
            </a:p>
          </p:txBody>
        </p:sp>
        <p:pic>
          <p:nvPicPr>
            <p:cNvPr id="32" name="Picture 2">
              <a:extLst>
                <a:ext uri="{FF2B5EF4-FFF2-40B4-BE49-F238E27FC236}">
                  <a16:creationId xmlns:a16="http://schemas.microsoft.com/office/drawing/2014/main" id="{1CEF9D2A-86A4-4FC4-B31C-C7357701EB3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51584" y="4173239"/>
              <a:ext cx="756206" cy="4882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3" name="Picture 3">
              <a:extLst>
                <a:ext uri="{FF2B5EF4-FFF2-40B4-BE49-F238E27FC236}">
                  <a16:creationId xmlns:a16="http://schemas.microsoft.com/office/drawing/2014/main" id="{647261DC-7D53-45C1-BAF8-B6EC3069E36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039272" y="3704961"/>
              <a:ext cx="684281" cy="510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 name="Picture 4">
              <a:extLst>
                <a:ext uri="{FF2B5EF4-FFF2-40B4-BE49-F238E27FC236}">
                  <a16:creationId xmlns:a16="http://schemas.microsoft.com/office/drawing/2014/main" id="{E43DD489-2AB5-4C98-A6B9-01B36EEA530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795814" y="3419442"/>
              <a:ext cx="561721" cy="485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 name="Picture 5">
              <a:extLst>
                <a:ext uri="{FF2B5EF4-FFF2-40B4-BE49-F238E27FC236}">
                  <a16:creationId xmlns:a16="http://schemas.microsoft.com/office/drawing/2014/main" id="{78BB969F-0559-4134-A681-088D5A1458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17362" y="3050441"/>
              <a:ext cx="578241" cy="5225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6" name="Picture 6">
              <a:extLst>
                <a:ext uri="{FF2B5EF4-FFF2-40B4-BE49-F238E27FC236}">
                  <a16:creationId xmlns:a16="http://schemas.microsoft.com/office/drawing/2014/main" id="{7E969514-30E7-4723-8C58-5F58B110C283}"/>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246416" y="2405255"/>
              <a:ext cx="463230" cy="7206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7" name="Picture 7">
              <a:extLst>
                <a:ext uri="{FF2B5EF4-FFF2-40B4-BE49-F238E27FC236}">
                  <a16:creationId xmlns:a16="http://schemas.microsoft.com/office/drawing/2014/main" id="{6C330F45-B433-45C4-BB66-537733B701E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5943846" y="2296357"/>
              <a:ext cx="687559" cy="501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8" name="Picture 8">
              <a:extLst>
                <a:ext uri="{FF2B5EF4-FFF2-40B4-BE49-F238E27FC236}">
                  <a16:creationId xmlns:a16="http://schemas.microsoft.com/office/drawing/2014/main" id="{79AC5255-AB4F-48AD-BA9D-85500113E5B5}"/>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759776" y="2037071"/>
              <a:ext cx="707057" cy="5959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9">
              <a:extLst>
                <a:ext uri="{FF2B5EF4-FFF2-40B4-BE49-F238E27FC236}">
                  <a16:creationId xmlns:a16="http://schemas.microsoft.com/office/drawing/2014/main" id="{7E2C65BB-474E-4F42-A4A5-3663C798702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531444" y="1899788"/>
              <a:ext cx="685634" cy="5310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 name="Picture 10">
              <a:extLst>
                <a:ext uri="{FF2B5EF4-FFF2-40B4-BE49-F238E27FC236}">
                  <a16:creationId xmlns:a16="http://schemas.microsoft.com/office/drawing/2014/main" id="{544214C7-5AF0-4651-9E7C-94E4FF940AC8}"/>
                </a:ext>
              </a:extLst>
            </p:cNvPr>
            <p:cNvPicPr>
              <a:picLocks noChangeAspect="1" noChangeArrowheads="1"/>
            </p:cNvPicPr>
            <p:nvPr/>
          </p:nvPicPr>
          <p:blipFill>
            <a:blip r:embed="rId11" cstate="print">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8312017" y="3019735"/>
              <a:ext cx="747725" cy="635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 name="Picture 12">
              <a:extLst>
                <a:ext uri="{FF2B5EF4-FFF2-40B4-BE49-F238E27FC236}">
                  <a16:creationId xmlns:a16="http://schemas.microsoft.com/office/drawing/2014/main" id="{2A3A65AA-5B97-42E5-9382-133A0C59C77C}"/>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9166698" y="2692067"/>
              <a:ext cx="748804" cy="5411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42" name="直接箭头连接符 41">
              <a:extLst>
                <a:ext uri="{FF2B5EF4-FFF2-40B4-BE49-F238E27FC236}">
                  <a16:creationId xmlns:a16="http://schemas.microsoft.com/office/drawing/2014/main" id="{644C3CB9-292B-48C7-9EE0-7532BBB02D9F}"/>
                </a:ext>
              </a:extLst>
            </p:cNvPr>
            <p:cNvCxnSpPr>
              <a:cxnSpLocks/>
            </p:cNvCxnSpPr>
            <p:nvPr/>
          </p:nvCxnSpPr>
          <p:spPr bwMode="auto">
            <a:xfrm flipV="1">
              <a:off x="3440427" y="5105980"/>
              <a:ext cx="0" cy="344726"/>
            </a:xfrm>
            <a:prstGeom prst="straightConnector1">
              <a:avLst/>
            </a:prstGeom>
            <a:noFill/>
            <a:ln w="3810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3" name="直接箭头连接符 42">
              <a:extLst>
                <a:ext uri="{FF2B5EF4-FFF2-40B4-BE49-F238E27FC236}">
                  <a16:creationId xmlns:a16="http://schemas.microsoft.com/office/drawing/2014/main" id="{063C2DCB-7D7B-4B10-BE33-784CCF88399A}"/>
                </a:ext>
              </a:extLst>
            </p:cNvPr>
            <p:cNvCxnSpPr>
              <a:cxnSpLocks/>
            </p:cNvCxnSpPr>
            <p:nvPr/>
          </p:nvCxnSpPr>
          <p:spPr bwMode="auto">
            <a:xfrm flipV="1">
              <a:off x="6282378" y="3981697"/>
              <a:ext cx="0" cy="344726"/>
            </a:xfrm>
            <a:prstGeom prst="straightConnector1">
              <a:avLst/>
            </a:prstGeom>
            <a:noFill/>
            <a:ln w="3810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4" name="直接箭头连接符 43">
              <a:extLst>
                <a:ext uri="{FF2B5EF4-FFF2-40B4-BE49-F238E27FC236}">
                  <a16:creationId xmlns:a16="http://schemas.microsoft.com/office/drawing/2014/main" id="{2E7F4DC0-0D5A-4045-AC4F-B95757C7C075}"/>
                </a:ext>
              </a:extLst>
            </p:cNvPr>
            <p:cNvCxnSpPr>
              <a:cxnSpLocks/>
            </p:cNvCxnSpPr>
            <p:nvPr/>
          </p:nvCxnSpPr>
          <p:spPr bwMode="auto">
            <a:xfrm flipV="1">
              <a:off x="9541101" y="3310647"/>
              <a:ext cx="0" cy="344726"/>
            </a:xfrm>
            <a:prstGeom prst="straightConnector1">
              <a:avLst/>
            </a:prstGeom>
            <a:noFill/>
            <a:ln w="38100" cap="flat" cmpd="sng" algn="ctr">
              <a:solidFill>
                <a:srgbClr val="FF000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5" name="直接箭头连接符 44">
              <a:extLst>
                <a:ext uri="{FF2B5EF4-FFF2-40B4-BE49-F238E27FC236}">
                  <a16:creationId xmlns:a16="http://schemas.microsoft.com/office/drawing/2014/main" id="{9BADD77E-FEA3-483F-9664-C0538D33C7DF}"/>
                </a:ext>
              </a:extLst>
            </p:cNvPr>
            <p:cNvCxnSpPr>
              <a:cxnSpLocks/>
            </p:cNvCxnSpPr>
            <p:nvPr/>
          </p:nvCxnSpPr>
          <p:spPr bwMode="auto">
            <a:xfrm>
              <a:off x="5522107" y="4239816"/>
              <a:ext cx="0" cy="345410"/>
            </a:xfrm>
            <a:prstGeom prst="straightConnector1">
              <a:avLst/>
            </a:prstGeom>
            <a:noFill/>
            <a:ln w="38100" cap="flat" cmpd="sng" algn="ctr">
              <a:solidFill>
                <a:srgbClr val="00B0F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6" name="直接箭头连接符 45">
              <a:extLst>
                <a:ext uri="{FF2B5EF4-FFF2-40B4-BE49-F238E27FC236}">
                  <a16:creationId xmlns:a16="http://schemas.microsoft.com/office/drawing/2014/main" id="{2A150523-304C-4467-BE36-8BBD230C888C}"/>
                </a:ext>
              </a:extLst>
            </p:cNvPr>
            <p:cNvCxnSpPr>
              <a:cxnSpLocks/>
            </p:cNvCxnSpPr>
            <p:nvPr/>
          </p:nvCxnSpPr>
          <p:spPr bwMode="auto">
            <a:xfrm>
              <a:off x="8705190" y="3751843"/>
              <a:ext cx="0" cy="345410"/>
            </a:xfrm>
            <a:prstGeom prst="straightConnector1">
              <a:avLst/>
            </a:prstGeom>
            <a:noFill/>
            <a:ln w="38100" cap="flat" cmpd="sng" algn="ctr">
              <a:solidFill>
                <a:srgbClr val="00B0F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7" name="直接箭头连接符 46">
              <a:extLst>
                <a:ext uri="{FF2B5EF4-FFF2-40B4-BE49-F238E27FC236}">
                  <a16:creationId xmlns:a16="http://schemas.microsoft.com/office/drawing/2014/main" id="{63C8A781-41B7-4B2C-8E51-7E6CFEF14164}"/>
                </a:ext>
              </a:extLst>
            </p:cNvPr>
            <p:cNvCxnSpPr>
              <a:cxnSpLocks/>
            </p:cNvCxnSpPr>
            <p:nvPr/>
          </p:nvCxnSpPr>
          <p:spPr bwMode="auto">
            <a:xfrm flipV="1">
              <a:off x="4151784" y="4755762"/>
              <a:ext cx="0" cy="344726"/>
            </a:xfrm>
            <a:prstGeom prst="straightConnector1">
              <a:avLst/>
            </a:prstGeom>
            <a:noFill/>
            <a:ln w="3175" cap="flat" cmpd="sng" algn="ctr">
              <a:solidFill>
                <a:srgbClr val="FF0000"/>
              </a:solidFill>
              <a:prstDash val="solid"/>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8" name="直接箭头连接符 47">
              <a:extLst>
                <a:ext uri="{FF2B5EF4-FFF2-40B4-BE49-F238E27FC236}">
                  <a16:creationId xmlns:a16="http://schemas.microsoft.com/office/drawing/2014/main" id="{07F3C369-C4DE-4772-B5D3-48DD700A7308}"/>
                </a:ext>
              </a:extLst>
            </p:cNvPr>
            <p:cNvCxnSpPr>
              <a:cxnSpLocks/>
            </p:cNvCxnSpPr>
            <p:nvPr/>
          </p:nvCxnSpPr>
          <p:spPr bwMode="auto">
            <a:xfrm flipV="1">
              <a:off x="4799856" y="4459128"/>
              <a:ext cx="0" cy="344726"/>
            </a:xfrm>
            <a:prstGeom prst="straightConnector1">
              <a:avLst/>
            </a:prstGeom>
            <a:noFill/>
            <a:ln w="3175" cap="flat" cmpd="sng" algn="ctr">
              <a:solidFill>
                <a:srgbClr val="FF0000"/>
              </a:solidFill>
              <a:prstDash val="solid"/>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9" name="直接箭头连接符 48">
              <a:extLst>
                <a:ext uri="{FF2B5EF4-FFF2-40B4-BE49-F238E27FC236}">
                  <a16:creationId xmlns:a16="http://schemas.microsoft.com/office/drawing/2014/main" id="{A2447399-EA93-4F86-959F-82B415BC945F}"/>
                </a:ext>
              </a:extLst>
            </p:cNvPr>
            <p:cNvCxnSpPr>
              <a:cxnSpLocks/>
            </p:cNvCxnSpPr>
            <p:nvPr/>
          </p:nvCxnSpPr>
          <p:spPr bwMode="auto">
            <a:xfrm flipV="1">
              <a:off x="7104112" y="3565514"/>
              <a:ext cx="0" cy="344726"/>
            </a:xfrm>
            <a:prstGeom prst="straightConnector1">
              <a:avLst/>
            </a:prstGeom>
            <a:noFill/>
            <a:ln w="3175" cap="flat" cmpd="sng" algn="ctr">
              <a:solidFill>
                <a:srgbClr val="FF0000"/>
              </a:solidFill>
              <a:prstDash val="solid"/>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50" name="直接箭头连接符 49">
              <a:extLst>
                <a:ext uri="{FF2B5EF4-FFF2-40B4-BE49-F238E27FC236}">
                  <a16:creationId xmlns:a16="http://schemas.microsoft.com/office/drawing/2014/main" id="{A18A9563-6336-4148-AE9E-539313F4E35A}"/>
                </a:ext>
              </a:extLst>
            </p:cNvPr>
            <p:cNvCxnSpPr>
              <a:cxnSpLocks/>
            </p:cNvCxnSpPr>
            <p:nvPr/>
          </p:nvCxnSpPr>
          <p:spPr bwMode="auto">
            <a:xfrm flipV="1">
              <a:off x="7918592" y="3278859"/>
              <a:ext cx="0" cy="344726"/>
            </a:xfrm>
            <a:prstGeom prst="straightConnector1">
              <a:avLst/>
            </a:prstGeom>
            <a:noFill/>
            <a:ln w="3175" cap="flat" cmpd="sng" algn="ctr">
              <a:solidFill>
                <a:srgbClr val="FF0000"/>
              </a:solidFill>
              <a:prstDash val="solid"/>
              <a:round/>
              <a:headEnd type="none" w="med" len="med"/>
              <a:tailEnd type="triangle" w="sm"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51" name="文本框 50"/>
          <p:cNvSpPr txBox="1"/>
          <p:nvPr/>
        </p:nvSpPr>
        <p:spPr>
          <a:xfrm>
            <a:off x="9616263" y="6096001"/>
            <a:ext cx="1028700" cy="323165"/>
          </a:xfrm>
          <a:prstGeom prst="rect">
            <a:avLst/>
          </a:prstGeom>
          <a:noFill/>
        </p:spPr>
        <p:txBody>
          <a:bodyPr wrap="square" rtlCol="0">
            <a:spAutoFit/>
          </a:bodyPr>
          <a:lstStyle/>
          <a:p>
            <a:pPr>
              <a:buNone/>
            </a:pPr>
            <a:r>
              <a:rPr lang="en-US" altLang="zh-CN" sz="1500" dirty="0"/>
              <a:t>@</a:t>
            </a:r>
            <a:r>
              <a:rPr lang="zh-CN" altLang="en-US" sz="1500" dirty="0"/>
              <a:t>专知</a:t>
            </a:r>
          </a:p>
        </p:txBody>
      </p:sp>
    </p:spTree>
    <p:extLst>
      <p:ext uri="{BB962C8B-B14F-4D97-AF65-F5344CB8AC3E}">
        <p14:creationId xmlns:p14="http://schemas.microsoft.com/office/powerpoint/2010/main" val="27315289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066800" y="1066800"/>
            <a:ext cx="9982200" cy="5334000"/>
          </a:xfrm>
        </p:spPr>
        <p:txBody>
          <a:bodyPr>
            <a:normAutofit/>
          </a:bodyPr>
          <a:lstStyle/>
          <a:p>
            <a:pPr marL="342900" indent="-342900">
              <a:lnSpc>
                <a:spcPct val="100000"/>
              </a:lnSpc>
              <a:buClr>
                <a:srgbClr val="0000FF"/>
              </a:buClr>
            </a:pPr>
            <a:r>
              <a:rPr lang="zh-CN" altLang="en-US" dirty="0">
                <a:solidFill>
                  <a:srgbClr val="0000FF"/>
                </a:solidFill>
                <a:latin typeface="微软雅黑" panose="020B0503020204020204" pitchFamily="34" charset="-122"/>
                <a:ea typeface="微软雅黑" panose="020B0503020204020204" pitchFamily="34" charset="-122"/>
              </a:rPr>
              <a:t>多层前馈网络表示能力</a:t>
            </a:r>
            <a:endParaRPr lang="en-US" altLang="zh-CN" dirty="0">
              <a:solidFill>
                <a:srgbClr val="0000FF"/>
              </a:solidFill>
              <a:latin typeface="微软雅黑" panose="020B0503020204020204" pitchFamily="34" charset="-122"/>
              <a:ea typeface="微软雅黑" panose="020B0503020204020204" pitchFamily="34" charset="-122"/>
            </a:endParaRPr>
          </a:p>
          <a:p>
            <a:pPr marL="0" indent="0">
              <a:lnSpc>
                <a:spcPct val="110000"/>
              </a:lnSpc>
              <a:buNone/>
            </a:pPr>
            <a:r>
              <a:rPr lang="zh-CN" altLang="en-US" sz="2000" dirty="0">
                <a:solidFill>
                  <a:schemeClr val="tx1"/>
                </a:solidFill>
                <a:latin typeface="微软雅黑" panose="020B0503020204020204" pitchFamily="34" charset="-122"/>
                <a:ea typeface="微软雅黑" panose="020B0503020204020204" pitchFamily="34" charset="-122"/>
              </a:rPr>
              <a:t>只需要一个包含足够多神经元的隐层</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多层前馈神经网络就能以任意精度逼近任意复杂度的连续函数</a:t>
            </a:r>
            <a:r>
              <a:rPr lang="en-US" altLang="zh-CN" sz="2000" dirty="0">
                <a:solidFill>
                  <a:schemeClr val="tx1"/>
                </a:solidFill>
                <a:latin typeface="微软雅黑" panose="020B0503020204020204" pitchFamily="34" charset="-122"/>
                <a:ea typeface="微软雅黑" panose="020B0503020204020204" pitchFamily="34" charset="-122"/>
              </a:rPr>
              <a:t>                        </a:t>
            </a:r>
          </a:p>
          <a:p>
            <a:pPr marL="0" indent="0">
              <a:buNone/>
            </a:pPr>
            <a:r>
              <a:rPr lang="en-US" altLang="zh-CN" sz="1600" b="1" dirty="0">
                <a:solidFill>
                  <a:schemeClr val="tx1"/>
                </a:solidFill>
                <a:latin typeface="微软雅黑" panose="020B0503020204020204" pitchFamily="34" charset="-122"/>
                <a:ea typeface="微软雅黑" panose="020B0503020204020204" pitchFamily="34" charset="-122"/>
              </a:rPr>
              <a:t>                                                                                   [</a:t>
            </a:r>
            <a:r>
              <a:rPr lang="en-US" altLang="zh-CN" sz="1600" b="1" dirty="0" err="1">
                <a:solidFill>
                  <a:schemeClr val="tx1"/>
                </a:solidFill>
                <a:latin typeface="微软雅黑" panose="020B0503020204020204" pitchFamily="34" charset="-122"/>
                <a:ea typeface="微软雅黑" panose="020B0503020204020204" pitchFamily="34" charset="-122"/>
              </a:rPr>
              <a:t>Hornik</a:t>
            </a:r>
            <a:r>
              <a:rPr lang="en-US" altLang="zh-CN" sz="1600" b="1" dirty="0">
                <a:solidFill>
                  <a:schemeClr val="tx1"/>
                </a:solidFill>
                <a:latin typeface="微软雅黑" panose="020B0503020204020204" pitchFamily="34" charset="-122"/>
                <a:ea typeface="微软雅黑" panose="020B0503020204020204" pitchFamily="34" charset="-122"/>
              </a:rPr>
              <a:t> et al. ,  1989]</a:t>
            </a:r>
            <a:endParaRPr lang="en-US" altLang="zh-CN" dirty="0">
              <a:solidFill>
                <a:schemeClr val="tx1"/>
              </a:solidFill>
              <a:latin typeface="微软雅黑" panose="020B0503020204020204" pitchFamily="34" charset="-122"/>
              <a:ea typeface="微软雅黑" panose="020B0503020204020204" pitchFamily="34" charset="-122"/>
            </a:endParaRPr>
          </a:p>
          <a:p>
            <a:pPr marL="342900" indent="-342900">
              <a:lnSpc>
                <a:spcPct val="100000"/>
              </a:lnSpc>
              <a:buClr>
                <a:srgbClr val="0000FF"/>
              </a:buClr>
            </a:pPr>
            <a:r>
              <a:rPr lang="zh-CN" altLang="en-US" dirty="0">
                <a:solidFill>
                  <a:srgbClr val="0000FF"/>
                </a:solidFill>
                <a:latin typeface="微软雅黑" panose="020B0503020204020204" pitchFamily="34" charset="-122"/>
                <a:ea typeface="微软雅黑" panose="020B0503020204020204" pitchFamily="34" charset="-122"/>
              </a:rPr>
              <a:t>多层前馈网络局限</a:t>
            </a:r>
            <a:endParaRPr lang="en-US" altLang="zh-CN" dirty="0">
              <a:solidFill>
                <a:srgbClr val="0000FF"/>
              </a:solidFill>
              <a:latin typeface="微软雅黑" panose="020B0503020204020204" pitchFamily="34" charset="-122"/>
              <a:ea typeface="微软雅黑" panose="020B0503020204020204" pitchFamily="34" charset="-122"/>
            </a:endParaRPr>
          </a:p>
          <a:p>
            <a:pPr marL="342900" indent="-342900">
              <a:lnSpc>
                <a:spcPct val="110000"/>
              </a:lnSpc>
              <a:spcAft>
                <a:spcPts val="600"/>
              </a:spcAft>
              <a:buFont typeface="Wingdings" panose="05000000000000000000" pitchFamily="2" charset="2"/>
              <a:buChar char="l"/>
            </a:pPr>
            <a:r>
              <a:rPr lang="zh-CN" altLang="en-US" sz="2000" dirty="0">
                <a:solidFill>
                  <a:schemeClr val="tx1"/>
                </a:solidFill>
                <a:latin typeface="微软雅黑" panose="020B0503020204020204" pitchFamily="34" charset="-122"/>
                <a:ea typeface="微软雅黑" panose="020B0503020204020204" pitchFamily="34" charset="-122"/>
              </a:rPr>
              <a:t>神经网络由于强大的表示能力</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经常遭遇过拟合</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表现为：训练误差持续降低</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但测试误差却可能上升</a:t>
            </a:r>
            <a:endParaRPr lang="en-US" altLang="zh-CN" sz="2000" dirty="0">
              <a:solidFill>
                <a:schemeClr val="tx1"/>
              </a:solidFill>
              <a:latin typeface="微软雅黑" panose="020B0503020204020204" pitchFamily="34" charset="-122"/>
              <a:ea typeface="微软雅黑" panose="020B0503020204020204" pitchFamily="34" charset="-122"/>
            </a:endParaRPr>
          </a:p>
          <a:p>
            <a:pPr marL="342900" indent="-342900">
              <a:lnSpc>
                <a:spcPct val="110000"/>
              </a:lnSpc>
              <a:spcAft>
                <a:spcPts val="600"/>
              </a:spcAft>
              <a:buFont typeface="Wingdings" panose="05000000000000000000" pitchFamily="2" charset="2"/>
              <a:buChar char="l"/>
            </a:pPr>
            <a:r>
              <a:rPr lang="zh-CN" altLang="en-US" sz="2000" dirty="0">
                <a:solidFill>
                  <a:schemeClr val="tx1"/>
                </a:solidFill>
                <a:latin typeface="微软雅黑" panose="020B0503020204020204" pitchFamily="34" charset="-122"/>
                <a:ea typeface="微软雅黑" panose="020B0503020204020204" pitchFamily="34" charset="-122"/>
              </a:rPr>
              <a:t>如何设置隐层神经元的个数仍然是个未决问题</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实际应用中通常使用“试错法”调整</a:t>
            </a:r>
            <a:r>
              <a:rPr lang="zh-CN" altLang="en-US" sz="2000" dirty="0">
                <a:solidFill>
                  <a:schemeClr val="bg1"/>
                </a:solidFill>
                <a:latin typeface="微软雅黑" panose="020B0503020204020204" pitchFamily="34" charset="-122"/>
                <a:ea typeface="微软雅黑" panose="020B0503020204020204" pitchFamily="34" charset="-122"/>
              </a:rPr>
              <a:t>的平方和</a:t>
            </a:r>
            <a:endParaRPr lang="en-US" altLang="zh-CN" sz="2000" dirty="0">
              <a:solidFill>
                <a:schemeClr val="bg1"/>
              </a:solidFill>
              <a:latin typeface="微软雅黑" panose="020B0503020204020204" pitchFamily="34" charset="-122"/>
              <a:ea typeface="微软雅黑" panose="020B0503020204020204" pitchFamily="34" charset="-122"/>
            </a:endParaRPr>
          </a:p>
          <a:p>
            <a:endParaRPr lang="en-US" altLang="zh-CN" dirty="0">
              <a:solidFill>
                <a:schemeClr val="tx1"/>
              </a:solidFill>
              <a:latin typeface="微软雅黑" panose="020B0503020204020204" pitchFamily="34" charset="-122"/>
              <a:ea typeface="微软雅黑" panose="020B0503020204020204" pitchFamily="34" charset="-122"/>
            </a:endParaRPr>
          </a:p>
          <a:p>
            <a:endParaRPr lang="en-US" altLang="zh-CN" dirty="0">
              <a:solidFill>
                <a:schemeClr val="tx1"/>
              </a:solidFill>
              <a:latin typeface="微软雅黑" panose="020B0503020204020204" pitchFamily="34" charset="-122"/>
              <a:ea typeface="微软雅黑" panose="020B0503020204020204" pitchFamily="34" charset="-122"/>
            </a:endParaRPr>
          </a:p>
          <a:p>
            <a:pPr marL="0" indent="0">
              <a:buNone/>
            </a:pPr>
            <a:endParaRPr lang="en-US" altLang="zh-CN" dirty="0">
              <a:solidFill>
                <a:schemeClr val="tx1"/>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endParaRPr lang="en-US" altLang="zh-CN" dirty="0">
              <a:solidFill>
                <a:schemeClr val="tx1"/>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5" name="标题 1"/>
          <p:cNvSpPr>
            <a:spLocks noGrp="1"/>
          </p:cNvSpPr>
          <p:nvPr>
            <p:ph type="title"/>
          </p:nvPr>
        </p:nvSpPr>
        <p:spPr>
          <a:xfrm>
            <a:off x="914400" y="-7937"/>
            <a:ext cx="7886700" cy="777874"/>
          </a:xfrm>
        </p:spPr>
        <p:txBody>
          <a:bodyPr/>
          <a:lstStyle/>
          <a:p>
            <a:r>
              <a:rPr lang="zh-CN" altLang="en-US" dirty="0">
                <a:solidFill>
                  <a:schemeClr val="tx1"/>
                </a:solidFill>
                <a:latin typeface="微软雅黑" panose="020B0503020204020204" pitchFamily="34" charset="-122"/>
                <a:ea typeface="微软雅黑" panose="020B0503020204020204" pitchFamily="34" charset="-122"/>
              </a:rPr>
              <a:t>误差逆传播算法</a:t>
            </a:r>
          </a:p>
        </p:txBody>
      </p:sp>
    </p:spTree>
    <p:extLst>
      <p:ext uri="{BB962C8B-B14F-4D97-AF65-F5344CB8AC3E}">
        <p14:creationId xmlns:p14="http://schemas.microsoft.com/office/powerpoint/2010/main" val="3622039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45112ADB-C0BD-4730-B2CE-64DBC9CF40F4}"/>
              </a:ext>
            </a:extLst>
          </p:cNvPr>
          <p:cNvSpPr>
            <a:spLocks noGrp="1"/>
          </p:cNvSpPr>
          <p:nvPr>
            <p:ph type="title"/>
          </p:nvPr>
        </p:nvSpPr>
        <p:spPr>
          <a:xfrm>
            <a:off x="914400" y="0"/>
            <a:ext cx="7886700" cy="777874"/>
          </a:xfrm>
        </p:spPr>
        <p:txBody>
          <a:bodyPr/>
          <a:lstStyle/>
          <a:p>
            <a:r>
              <a:rPr lang="zh-CN" altLang="en-US" dirty="0">
                <a:solidFill>
                  <a:schemeClr val="tx1"/>
                </a:solidFill>
                <a:latin typeface="微软雅黑" panose="020B0503020204020204" pitchFamily="34" charset="-122"/>
                <a:ea typeface="微软雅黑" panose="020B0503020204020204" pitchFamily="34" charset="-122"/>
              </a:rPr>
              <a:t>过拟合</a:t>
            </a:r>
          </a:p>
        </p:txBody>
      </p:sp>
      <p:sp>
        <p:nvSpPr>
          <p:cNvPr id="5" name="内容占位符 2">
            <a:extLst>
              <a:ext uri="{FF2B5EF4-FFF2-40B4-BE49-F238E27FC236}">
                <a16:creationId xmlns:a16="http://schemas.microsoft.com/office/drawing/2014/main" id="{050D1A8E-FC40-4C43-A5C6-0AD0B254D020}"/>
              </a:ext>
            </a:extLst>
          </p:cNvPr>
          <p:cNvSpPr>
            <a:spLocks noGrp="1"/>
          </p:cNvSpPr>
          <p:nvPr>
            <p:ph idx="1"/>
          </p:nvPr>
        </p:nvSpPr>
        <p:spPr>
          <a:xfrm>
            <a:off x="914400" y="1066800"/>
            <a:ext cx="9906000" cy="5562600"/>
          </a:xfrm>
        </p:spPr>
        <p:txBody>
          <a:bodyPr>
            <a:normAutofit/>
          </a:bodyPr>
          <a:lstStyle/>
          <a:p>
            <a:pPr marL="342900" indent="-342900">
              <a:lnSpc>
                <a:spcPct val="100000"/>
              </a:lnSpc>
              <a:buClr>
                <a:srgbClr val="0000FF"/>
              </a:buClr>
            </a:pPr>
            <a:r>
              <a:rPr lang="zh-CN" altLang="en-US" dirty="0">
                <a:solidFill>
                  <a:srgbClr val="0000FF"/>
                </a:solidFill>
                <a:latin typeface="微软雅黑" panose="020B0503020204020204" pitchFamily="34" charset="-122"/>
                <a:ea typeface="微软雅黑" panose="020B0503020204020204" pitchFamily="34" charset="-122"/>
              </a:rPr>
              <a:t>缓解过拟合的策略</a:t>
            </a:r>
            <a:endParaRPr lang="en-US" altLang="zh-CN" dirty="0">
              <a:solidFill>
                <a:srgbClr val="0000FF"/>
              </a:solidFill>
              <a:latin typeface="微软雅黑" panose="020B0503020204020204" pitchFamily="34" charset="-122"/>
              <a:ea typeface="微软雅黑" panose="020B0503020204020204" pitchFamily="34" charset="-122"/>
            </a:endParaRPr>
          </a:p>
          <a:p>
            <a:pPr marL="342900" indent="-342900">
              <a:spcBef>
                <a:spcPts val="600"/>
              </a:spcBef>
              <a:spcAft>
                <a:spcPts val="600"/>
              </a:spcAft>
              <a:buFont typeface="Wingdings" panose="05000000000000000000" pitchFamily="2" charset="2"/>
              <a:buChar char="l"/>
            </a:pPr>
            <a:r>
              <a:rPr lang="zh-CN" altLang="en-US" sz="2000" b="1" dirty="0">
                <a:solidFill>
                  <a:schemeClr val="tx1"/>
                </a:solidFill>
                <a:latin typeface="微软雅黑" panose="020B0503020204020204" pitchFamily="34" charset="-122"/>
                <a:ea typeface="微软雅黑" panose="020B0503020204020204" pitchFamily="34" charset="-122"/>
              </a:rPr>
              <a:t>早停（</a:t>
            </a:r>
            <a:r>
              <a:rPr lang="en-US" altLang="zh-CN" sz="2000" b="1" dirty="0">
                <a:solidFill>
                  <a:schemeClr val="tx1"/>
                </a:solidFill>
                <a:latin typeface="微软雅黑" panose="020B0503020204020204" pitchFamily="34" charset="-122"/>
                <a:ea typeface="微软雅黑" panose="020B0503020204020204" pitchFamily="34" charset="-122"/>
              </a:rPr>
              <a:t>early stopping</a:t>
            </a:r>
            <a:r>
              <a:rPr lang="zh-CN" altLang="en-US" sz="2000" b="1" dirty="0">
                <a:solidFill>
                  <a:schemeClr val="tx1"/>
                </a:solidFill>
                <a:latin typeface="微软雅黑" panose="020B0503020204020204" pitchFamily="34" charset="-122"/>
                <a:ea typeface="微软雅黑" panose="020B0503020204020204" pitchFamily="34" charset="-122"/>
              </a:rPr>
              <a:t>）：</a:t>
            </a:r>
            <a:r>
              <a:rPr lang="zh-CN" altLang="en-US" sz="2000" dirty="0">
                <a:solidFill>
                  <a:schemeClr val="tx1"/>
                </a:solidFill>
                <a:latin typeface="微软雅黑" panose="020B0503020204020204" pitchFamily="34" charset="-122"/>
                <a:ea typeface="微软雅黑" panose="020B0503020204020204" pitchFamily="34" charset="-122"/>
              </a:rPr>
              <a:t>在训练过程中</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若训练误差降低</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但验证误差升高</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则停止训练</a:t>
            </a:r>
            <a:r>
              <a:rPr lang="en-US" altLang="zh-CN" sz="2000" dirty="0">
                <a:solidFill>
                  <a:schemeClr val="bg1"/>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在误差目标函数中增加一项描述网络复杂程度的部分</a:t>
            </a:r>
            <a:r>
              <a:rPr lang="en-US" altLang="zh-CN" sz="2000" dirty="0">
                <a:solidFill>
                  <a:schemeClr val="bg1"/>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例如连接权值与阈值的平方和</a:t>
            </a:r>
            <a:endParaRPr lang="en-US" altLang="zh-CN" sz="2000" dirty="0">
              <a:solidFill>
                <a:schemeClr val="bg1"/>
              </a:solidFill>
              <a:latin typeface="微软雅黑" panose="020B0503020204020204" pitchFamily="34" charset="-122"/>
              <a:ea typeface="微软雅黑" panose="020B0503020204020204" pitchFamily="34" charset="-122"/>
            </a:endParaRPr>
          </a:p>
          <a:p>
            <a:endParaRPr lang="en-US" altLang="zh-CN" dirty="0">
              <a:solidFill>
                <a:schemeClr val="tx1"/>
              </a:solidFill>
              <a:latin typeface="微软雅黑" panose="020B0503020204020204" pitchFamily="34" charset="-122"/>
              <a:ea typeface="微软雅黑" panose="020B0503020204020204" pitchFamily="34" charset="-122"/>
            </a:endParaRPr>
          </a:p>
          <a:p>
            <a:endParaRPr lang="en-US" altLang="zh-CN" dirty="0">
              <a:solidFill>
                <a:schemeClr val="tx1"/>
              </a:solidFill>
              <a:latin typeface="微软雅黑" panose="020B0503020204020204" pitchFamily="34" charset="-122"/>
              <a:ea typeface="微软雅黑" panose="020B0503020204020204" pitchFamily="34" charset="-122"/>
            </a:endParaRPr>
          </a:p>
          <a:p>
            <a:pPr marL="0" indent="0">
              <a:buNone/>
            </a:pPr>
            <a:endParaRPr lang="en-US" altLang="zh-CN" dirty="0">
              <a:solidFill>
                <a:schemeClr val="tx1"/>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endParaRPr lang="en-US" altLang="zh-CN" dirty="0">
              <a:solidFill>
                <a:schemeClr val="tx1"/>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endParaRPr lang="zh-CN" altLang="en-US" dirty="0">
              <a:solidFill>
                <a:schemeClr val="tx1"/>
              </a:solidFill>
              <a:latin typeface="微软雅黑" panose="020B0503020204020204" pitchFamily="34" charset="-122"/>
              <a:ea typeface="微软雅黑" panose="020B0503020204020204" pitchFamily="34" charset="-122"/>
            </a:endParaRPr>
          </a:p>
        </p:txBody>
      </p:sp>
      <p:pic>
        <p:nvPicPr>
          <p:cNvPr id="6" name="Picture 2" descr="deeplearning4j">
            <a:extLst>
              <a:ext uri="{FF2B5EF4-FFF2-40B4-BE49-F238E27FC236}">
                <a16:creationId xmlns:a16="http://schemas.microsoft.com/office/drawing/2014/main" id="{FE53550E-BA48-4A21-81FB-8D27D7C48B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62200" y="2362200"/>
            <a:ext cx="7095065" cy="39909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019234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45112ADB-C0BD-4730-B2CE-64DBC9CF40F4}"/>
              </a:ext>
            </a:extLst>
          </p:cNvPr>
          <p:cNvSpPr>
            <a:spLocks noGrp="1"/>
          </p:cNvSpPr>
          <p:nvPr>
            <p:ph type="title"/>
          </p:nvPr>
        </p:nvSpPr>
        <p:spPr>
          <a:xfrm>
            <a:off x="952500" y="50618"/>
            <a:ext cx="7886700" cy="777874"/>
          </a:xfrm>
        </p:spPr>
        <p:txBody>
          <a:bodyPr/>
          <a:lstStyle/>
          <a:p>
            <a:r>
              <a:rPr lang="zh-CN" altLang="en-US" dirty="0">
                <a:solidFill>
                  <a:schemeClr val="tx1"/>
                </a:solidFill>
                <a:latin typeface="微软雅黑" panose="020B0503020204020204" pitchFamily="34" charset="-122"/>
                <a:ea typeface="微软雅黑" panose="020B0503020204020204" pitchFamily="34" charset="-122"/>
              </a:rPr>
              <a:t>过拟合</a:t>
            </a:r>
          </a:p>
        </p:txBody>
      </p:sp>
      <p:sp>
        <p:nvSpPr>
          <p:cNvPr id="5" name="内容占位符 2">
            <a:extLst>
              <a:ext uri="{FF2B5EF4-FFF2-40B4-BE49-F238E27FC236}">
                <a16:creationId xmlns:a16="http://schemas.microsoft.com/office/drawing/2014/main" id="{050D1A8E-FC40-4C43-A5C6-0AD0B254D020}"/>
              </a:ext>
            </a:extLst>
          </p:cNvPr>
          <p:cNvSpPr>
            <a:spLocks noGrp="1"/>
          </p:cNvSpPr>
          <p:nvPr>
            <p:ph idx="1"/>
          </p:nvPr>
        </p:nvSpPr>
        <p:spPr>
          <a:xfrm>
            <a:off x="1090552" y="1112327"/>
            <a:ext cx="9882248" cy="5288473"/>
          </a:xfrm>
        </p:spPr>
        <p:txBody>
          <a:bodyPr>
            <a:normAutofit/>
          </a:bodyPr>
          <a:lstStyle/>
          <a:p>
            <a:pPr marL="342900" indent="-342900">
              <a:lnSpc>
                <a:spcPct val="100000"/>
              </a:lnSpc>
              <a:buClr>
                <a:srgbClr val="0000FF"/>
              </a:buClr>
            </a:pPr>
            <a:r>
              <a:rPr lang="zh-CN" altLang="en-US" dirty="0">
                <a:solidFill>
                  <a:srgbClr val="0000FF"/>
                </a:solidFill>
                <a:latin typeface="微软雅黑" panose="020B0503020204020204" pitchFamily="34" charset="-122"/>
                <a:ea typeface="微软雅黑" panose="020B0503020204020204" pitchFamily="34" charset="-122"/>
              </a:rPr>
              <a:t>缓解过拟合的策略</a:t>
            </a:r>
            <a:endParaRPr lang="en-US" altLang="zh-CN" dirty="0">
              <a:solidFill>
                <a:srgbClr val="0000FF"/>
              </a:solidFill>
              <a:latin typeface="微软雅黑" panose="020B0503020204020204" pitchFamily="34" charset="-122"/>
              <a:ea typeface="微软雅黑" panose="020B0503020204020204" pitchFamily="34" charset="-122"/>
            </a:endParaRPr>
          </a:p>
          <a:p>
            <a:pPr marL="342900" indent="-342900">
              <a:spcBef>
                <a:spcPts val="600"/>
              </a:spcBef>
              <a:spcAft>
                <a:spcPts val="600"/>
              </a:spcAft>
              <a:buFont typeface="Wingdings" panose="05000000000000000000" pitchFamily="2" charset="2"/>
              <a:buChar char="l"/>
            </a:pPr>
            <a:r>
              <a:rPr lang="zh-CN" altLang="en-US" sz="2000" b="1" dirty="0">
                <a:solidFill>
                  <a:schemeClr val="tx1"/>
                </a:solidFill>
                <a:latin typeface="微软雅黑" panose="020B0503020204020204" pitchFamily="34" charset="-122"/>
                <a:ea typeface="微软雅黑" panose="020B0503020204020204" pitchFamily="34" charset="-122"/>
              </a:rPr>
              <a:t>早停（</a:t>
            </a:r>
            <a:r>
              <a:rPr lang="en-US" altLang="zh-CN" sz="2000" b="1" dirty="0">
                <a:solidFill>
                  <a:schemeClr val="tx1"/>
                </a:solidFill>
                <a:latin typeface="微软雅黑" panose="020B0503020204020204" pitchFamily="34" charset="-122"/>
                <a:ea typeface="微软雅黑" panose="020B0503020204020204" pitchFamily="34" charset="-122"/>
              </a:rPr>
              <a:t>early stopping</a:t>
            </a:r>
            <a:r>
              <a:rPr lang="zh-CN" altLang="en-US" sz="2000" b="1" dirty="0">
                <a:solidFill>
                  <a:schemeClr val="tx1"/>
                </a:solidFill>
                <a:latin typeface="微软雅黑" panose="020B0503020204020204" pitchFamily="34" charset="-122"/>
                <a:ea typeface="微软雅黑" panose="020B0503020204020204" pitchFamily="34" charset="-122"/>
              </a:rPr>
              <a:t>）：</a:t>
            </a:r>
            <a:r>
              <a:rPr lang="zh-CN" altLang="en-US" sz="2000" dirty="0">
                <a:solidFill>
                  <a:schemeClr val="tx1"/>
                </a:solidFill>
                <a:latin typeface="微软雅黑" panose="020B0503020204020204" pitchFamily="34" charset="-122"/>
                <a:ea typeface="微软雅黑" panose="020B0503020204020204" pitchFamily="34" charset="-122"/>
              </a:rPr>
              <a:t>在训练过程中</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若训练误差降低</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但验证误差升高</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则停止训练</a:t>
            </a:r>
            <a:r>
              <a:rPr lang="en-US" altLang="zh-CN" sz="2000" dirty="0">
                <a:solidFill>
                  <a:schemeClr val="bg1"/>
                </a:solidFill>
                <a:latin typeface="微软雅黑" panose="020B0503020204020204" pitchFamily="34" charset="-122"/>
                <a:ea typeface="微软雅黑" panose="020B0503020204020204" pitchFamily="34" charset="-122"/>
              </a:rPr>
              <a:t> </a:t>
            </a:r>
          </a:p>
          <a:p>
            <a:pPr marL="342900" indent="-342900">
              <a:spcBef>
                <a:spcPts val="600"/>
              </a:spcBef>
              <a:spcAft>
                <a:spcPts val="600"/>
              </a:spcAft>
              <a:buFont typeface="Wingdings" panose="05000000000000000000" pitchFamily="2" charset="2"/>
              <a:buChar char="l"/>
            </a:pPr>
            <a:r>
              <a:rPr lang="zh-CN" altLang="en-US" sz="2000" b="1" dirty="0">
                <a:solidFill>
                  <a:schemeClr val="tx1"/>
                </a:solidFill>
                <a:latin typeface="微软雅黑" panose="020B0503020204020204" pitchFamily="34" charset="-122"/>
                <a:ea typeface="微软雅黑" panose="020B0503020204020204" pitchFamily="34" charset="-122"/>
              </a:rPr>
              <a:t>正则化（</a:t>
            </a:r>
            <a:r>
              <a:rPr lang="en-US" altLang="zh-CN" sz="2000" b="1" dirty="0">
                <a:solidFill>
                  <a:schemeClr val="tx1"/>
                </a:solidFill>
                <a:latin typeface="微软雅黑" panose="020B0503020204020204" pitchFamily="34" charset="-122"/>
                <a:ea typeface="微软雅黑" panose="020B0503020204020204" pitchFamily="34" charset="-122"/>
              </a:rPr>
              <a:t>Regularization</a:t>
            </a:r>
            <a:r>
              <a:rPr lang="zh-CN" altLang="en-US" sz="2000" b="1" dirty="0">
                <a:solidFill>
                  <a:schemeClr val="tx1"/>
                </a:solidFill>
                <a:latin typeface="微软雅黑" panose="020B0503020204020204" pitchFamily="34" charset="-122"/>
                <a:ea typeface="微软雅黑" panose="020B0503020204020204" pitchFamily="34" charset="-122"/>
              </a:rPr>
              <a:t>）：</a:t>
            </a:r>
            <a:r>
              <a:rPr lang="zh-CN" altLang="en-US" sz="2000" dirty="0">
                <a:solidFill>
                  <a:schemeClr val="tx1"/>
                </a:solidFill>
                <a:latin typeface="微软雅黑" panose="020B0503020204020204" pitchFamily="34" charset="-122"/>
                <a:ea typeface="微软雅黑" panose="020B0503020204020204" pitchFamily="34" charset="-122"/>
              </a:rPr>
              <a:t>在误差目标函数中增加一项描述网络复杂程度的部分</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例如连接权值与阈值的平方和</a:t>
            </a:r>
            <a:r>
              <a:rPr lang="zh-CN" altLang="en-US" sz="2000" dirty="0">
                <a:solidFill>
                  <a:schemeClr val="bg1"/>
                </a:solidFill>
                <a:latin typeface="微软雅黑" panose="020B0503020204020204" pitchFamily="34" charset="-122"/>
                <a:ea typeface="微软雅黑" panose="020B0503020204020204" pitchFamily="34" charset="-122"/>
              </a:rPr>
              <a:t>中增加一项描述网络复杂程度的部分</a:t>
            </a:r>
            <a:r>
              <a:rPr lang="en-US" altLang="zh-CN" sz="2000" dirty="0">
                <a:solidFill>
                  <a:schemeClr val="bg1"/>
                </a:solidFill>
                <a:latin typeface="微软雅黑" panose="020B0503020204020204" pitchFamily="34" charset="-122"/>
                <a:ea typeface="微软雅黑" panose="020B0503020204020204" pitchFamily="34" charset="-122"/>
              </a:rPr>
              <a:t>, </a:t>
            </a:r>
            <a:r>
              <a:rPr lang="zh-CN" altLang="en-US" sz="2000" dirty="0">
                <a:solidFill>
                  <a:schemeClr val="bg1"/>
                </a:solidFill>
                <a:latin typeface="微软雅黑" panose="020B0503020204020204" pitchFamily="34" charset="-122"/>
                <a:ea typeface="微软雅黑" panose="020B0503020204020204" pitchFamily="34" charset="-122"/>
              </a:rPr>
              <a:t>例如连接权值与阈值的平方和</a:t>
            </a:r>
            <a:endParaRPr lang="en-US" altLang="zh-CN" sz="2000" dirty="0">
              <a:solidFill>
                <a:schemeClr val="bg1"/>
              </a:solidFill>
              <a:latin typeface="微软雅黑" panose="020B0503020204020204" pitchFamily="34" charset="-122"/>
              <a:ea typeface="微软雅黑" panose="020B0503020204020204" pitchFamily="34" charset="-122"/>
            </a:endParaRPr>
          </a:p>
          <a:p>
            <a:endParaRPr lang="en-US" altLang="zh-CN" dirty="0">
              <a:solidFill>
                <a:schemeClr val="tx1"/>
              </a:solidFill>
              <a:latin typeface="微软雅黑" panose="020B0503020204020204" pitchFamily="34" charset="-122"/>
              <a:ea typeface="微软雅黑" panose="020B0503020204020204" pitchFamily="34" charset="-122"/>
            </a:endParaRPr>
          </a:p>
          <a:p>
            <a:endParaRPr lang="en-US" altLang="zh-CN" dirty="0">
              <a:solidFill>
                <a:schemeClr val="tx1"/>
              </a:solidFill>
              <a:latin typeface="微软雅黑" panose="020B0503020204020204" pitchFamily="34" charset="-122"/>
              <a:ea typeface="微软雅黑" panose="020B0503020204020204" pitchFamily="34" charset="-122"/>
            </a:endParaRPr>
          </a:p>
          <a:p>
            <a:pPr marL="0" indent="0">
              <a:buNone/>
            </a:pPr>
            <a:endParaRPr lang="en-US" altLang="zh-CN" dirty="0">
              <a:solidFill>
                <a:schemeClr val="tx1"/>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endParaRPr lang="en-US" altLang="zh-CN" dirty="0">
              <a:solidFill>
                <a:schemeClr val="tx1"/>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endParaRPr lang="zh-CN" altLang="en-US" dirty="0">
              <a:solidFill>
                <a:schemeClr val="tx1"/>
              </a:solidFill>
              <a:latin typeface="微软雅黑" panose="020B0503020204020204" pitchFamily="34" charset="-122"/>
              <a:ea typeface="微软雅黑" panose="020B0503020204020204" pitchFamily="34" charset="-122"/>
            </a:endParaRP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8C03BC67-7A85-4D4F-94CE-82F4E1F02508}"/>
                  </a:ext>
                </a:extLst>
              </p:cNvPr>
              <p:cNvSpPr txBox="1"/>
              <p:nvPr/>
            </p:nvSpPr>
            <p:spPr>
              <a:xfrm>
                <a:off x="2819400" y="3859356"/>
                <a:ext cx="3094116" cy="865045"/>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𝐸</m:t>
                      </m:r>
                      <m:r>
                        <a:rPr lang="en-US" altLang="zh-CN" i="1">
                          <a:latin typeface="Cambria Math" panose="02040503050406030204" pitchFamily="18" charset="0"/>
                        </a:rPr>
                        <m:t>  =     </m:t>
                      </m:r>
                      <m:f>
                        <m:fPr>
                          <m:ctrlPr>
                            <a:rPr lang="en-US" altLang="zh-CN" i="1">
                              <a:latin typeface="Cambria Math" panose="02040503050406030204" pitchFamily="18" charset="0"/>
                            </a:rPr>
                          </m:ctrlPr>
                        </m:fPr>
                        <m:num>
                          <m:r>
                            <a:rPr lang="en-US" altLang="zh-CN" i="1">
                              <a:latin typeface="Cambria Math" panose="02040503050406030204" pitchFamily="18" charset="0"/>
                            </a:rPr>
                            <m:t>1</m:t>
                          </m:r>
                        </m:num>
                        <m:den>
                          <m:r>
                            <a:rPr lang="en-US" altLang="zh-CN" i="1">
                              <a:latin typeface="Cambria Math" panose="02040503050406030204" pitchFamily="18" charset="0"/>
                            </a:rPr>
                            <m:t>𝑚</m:t>
                          </m:r>
                        </m:den>
                      </m:f>
                      <m:nary>
                        <m:naryPr>
                          <m:chr m:val="∑"/>
                          <m:limLoc m:val="subSup"/>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𝑘</m:t>
                          </m:r>
                          <m:r>
                            <a:rPr lang="en-US" altLang="zh-CN" i="1">
                              <a:latin typeface="Cambria Math" panose="02040503050406030204" pitchFamily="18" charset="0"/>
                            </a:rPr>
                            <m:t>=1</m:t>
                          </m:r>
                        </m:sub>
                        <m:sup>
                          <m:r>
                            <a:rPr lang="en-US" altLang="zh-CN" i="1">
                              <a:latin typeface="Cambria Math" panose="02040503050406030204" pitchFamily="18" charset="0"/>
                            </a:rPr>
                            <m:t>𝑚</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𝐸</m:t>
                              </m:r>
                            </m:e>
                            <m:sub>
                              <m:r>
                                <a:rPr lang="en-US" altLang="zh-CN" i="1">
                                  <a:latin typeface="Cambria Math" panose="02040503050406030204" pitchFamily="18" charset="0"/>
                                </a:rPr>
                                <m:t>𝑘</m:t>
                              </m:r>
                            </m:sub>
                          </m:sSub>
                        </m:e>
                      </m:nary>
                    </m:oMath>
                  </m:oMathPara>
                </a14:m>
                <a:endParaRPr lang="zh-CN" altLang="en-US" dirty="0"/>
              </a:p>
            </p:txBody>
          </p:sp>
        </mc:Choice>
        <mc:Fallback xmlns="">
          <p:sp>
            <p:nvSpPr>
              <p:cNvPr id="2" name="文本框 1">
                <a:extLst>
                  <a:ext uri="{FF2B5EF4-FFF2-40B4-BE49-F238E27FC236}">
                    <a16:creationId xmlns:a16="http://schemas.microsoft.com/office/drawing/2014/main" id="{8C03BC67-7A85-4D4F-94CE-82F4E1F02508}"/>
                  </a:ext>
                </a:extLst>
              </p:cNvPr>
              <p:cNvSpPr txBox="1">
                <a:spLocks noRot="1" noChangeAspect="1" noMove="1" noResize="1" noEditPoints="1" noAdjustHandles="1" noChangeArrowheads="1" noChangeShapeType="1" noTextEdit="1"/>
              </p:cNvSpPr>
              <p:nvPr/>
            </p:nvSpPr>
            <p:spPr>
              <a:xfrm>
                <a:off x="2819400" y="3859356"/>
                <a:ext cx="3094116" cy="865045"/>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D7FCCFF0-651D-4A16-A291-9D01820FAABE}"/>
                  </a:ext>
                </a:extLst>
              </p:cNvPr>
              <p:cNvSpPr txBox="1"/>
              <p:nvPr/>
            </p:nvSpPr>
            <p:spPr>
              <a:xfrm>
                <a:off x="3715093" y="4076434"/>
                <a:ext cx="407446" cy="430887"/>
              </a:xfrm>
              <a:prstGeom prst="rect">
                <a:avLst/>
              </a:prstGeom>
              <a:noFill/>
            </p:spPr>
            <p:txBody>
              <a:bodyPr wrap="square" lIns="0" tIns="0" rIns="0" bIns="0" rtlCol="0">
                <a:spAutoFit/>
              </a:bodyPr>
              <a:lstStyle/>
              <a:p>
                <a:pPr>
                  <a:buNone/>
                </a:pPr>
                <a14:m>
                  <m:oMathPara xmlns:m="http://schemas.openxmlformats.org/officeDocument/2006/math">
                    <m:oMathParaPr>
                      <m:jc m:val="centerGroup"/>
                    </m:oMathParaPr>
                    <m:oMath xmlns:m="http://schemas.openxmlformats.org/officeDocument/2006/math">
                      <m:r>
                        <a:rPr lang="zh-CN" altLang="en-US" i="1">
                          <a:solidFill>
                            <a:srgbClr val="00B050"/>
                          </a:solidFill>
                          <a:latin typeface="Cambria Math" panose="02040503050406030204" pitchFamily="18" charset="0"/>
                        </a:rPr>
                        <m:t>𝜆</m:t>
                      </m:r>
                    </m:oMath>
                  </m:oMathPara>
                </a14:m>
                <a:endParaRPr lang="zh-CN" altLang="en-US" dirty="0">
                  <a:solidFill>
                    <a:srgbClr val="00B050"/>
                  </a:solidFill>
                </a:endParaRPr>
              </a:p>
            </p:txBody>
          </p:sp>
        </mc:Choice>
        <mc:Fallback xmlns="">
          <p:sp>
            <p:nvSpPr>
              <p:cNvPr id="3" name="文本框 2">
                <a:extLst>
                  <a:ext uri="{FF2B5EF4-FFF2-40B4-BE49-F238E27FC236}">
                    <a16:creationId xmlns:a16="http://schemas.microsoft.com/office/drawing/2014/main" id="{D7FCCFF0-651D-4A16-A291-9D01820FAABE}"/>
                  </a:ext>
                </a:extLst>
              </p:cNvPr>
              <p:cNvSpPr txBox="1">
                <a:spLocks noRot="1" noChangeAspect="1" noMove="1" noResize="1" noEditPoints="1" noAdjustHandles="1" noChangeArrowheads="1" noChangeShapeType="1" noTextEdit="1"/>
              </p:cNvSpPr>
              <p:nvPr/>
            </p:nvSpPr>
            <p:spPr>
              <a:xfrm>
                <a:off x="3715093" y="4076434"/>
                <a:ext cx="407446" cy="43088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F6B16D8-E42A-4566-9F6A-7613B46D9C41}"/>
                  </a:ext>
                </a:extLst>
              </p:cNvPr>
              <p:cNvSpPr txBox="1"/>
              <p:nvPr/>
            </p:nvSpPr>
            <p:spPr>
              <a:xfrm>
                <a:off x="5899383" y="3893627"/>
                <a:ext cx="2792110" cy="796500"/>
              </a:xfrm>
              <a:prstGeom prst="rect">
                <a:avLst/>
              </a:prstGeom>
              <a:noFill/>
            </p:spPr>
            <p:txBody>
              <a:bodyPr wrap="none" lIns="0" tIns="0" rIns="0" bIns="0" rtlCol="0">
                <a:spAutoFit/>
              </a:bodyPr>
              <a:lstStyle/>
              <a:p>
                <a:pPr>
                  <a:buNone/>
                </a:pPr>
                <a14:m>
                  <m:oMathPara xmlns:m="http://schemas.openxmlformats.org/officeDocument/2006/math">
                    <m:oMathParaPr>
                      <m:jc m:val="centerGroup"/>
                    </m:oMathParaPr>
                    <m:oMath xmlns:m="http://schemas.openxmlformats.org/officeDocument/2006/math">
                      <m:r>
                        <a:rPr lang="en-US" altLang="zh-CN" i="1">
                          <a:solidFill>
                            <a:srgbClr val="3C52F4"/>
                          </a:solidFill>
                          <a:latin typeface="Cambria Math" panose="02040503050406030204" pitchFamily="18" charset="0"/>
                        </a:rPr>
                        <m:t>+                 </m:t>
                      </m:r>
                      <m:nary>
                        <m:naryPr>
                          <m:chr m:val="∑"/>
                          <m:limLoc m:val="subSup"/>
                          <m:supHide m:val="on"/>
                          <m:ctrlPr>
                            <a:rPr lang="en-US" altLang="zh-CN" i="1">
                              <a:solidFill>
                                <a:srgbClr val="3C52F4"/>
                              </a:solidFill>
                              <a:latin typeface="Cambria Math" panose="02040503050406030204" pitchFamily="18" charset="0"/>
                            </a:rPr>
                          </m:ctrlPr>
                        </m:naryPr>
                        <m:sub>
                          <m:r>
                            <m:rPr>
                              <m:brk m:alnAt="9"/>
                            </m:rPr>
                            <a:rPr lang="en-US" altLang="zh-CN" i="1">
                              <a:solidFill>
                                <a:srgbClr val="3C52F4"/>
                              </a:solidFill>
                              <a:latin typeface="Cambria Math" panose="02040503050406030204" pitchFamily="18" charset="0"/>
                            </a:rPr>
                            <m:t>𝑖</m:t>
                          </m:r>
                        </m:sub>
                        <m:sup/>
                        <m:e>
                          <m:sSubSup>
                            <m:sSubSupPr>
                              <m:ctrlPr>
                                <a:rPr lang="en-US" altLang="zh-CN" i="1">
                                  <a:solidFill>
                                    <a:srgbClr val="3C52F4"/>
                                  </a:solidFill>
                                  <a:latin typeface="Cambria Math" panose="02040503050406030204" pitchFamily="18" charset="0"/>
                                </a:rPr>
                              </m:ctrlPr>
                            </m:sSubSupPr>
                            <m:e>
                              <m:r>
                                <a:rPr lang="en-US" altLang="zh-CN" i="1">
                                  <a:solidFill>
                                    <a:srgbClr val="3C52F4"/>
                                  </a:solidFill>
                                  <a:latin typeface="Cambria Math" panose="02040503050406030204" pitchFamily="18" charset="0"/>
                                </a:rPr>
                                <m:t>𝑤</m:t>
                              </m:r>
                            </m:e>
                            <m:sub>
                              <m:r>
                                <a:rPr lang="en-US" altLang="zh-CN" i="1">
                                  <a:solidFill>
                                    <a:srgbClr val="3C52F4"/>
                                  </a:solidFill>
                                  <a:latin typeface="Cambria Math" panose="02040503050406030204" pitchFamily="18" charset="0"/>
                                </a:rPr>
                                <m:t>𝑖</m:t>
                              </m:r>
                            </m:sub>
                            <m:sup>
                              <m:r>
                                <a:rPr lang="en-US" altLang="zh-CN" i="1">
                                  <a:solidFill>
                                    <a:srgbClr val="3C52F4"/>
                                  </a:solidFill>
                                  <a:latin typeface="Cambria Math" panose="02040503050406030204" pitchFamily="18" charset="0"/>
                                </a:rPr>
                                <m:t>2</m:t>
                              </m:r>
                            </m:sup>
                          </m:sSubSup>
                        </m:e>
                      </m:nary>
                    </m:oMath>
                  </m:oMathPara>
                </a14:m>
                <a:endParaRPr lang="zh-CN" altLang="en-US" dirty="0">
                  <a:solidFill>
                    <a:srgbClr val="00B050"/>
                  </a:solidFill>
                </a:endParaRPr>
              </a:p>
            </p:txBody>
          </p:sp>
        </mc:Choice>
        <mc:Fallback xmlns="">
          <p:sp>
            <p:nvSpPr>
              <p:cNvPr id="7" name="文本框 6">
                <a:extLst>
                  <a:ext uri="{FF2B5EF4-FFF2-40B4-BE49-F238E27FC236}">
                    <a16:creationId xmlns:a16="http://schemas.microsoft.com/office/drawing/2014/main" id="{8F6B16D8-E42A-4566-9F6A-7613B46D9C41}"/>
                  </a:ext>
                </a:extLst>
              </p:cNvPr>
              <p:cNvSpPr txBox="1">
                <a:spLocks noRot="1" noChangeAspect="1" noMove="1" noResize="1" noEditPoints="1" noAdjustHandles="1" noChangeArrowheads="1" noChangeShapeType="1" noTextEdit="1"/>
              </p:cNvSpPr>
              <p:nvPr/>
            </p:nvSpPr>
            <p:spPr>
              <a:xfrm>
                <a:off x="5899383" y="3893627"/>
                <a:ext cx="2792110" cy="796500"/>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a:extLst>
                  <a:ext uri="{FF2B5EF4-FFF2-40B4-BE49-F238E27FC236}">
                    <a16:creationId xmlns:a16="http://schemas.microsoft.com/office/drawing/2014/main" id="{B4F8F387-024E-4270-9ADA-86EF5B5D6359}"/>
                  </a:ext>
                </a:extLst>
              </p:cNvPr>
              <p:cNvSpPr/>
              <p:nvPr/>
            </p:nvSpPr>
            <p:spPr>
              <a:xfrm>
                <a:off x="6237361" y="4030267"/>
                <a:ext cx="1400319" cy="523220"/>
              </a:xfrm>
              <a:prstGeom prst="rect">
                <a:avLst/>
              </a:prstGeom>
            </p:spPr>
            <p:txBody>
              <a:bodyPr wrap="none">
                <a:spAutoFit/>
              </a:bodyPr>
              <a:lstStyle/>
              <a:p>
                <a:pPr>
                  <a:buNone/>
                </a:pPr>
                <a14:m>
                  <m:oMathPara xmlns:m="http://schemas.openxmlformats.org/officeDocument/2006/math">
                    <m:oMathParaPr>
                      <m:jc m:val="centerGroup"/>
                    </m:oMathParaPr>
                    <m:oMath xmlns:m="http://schemas.openxmlformats.org/officeDocument/2006/math">
                      <m:r>
                        <a:rPr lang="en-US" altLang="zh-CN" i="1">
                          <a:solidFill>
                            <a:srgbClr val="00B050"/>
                          </a:solidFill>
                          <a:latin typeface="Cambria Math" panose="02040503050406030204" pitchFamily="18" charset="0"/>
                        </a:rPr>
                        <m:t>(1−</m:t>
                      </m:r>
                      <m:r>
                        <a:rPr lang="zh-CN" altLang="en-US" i="1">
                          <a:solidFill>
                            <a:srgbClr val="00B050"/>
                          </a:solidFill>
                          <a:latin typeface="Cambria Math" panose="02040503050406030204" pitchFamily="18" charset="0"/>
                        </a:rPr>
                        <m:t>𝜆</m:t>
                      </m:r>
                      <m:r>
                        <a:rPr lang="en-US" altLang="zh-CN" i="1">
                          <a:solidFill>
                            <a:srgbClr val="00B050"/>
                          </a:solidFill>
                          <a:latin typeface="Cambria Math" panose="02040503050406030204" pitchFamily="18" charset="0"/>
                        </a:rPr>
                        <m:t>)</m:t>
                      </m:r>
                    </m:oMath>
                  </m:oMathPara>
                </a14:m>
                <a:endParaRPr lang="zh-CN" altLang="en-US" dirty="0"/>
              </a:p>
            </p:txBody>
          </p:sp>
        </mc:Choice>
        <mc:Fallback xmlns="">
          <p:sp>
            <p:nvSpPr>
              <p:cNvPr id="8" name="矩形 7">
                <a:extLst>
                  <a:ext uri="{FF2B5EF4-FFF2-40B4-BE49-F238E27FC236}">
                    <a16:creationId xmlns:a16="http://schemas.microsoft.com/office/drawing/2014/main" id="{B4F8F387-024E-4270-9ADA-86EF5B5D6359}"/>
                  </a:ext>
                </a:extLst>
              </p:cNvPr>
              <p:cNvSpPr>
                <a:spLocks noRot="1" noChangeAspect="1" noMove="1" noResize="1" noEditPoints="1" noAdjustHandles="1" noChangeArrowheads="1" noChangeShapeType="1" noTextEdit="1"/>
              </p:cNvSpPr>
              <p:nvPr/>
            </p:nvSpPr>
            <p:spPr>
              <a:xfrm>
                <a:off x="6237361" y="4030267"/>
                <a:ext cx="1400319" cy="523220"/>
              </a:xfrm>
              <a:prstGeom prst="rect">
                <a:avLst/>
              </a:prstGeom>
              <a:blipFill>
                <a:blip r:embed="rId6"/>
                <a:stretch>
                  <a:fillRect/>
                </a:stretch>
              </a:blipFill>
            </p:spPr>
            <p:txBody>
              <a:bodyPr/>
              <a:lstStyle/>
              <a:p>
                <a:r>
                  <a:rPr lang="zh-CN" altLang="en-US">
                    <a:noFill/>
                  </a:rPr>
                  <a:t> </a:t>
                </a:r>
              </a:p>
            </p:txBody>
          </p:sp>
        </mc:Fallback>
      </mc:AlternateContent>
      <p:grpSp>
        <p:nvGrpSpPr>
          <p:cNvPr id="19" name="组合 18">
            <a:extLst>
              <a:ext uri="{FF2B5EF4-FFF2-40B4-BE49-F238E27FC236}">
                <a16:creationId xmlns:a16="http://schemas.microsoft.com/office/drawing/2014/main" id="{1F2F62B1-06B6-4071-9E9B-F20357B6AFA6}"/>
              </a:ext>
            </a:extLst>
          </p:cNvPr>
          <p:cNvGrpSpPr/>
          <p:nvPr/>
        </p:nvGrpSpPr>
        <p:grpSpPr>
          <a:xfrm>
            <a:off x="3810000" y="3733801"/>
            <a:ext cx="2103516" cy="2061865"/>
            <a:chOff x="2667000" y="3733800"/>
            <a:chExt cx="2103516" cy="2061865"/>
          </a:xfrm>
        </p:grpSpPr>
        <p:sp>
          <p:nvSpPr>
            <p:cNvPr id="9" name="矩形 8">
              <a:extLst>
                <a:ext uri="{FF2B5EF4-FFF2-40B4-BE49-F238E27FC236}">
                  <a16:creationId xmlns:a16="http://schemas.microsoft.com/office/drawing/2014/main" id="{E85859E9-F7EC-4547-8888-CE329D6E82E9}"/>
                </a:ext>
              </a:extLst>
            </p:cNvPr>
            <p:cNvSpPr/>
            <p:nvPr/>
          </p:nvSpPr>
          <p:spPr bwMode="auto">
            <a:xfrm>
              <a:off x="2979539" y="3733800"/>
              <a:ext cx="1790977" cy="1066800"/>
            </a:xfrm>
            <a:prstGeom prst="rect">
              <a:avLst/>
            </a:prstGeom>
            <a:noFill/>
            <a:ln w="28575" cap="flat" cmpd="sng" algn="ctr">
              <a:solidFill>
                <a:srgbClr val="FFC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290513" indent="-290513"/>
              <a:endParaRPr lang="zh-CN" altLang="en-US"/>
            </a:p>
          </p:txBody>
        </p:sp>
        <p:cxnSp>
          <p:nvCxnSpPr>
            <p:cNvPr id="14" name="直接箭头连接符 13">
              <a:extLst>
                <a:ext uri="{FF2B5EF4-FFF2-40B4-BE49-F238E27FC236}">
                  <a16:creationId xmlns:a16="http://schemas.microsoft.com/office/drawing/2014/main" id="{4D041079-957B-49C3-AF7C-A2F32651DCA1}"/>
                </a:ext>
              </a:extLst>
            </p:cNvPr>
            <p:cNvCxnSpPr/>
            <p:nvPr/>
          </p:nvCxnSpPr>
          <p:spPr bwMode="auto">
            <a:xfrm flipH="1">
              <a:off x="3584446" y="4800600"/>
              <a:ext cx="290786" cy="533400"/>
            </a:xfrm>
            <a:prstGeom prst="straightConnector1">
              <a:avLst/>
            </a:prstGeom>
            <a:noFill/>
            <a:ln w="28575" cap="flat" cmpd="sng" algn="ctr">
              <a:solidFill>
                <a:srgbClr val="FFC00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7" name="文本框 16">
              <a:extLst>
                <a:ext uri="{FF2B5EF4-FFF2-40B4-BE49-F238E27FC236}">
                  <a16:creationId xmlns:a16="http://schemas.microsoft.com/office/drawing/2014/main" id="{75CBCAFB-7D3C-41C7-B324-EDBDF17B0728}"/>
                </a:ext>
              </a:extLst>
            </p:cNvPr>
            <p:cNvSpPr txBox="1"/>
            <p:nvPr/>
          </p:nvSpPr>
          <p:spPr>
            <a:xfrm>
              <a:off x="2667000" y="5334000"/>
              <a:ext cx="1752600" cy="461665"/>
            </a:xfrm>
            <a:prstGeom prst="rect">
              <a:avLst/>
            </a:prstGeom>
            <a:noFill/>
          </p:spPr>
          <p:txBody>
            <a:bodyPr wrap="square" rtlCol="0">
              <a:spAutoFit/>
            </a:bodyPr>
            <a:lstStyle/>
            <a:p>
              <a:pPr algn="ctr">
                <a:buNone/>
              </a:pPr>
              <a:r>
                <a:rPr lang="zh-CN" altLang="en-US" sz="2400" dirty="0">
                  <a:latin typeface="微软雅黑" panose="020B0503020204020204" pitchFamily="34" charset="-122"/>
                  <a:ea typeface="微软雅黑" panose="020B0503020204020204" pitchFamily="34" charset="-122"/>
                </a:rPr>
                <a:t>经验误差</a:t>
              </a:r>
            </a:p>
          </p:txBody>
        </p:sp>
      </p:grpSp>
      <p:grpSp>
        <p:nvGrpSpPr>
          <p:cNvPr id="20" name="组合 19">
            <a:extLst>
              <a:ext uri="{FF2B5EF4-FFF2-40B4-BE49-F238E27FC236}">
                <a16:creationId xmlns:a16="http://schemas.microsoft.com/office/drawing/2014/main" id="{10647A97-D13F-420E-BECA-2E52EC25D5E3}"/>
              </a:ext>
            </a:extLst>
          </p:cNvPr>
          <p:cNvGrpSpPr/>
          <p:nvPr/>
        </p:nvGrpSpPr>
        <p:grpSpPr>
          <a:xfrm>
            <a:off x="7239000" y="3733800"/>
            <a:ext cx="1752600" cy="2003310"/>
            <a:chOff x="6096000" y="3733800"/>
            <a:chExt cx="1752600" cy="2003310"/>
          </a:xfrm>
        </p:grpSpPr>
        <p:sp>
          <p:nvSpPr>
            <p:cNvPr id="10" name="矩形 9">
              <a:extLst>
                <a:ext uri="{FF2B5EF4-FFF2-40B4-BE49-F238E27FC236}">
                  <a16:creationId xmlns:a16="http://schemas.microsoft.com/office/drawing/2014/main" id="{6B4312E8-DD2A-4830-902E-727208DAABB8}"/>
                </a:ext>
              </a:extLst>
            </p:cNvPr>
            <p:cNvSpPr/>
            <p:nvPr/>
          </p:nvSpPr>
          <p:spPr bwMode="auto">
            <a:xfrm>
              <a:off x="6362424" y="3733800"/>
              <a:ext cx="1186070" cy="1066800"/>
            </a:xfrm>
            <a:prstGeom prst="rect">
              <a:avLst/>
            </a:prstGeom>
            <a:noFill/>
            <a:ln w="28575" cap="flat" cmpd="sng" algn="ctr">
              <a:solidFill>
                <a:srgbClr val="00B0F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290513" indent="-290513"/>
              <a:endParaRPr lang="zh-CN" altLang="en-US"/>
            </a:p>
          </p:txBody>
        </p:sp>
        <p:cxnSp>
          <p:nvCxnSpPr>
            <p:cNvPr id="16" name="直接箭头连接符 15">
              <a:extLst>
                <a:ext uri="{FF2B5EF4-FFF2-40B4-BE49-F238E27FC236}">
                  <a16:creationId xmlns:a16="http://schemas.microsoft.com/office/drawing/2014/main" id="{6CCEAF3D-B291-4FBF-868B-EDEA76870B38}"/>
                </a:ext>
              </a:extLst>
            </p:cNvPr>
            <p:cNvCxnSpPr/>
            <p:nvPr/>
          </p:nvCxnSpPr>
          <p:spPr bwMode="auto">
            <a:xfrm>
              <a:off x="6934200" y="4800600"/>
              <a:ext cx="0" cy="457200"/>
            </a:xfrm>
            <a:prstGeom prst="straightConnector1">
              <a:avLst/>
            </a:prstGeom>
            <a:noFill/>
            <a:ln w="28575" cap="flat" cmpd="sng" algn="ctr">
              <a:solidFill>
                <a:srgbClr val="00B0F0"/>
              </a:solidFill>
              <a:prstDash val="solid"/>
              <a:round/>
              <a:headEnd type="none" w="med" len="med"/>
              <a:tailEnd type="triangle"/>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文本框 17">
              <a:extLst>
                <a:ext uri="{FF2B5EF4-FFF2-40B4-BE49-F238E27FC236}">
                  <a16:creationId xmlns:a16="http://schemas.microsoft.com/office/drawing/2014/main" id="{E358F3B0-AB73-4714-B63A-9F1B253D695A}"/>
                </a:ext>
              </a:extLst>
            </p:cNvPr>
            <p:cNvSpPr txBox="1"/>
            <p:nvPr/>
          </p:nvSpPr>
          <p:spPr>
            <a:xfrm>
              <a:off x="6096000" y="5275445"/>
              <a:ext cx="1752600" cy="461665"/>
            </a:xfrm>
            <a:prstGeom prst="rect">
              <a:avLst/>
            </a:prstGeom>
            <a:noFill/>
          </p:spPr>
          <p:txBody>
            <a:bodyPr wrap="square" rtlCol="0">
              <a:spAutoFit/>
            </a:bodyPr>
            <a:lstStyle/>
            <a:p>
              <a:pPr algn="ctr">
                <a:buNone/>
              </a:pPr>
              <a:r>
                <a:rPr lang="zh-CN" altLang="en-US" sz="2400" dirty="0">
                  <a:solidFill>
                    <a:srgbClr val="3C52F4"/>
                  </a:solidFill>
                  <a:latin typeface="微软雅黑" panose="020B0503020204020204" pitchFamily="34" charset="-122"/>
                  <a:ea typeface="微软雅黑" panose="020B0503020204020204" pitchFamily="34" charset="-122"/>
                </a:rPr>
                <a:t>网络复杂度</a:t>
              </a:r>
            </a:p>
          </p:txBody>
        </p:sp>
      </p:grpSp>
    </p:spTree>
    <p:extLst>
      <p:ext uri="{BB962C8B-B14F-4D97-AF65-F5344CB8AC3E}">
        <p14:creationId xmlns:p14="http://schemas.microsoft.com/office/powerpoint/2010/main" val="469956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2400"/>
            <a:ext cx="7772400" cy="470898"/>
          </a:xfrm>
        </p:spPr>
        <p:txBody>
          <a:bodyPr/>
          <a:lstStyle/>
          <a:p>
            <a:r>
              <a:rPr lang="zh-CN" altLang="en-US" dirty="0">
                <a:solidFill>
                  <a:schemeClr val="tx1"/>
                </a:solidFill>
                <a:latin typeface="微软雅黑" panose="020B0503020204020204" pitchFamily="34" charset="-122"/>
                <a:ea typeface="微软雅黑" panose="020B0503020204020204" pitchFamily="34" charset="-122"/>
              </a:rPr>
              <a:t>目录</a:t>
            </a:r>
          </a:p>
        </p:txBody>
      </p:sp>
      <p:sp>
        <p:nvSpPr>
          <p:cNvPr id="6" name="内容占位符 2"/>
          <p:cNvSpPr>
            <a:spLocks noGrp="1"/>
          </p:cNvSpPr>
          <p:nvPr>
            <p:ph idx="4294967295"/>
          </p:nvPr>
        </p:nvSpPr>
        <p:spPr>
          <a:xfrm>
            <a:off x="838200" y="1047750"/>
            <a:ext cx="8686800" cy="4762500"/>
          </a:xfrm>
          <a:prstGeom prst="rect">
            <a:avLst/>
          </a:prstGeom>
        </p:spPr>
        <p:txBody>
          <a:bodyPr/>
          <a:lstStyle/>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bg2"/>
                </a:solidFill>
                <a:latin typeface="微软雅黑" panose="020B0503020204020204" pitchFamily="34" charset="-122"/>
                <a:ea typeface="微软雅黑" panose="020B0503020204020204" pitchFamily="34" charset="-122"/>
              </a:rPr>
              <a:t>神经元模型</a:t>
            </a: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bg2"/>
                </a:solidFill>
                <a:latin typeface="微软雅黑" panose="020B0503020204020204" pitchFamily="34" charset="-122"/>
                <a:ea typeface="微软雅黑" panose="020B0503020204020204" pitchFamily="34" charset="-122"/>
              </a:rPr>
              <a:t>感知机与多层网络</a:t>
            </a: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bg2"/>
                </a:solidFill>
                <a:latin typeface="微软雅黑" panose="020B0503020204020204" pitchFamily="34" charset="-122"/>
                <a:ea typeface="微软雅黑" panose="020B0503020204020204" pitchFamily="34" charset="-122"/>
              </a:rPr>
              <a:t>误差逆传播算法</a:t>
            </a: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tx1"/>
                </a:solidFill>
                <a:latin typeface="微软雅黑" panose="020B0503020204020204" pitchFamily="34" charset="-122"/>
                <a:ea typeface="微软雅黑" panose="020B0503020204020204" pitchFamily="34" charset="-122"/>
              </a:rPr>
              <a:t>全局最小与局部最小</a:t>
            </a: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bg2"/>
                </a:solidFill>
                <a:latin typeface="微软雅黑" panose="020B0503020204020204" pitchFamily="34" charset="-122"/>
                <a:ea typeface="微软雅黑" panose="020B0503020204020204" pitchFamily="34" charset="-122"/>
              </a:rPr>
              <a:t>其他常见神经网络</a:t>
            </a: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bg2"/>
                </a:solidFill>
                <a:latin typeface="微软雅黑" panose="020B0503020204020204" pitchFamily="34" charset="-122"/>
                <a:ea typeface="微软雅黑" panose="020B0503020204020204" pitchFamily="34" charset="-122"/>
              </a:rPr>
              <a:t>深度学习</a:t>
            </a:r>
          </a:p>
          <a:p>
            <a:pPr marL="419100" lvl="1" indent="-342900" algn="just">
              <a:lnSpc>
                <a:spcPct val="100000"/>
              </a:lnSpc>
              <a:spcBef>
                <a:spcPts val="600"/>
              </a:spcBef>
              <a:spcAft>
                <a:spcPts val="300"/>
              </a:spcAft>
              <a:buClr>
                <a:srgbClr val="0000FF"/>
              </a:buClr>
              <a:buFont typeface="Wingdings" panose="05000000000000000000" pitchFamily="2" charset="2"/>
              <a:buChar char="v"/>
            </a:pPr>
            <a:endParaRPr lang="en-US" altLang="zh-CN" sz="2400" b="1" dirty="0">
              <a:solidFill>
                <a:schemeClr val="bg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642584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内容占位符 2"/>
              <p:cNvSpPr>
                <a:spLocks noGrp="1"/>
              </p:cNvSpPr>
              <p:nvPr>
                <p:ph idx="1"/>
              </p:nvPr>
            </p:nvSpPr>
            <p:spPr>
              <a:xfrm>
                <a:off x="1066800" y="1219200"/>
                <a:ext cx="9677400" cy="5257800"/>
              </a:xfrm>
            </p:spPr>
            <p:txBody>
              <a:bodyPr>
                <a:noAutofit/>
              </a:bodyPr>
              <a:lstStyle/>
              <a:p>
                <a:pPr>
                  <a:lnSpc>
                    <a:spcPct val="100000"/>
                  </a:lnSpc>
                </a:pPr>
                <a:r>
                  <a:rPr lang="zh-CN" altLang="en-US" sz="2200" b="1" dirty="0">
                    <a:solidFill>
                      <a:schemeClr val="tx1"/>
                    </a:solidFill>
                    <a:latin typeface="微软雅黑" panose="020B0503020204020204" pitchFamily="34" charset="-122"/>
                    <a:ea typeface="微软雅黑" panose="020B0503020204020204" pitchFamily="34" charset="-122"/>
                  </a:rPr>
                  <a:t>定义：</a:t>
                </a:r>
                <a:r>
                  <a:rPr lang="zh-CN" altLang="en-US" sz="2200" dirty="0">
                    <a:solidFill>
                      <a:schemeClr val="tx1"/>
                    </a:solidFill>
                    <a:latin typeface="微软雅黑" panose="020B0503020204020204" pitchFamily="34" charset="-122"/>
                    <a:ea typeface="微软雅黑" panose="020B0503020204020204" pitchFamily="34" charset="-122"/>
                  </a:rPr>
                  <a:t>对</a:t>
                </a:r>
                <a14:m>
                  <m:oMath xmlns:m="http://schemas.openxmlformats.org/officeDocument/2006/math">
                    <m:sSup>
                      <m:sSupPr>
                        <m:ctrlPr>
                          <a:rPr lang="en-US" altLang="zh-CN" sz="2200" i="1">
                            <a:solidFill>
                              <a:schemeClr val="tx1"/>
                            </a:solidFill>
                            <a:latin typeface="Cambria Math" panose="02040503050406030204" pitchFamily="18" charset="0"/>
                            <a:ea typeface="微软雅黑" panose="020B0503020204020204" pitchFamily="34" charset="-122"/>
                          </a:rPr>
                        </m:ctrlPr>
                      </m:sSupPr>
                      <m:e>
                        <m:r>
                          <a:rPr lang="zh-CN" altLang="en-US" sz="2200" i="1" dirty="0">
                            <a:solidFill>
                              <a:schemeClr val="tx1"/>
                            </a:solidFill>
                            <a:latin typeface="Cambria Math" panose="02040503050406030204" pitchFamily="18" charset="0"/>
                            <a:ea typeface="微软雅黑" panose="020B0503020204020204" pitchFamily="34" charset="-122"/>
                          </a:rPr>
                          <m:t>𝜔</m:t>
                        </m:r>
                      </m:e>
                      <m:sup>
                        <m:r>
                          <a:rPr lang="en-US" altLang="zh-CN" sz="2200" i="1">
                            <a:solidFill>
                              <a:schemeClr val="tx1"/>
                            </a:solidFill>
                            <a:latin typeface="Cambria Math" panose="02040503050406030204" pitchFamily="18" charset="0"/>
                            <a:ea typeface="微软雅黑" panose="020B0503020204020204" pitchFamily="34" charset="-122"/>
                          </a:rPr>
                          <m:t>∗</m:t>
                        </m:r>
                      </m:sup>
                    </m:sSup>
                  </m:oMath>
                </a14:m>
                <a:r>
                  <a:rPr lang="zh-CN" altLang="en-US" sz="2200" dirty="0">
                    <a:solidFill>
                      <a:schemeClr val="tx1"/>
                    </a:solidFill>
                    <a:latin typeface="微软雅黑" panose="020B0503020204020204" pitchFamily="34" charset="-122"/>
                    <a:ea typeface="微软雅黑" panose="020B0503020204020204" pitchFamily="34" charset="-122"/>
                  </a:rPr>
                  <a:t>和</a:t>
                </a:r>
                <a14:m>
                  <m:oMath xmlns:m="http://schemas.openxmlformats.org/officeDocument/2006/math">
                    <m:sSup>
                      <m:sSupPr>
                        <m:ctrlPr>
                          <a:rPr lang="en-US" altLang="zh-CN" sz="2200" i="1">
                            <a:solidFill>
                              <a:schemeClr val="tx1"/>
                            </a:solidFill>
                            <a:latin typeface="Cambria Math" panose="02040503050406030204" pitchFamily="18" charset="0"/>
                            <a:ea typeface="微软雅黑" panose="020B0503020204020204" pitchFamily="34" charset="-122"/>
                          </a:rPr>
                        </m:ctrlPr>
                      </m:sSupPr>
                      <m:e>
                        <m:r>
                          <a:rPr lang="zh-CN" altLang="en-US" sz="2200" i="1" dirty="0">
                            <a:solidFill>
                              <a:schemeClr val="tx1"/>
                            </a:solidFill>
                            <a:latin typeface="Cambria Math" panose="02040503050406030204" pitchFamily="18" charset="0"/>
                            <a:ea typeface="微软雅黑" panose="020B0503020204020204" pitchFamily="34" charset="-122"/>
                          </a:rPr>
                          <m:t>𝜃</m:t>
                        </m:r>
                      </m:e>
                      <m:sup>
                        <m:r>
                          <a:rPr lang="en-US" altLang="zh-CN" sz="2200" i="1">
                            <a:solidFill>
                              <a:schemeClr val="tx1"/>
                            </a:solidFill>
                            <a:latin typeface="Cambria Math" panose="02040503050406030204" pitchFamily="18" charset="0"/>
                            <a:ea typeface="微软雅黑" panose="020B0503020204020204" pitchFamily="34" charset="-122"/>
                          </a:rPr>
                          <m:t>∗</m:t>
                        </m:r>
                      </m:sup>
                    </m:sSup>
                  </m:oMath>
                </a14:m>
                <a:r>
                  <a:rPr lang="en-US" altLang="zh-CN" sz="2200" dirty="0">
                    <a:solidFill>
                      <a:schemeClr val="tx1"/>
                    </a:solidFill>
                    <a:latin typeface="微软雅黑" panose="020B0503020204020204" pitchFamily="34" charset="-122"/>
                    <a:ea typeface="微软雅黑" panose="020B0503020204020204" pitchFamily="34" charset="-122"/>
                  </a:rPr>
                  <a:t>, </a:t>
                </a:r>
                <a:r>
                  <a:rPr lang="zh-CN" altLang="en-US" sz="2200" dirty="0">
                    <a:solidFill>
                      <a:schemeClr val="tx1"/>
                    </a:solidFill>
                    <a:latin typeface="微软雅黑" panose="020B0503020204020204" pitchFamily="34" charset="-122"/>
                    <a:ea typeface="微软雅黑" panose="020B0503020204020204" pitchFamily="34" charset="-122"/>
                  </a:rPr>
                  <a:t>若存在</a:t>
                </a:r>
                <a14:m>
                  <m:oMath xmlns:m="http://schemas.openxmlformats.org/officeDocument/2006/math">
                    <m:r>
                      <a:rPr lang="zh-CN" altLang="en-US" sz="2200" i="1">
                        <a:solidFill>
                          <a:schemeClr val="tx1"/>
                        </a:solidFill>
                        <a:latin typeface="Cambria Math" panose="02040503050406030204" pitchFamily="18" charset="0"/>
                        <a:ea typeface="微软雅黑" panose="020B0503020204020204" pitchFamily="34" charset="-122"/>
                      </a:rPr>
                      <m:t>𝜖</m:t>
                    </m:r>
                    <m:r>
                      <a:rPr lang="en-US" altLang="zh-CN" sz="2200" i="1">
                        <a:solidFill>
                          <a:schemeClr val="tx1"/>
                        </a:solidFill>
                        <a:latin typeface="Cambria Math" panose="02040503050406030204" pitchFamily="18" charset="0"/>
                        <a:ea typeface="微软雅黑" panose="020B0503020204020204" pitchFamily="34" charset="-122"/>
                      </a:rPr>
                      <m:t>&gt;0</m:t>
                    </m:r>
                  </m:oMath>
                </a14:m>
                <a:r>
                  <a:rPr lang="zh-CN" altLang="en-US" sz="2200" dirty="0">
                    <a:solidFill>
                      <a:schemeClr val="tx1"/>
                    </a:solidFill>
                    <a:latin typeface="微软雅黑" panose="020B0503020204020204" pitchFamily="34" charset="-122"/>
                    <a:ea typeface="微软雅黑" panose="020B0503020204020204" pitchFamily="34" charset="-122"/>
                  </a:rPr>
                  <a:t>使得</a:t>
                </a:r>
                <a:endParaRPr lang="en-US" altLang="zh-CN" sz="2200" dirty="0">
                  <a:solidFill>
                    <a:schemeClr val="tx1"/>
                  </a:solidFill>
                  <a:latin typeface="微软雅黑" panose="020B0503020204020204" pitchFamily="34" charset="-122"/>
                  <a:ea typeface="微软雅黑" panose="020B0503020204020204" pitchFamily="34" charset="-122"/>
                </a:endParaRPr>
              </a:p>
              <a:p>
                <a:pPr marL="0" indent="0">
                  <a:lnSpc>
                    <a:spcPct val="100000"/>
                  </a:lnSpc>
                  <a:buNone/>
                </a:pPr>
                <a14:m>
                  <m:oMathPara xmlns:m="http://schemas.openxmlformats.org/officeDocument/2006/math">
                    <m:oMathParaPr>
                      <m:jc m:val="centerGroup"/>
                    </m:oMathParaPr>
                    <m:oMath xmlns:m="http://schemas.openxmlformats.org/officeDocument/2006/math">
                      <m:r>
                        <a:rPr lang="en-US" altLang="zh-CN" sz="2200" i="1">
                          <a:solidFill>
                            <a:schemeClr val="tx1"/>
                          </a:solidFill>
                          <a:latin typeface="Cambria Math" panose="02040503050406030204" pitchFamily="18" charset="0"/>
                          <a:ea typeface="Cambria Math" panose="02040503050406030204" pitchFamily="18" charset="0"/>
                        </a:rPr>
                        <m:t>∀ </m:t>
                      </m:r>
                      <m:d>
                        <m:dPr>
                          <m:ctrlPr>
                            <a:rPr lang="en-US" altLang="zh-CN" sz="2200" i="1">
                              <a:solidFill>
                                <a:schemeClr val="tx1"/>
                              </a:solidFill>
                              <a:latin typeface="Cambria Math" panose="02040503050406030204" pitchFamily="18" charset="0"/>
                              <a:ea typeface="Cambria Math" panose="02040503050406030204" pitchFamily="18" charset="0"/>
                            </a:rPr>
                          </m:ctrlPr>
                        </m:dPr>
                        <m:e>
                          <m:r>
                            <a:rPr lang="zh-CN" altLang="en-US" sz="2200" i="1" dirty="0">
                              <a:solidFill>
                                <a:schemeClr val="tx1"/>
                              </a:solidFill>
                              <a:latin typeface="Cambria Math" panose="02040503050406030204" pitchFamily="18" charset="0"/>
                              <a:ea typeface="微软雅黑" panose="020B0503020204020204" pitchFamily="34" charset="-122"/>
                            </a:rPr>
                            <m:t>𝜔</m:t>
                          </m:r>
                          <m:r>
                            <a:rPr lang="en-US" altLang="zh-CN" sz="2200" i="1" dirty="0">
                              <a:solidFill>
                                <a:schemeClr val="tx1"/>
                              </a:solidFill>
                              <a:latin typeface="Cambria Math" panose="02040503050406030204" pitchFamily="18" charset="0"/>
                              <a:ea typeface="微软雅黑" panose="020B0503020204020204" pitchFamily="34" charset="-122"/>
                            </a:rPr>
                            <m:t>;</m:t>
                          </m:r>
                          <m:r>
                            <a:rPr lang="zh-CN" altLang="en-US" sz="2200" i="1" dirty="0">
                              <a:solidFill>
                                <a:schemeClr val="tx1"/>
                              </a:solidFill>
                              <a:latin typeface="Cambria Math" panose="02040503050406030204" pitchFamily="18" charset="0"/>
                              <a:ea typeface="微软雅黑" panose="020B0503020204020204" pitchFamily="34" charset="-122"/>
                            </a:rPr>
                            <m:t>𝜃</m:t>
                          </m:r>
                        </m:e>
                      </m:d>
                      <m:r>
                        <a:rPr lang="en-US" altLang="zh-CN" sz="2200" i="1">
                          <a:solidFill>
                            <a:schemeClr val="tx1"/>
                          </a:solidFill>
                          <a:latin typeface="Cambria Math" panose="02040503050406030204" pitchFamily="18" charset="0"/>
                          <a:ea typeface="Cambria Math" panose="02040503050406030204" pitchFamily="18" charset="0"/>
                        </a:rPr>
                        <m:t>∈</m:t>
                      </m:r>
                      <m:d>
                        <m:dPr>
                          <m:begChr m:val="{"/>
                          <m:endChr m:val="|"/>
                          <m:ctrlPr>
                            <a:rPr lang="en-US" altLang="zh-CN" sz="2200" i="1">
                              <a:solidFill>
                                <a:schemeClr val="tx1"/>
                              </a:solidFill>
                              <a:latin typeface="Cambria Math" panose="02040503050406030204" pitchFamily="18" charset="0"/>
                              <a:ea typeface="Cambria Math" panose="02040503050406030204" pitchFamily="18" charset="0"/>
                            </a:rPr>
                          </m:ctrlPr>
                        </m:dPr>
                        <m:e>
                          <m:d>
                            <m:dPr>
                              <m:ctrlPr>
                                <a:rPr lang="en-US" altLang="zh-CN" sz="2200" i="1">
                                  <a:solidFill>
                                    <a:schemeClr val="tx1"/>
                                  </a:solidFill>
                                  <a:latin typeface="Cambria Math" panose="02040503050406030204" pitchFamily="18" charset="0"/>
                                  <a:ea typeface="Cambria Math" panose="02040503050406030204" pitchFamily="18" charset="0"/>
                                </a:rPr>
                              </m:ctrlPr>
                            </m:dPr>
                            <m:e>
                              <m:r>
                                <a:rPr lang="zh-CN" altLang="en-US" sz="2200" i="1" dirty="0">
                                  <a:solidFill>
                                    <a:schemeClr val="tx1"/>
                                  </a:solidFill>
                                  <a:latin typeface="Cambria Math" panose="02040503050406030204" pitchFamily="18" charset="0"/>
                                  <a:ea typeface="微软雅黑" panose="020B0503020204020204" pitchFamily="34" charset="-122"/>
                                </a:rPr>
                                <m:t>𝜔</m:t>
                              </m:r>
                              <m:r>
                                <a:rPr lang="en-US" altLang="zh-CN" sz="2200" i="1" dirty="0">
                                  <a:solidFill>
                                    <a:schemeClr val="tx1"/>
                                  </a:solidFill>
                                  <a:latin typeface="Cambria Math" panose="02040503050406030204" pitchFamily="18" charset="0"/>
                                  <a:ea typeface="微软雅黑" panose="020B0503020204020204" pitchFamily="34" charset="-122"/>
                                </a:rPr>
                                <m:t>;</m:t>
                              </m:r>
                              <m:r>
                                <a:rPr lang="zh-CN" altLang="en-US" sz="2200" i="1" dirty="0">
                                  <a:solidFill>
                                    <a:schemeClr val="tx1"/>
                                  </a:solidFill>
                                  <a:latin typeface="Cambria Math" panose="02040503050406030204" pitchFamily="18" charset="0"/>
                                  <a:ea typeface="微软雅黑" panose="020B0503020204020204" pitchFamily="34" charset="-122"/>
                                </a:rPr>
                                <m:t>𝜃</m:t>
                              </m:r>
                            </m:e>
                          </m:d>
                        </m:e>
                      </m:d>
                      <m:d>
                        <m:dPr>
                          <m:begChr m:val="‖"/>
                          <m:endChr m:val="‖"/>
                          <m:ctrlPr>
                            <a:rPr lang="en-US" altLang="zh-CN" sz="2200" i="1" dirty="0">
                              <a:solidFill>
                                <a:schemeClr val="tx1"/>
                              </a:solidFill>
                              <a:latin typeface="Cambria Math" panose="02040503050406030204" pitchFamily="18" charset="0"/>
                              <a:ea typeface="微软雅黑" panose="020B0503020204020204" pitchFamily="34" charset="-122"/>
                            </a:rPr>
                          </m:ctrlPr>
                        </m:dPr>
                        <m:e>
                          <m:d>
                            <m:dPr>
                              <m:ctrlPr>
                                <a:rPr lang="en-US" altLang="zh-CN" sz="2200" i="1">
                                  <a:solidFill>
                                    <a:schemeClr val="tx1"/>
                                  </a:solidFill>
                                  <a:latin typeface="Cambria Math" panose="02040503050406030204" pitchFamily="18" charset="0"/>
                                  <a:ea typeface="Cambria Math" panose="02040503050406030204" pitchFamily="18" charset="0"/>
                                </a:rPr>
                              </m:ctrlPr>
                            </m:dPr>
                            <m:e>
                              <m:r>
                                <a:rPr lang="zh-CN" altLang="en-US" sz="2200" i="1" dirty="0">
                                  <a:solidFill>
                                    <a:schemeClr val="tx1"/>
                                  </a:solidFill>
                                  <a:latin typeface="Cambria Math" panose="02040503050406030204" pitchFamily="18" charset="0"/>
                                  <a:ea typeface="微软雅黑" panose="020B0503020204020204" pitchFamily="34" charset="-122"/>
                                </a:rPr>
                                <m:t>𝜔</m:t>
                              </m:r>
                              <m:r>
                                <a:rPr lang="en-US" altLang="zh-CN" sz="2200" i="1" dirty="0">
                                  <a:solidFill>
                                    <a:schemeClr val="tx1"/>
                                  </a:solidFill>
                                  <a:latin typeface="Cambria Math" panose="02040503050406030204" pitchFamily="18" charset="0"/>
                                  <a:ea typeface="微软雅黑" panose="020B0503020204020204" pitchFamily="34" charset="-122"/>
                                </a:rPr>
                                <m:t>;</m:t>
                              </m:r>
                              <m:r>
                                <a:rPr lang="zh-CN" altLang="en-US" sz="2200" i="1" dirty="0">
                                  <a:solidFill>
                                    <a:schemeClr val="tx1"/>
                                  </a:solidFill>
                                  <a:latin typeface="Cambria Math" panose="02040503050406030204" pitchFamily="18" charset="0"/>
                                  <a:ea typeface="微软雅黑" panose="020B0503020204020204" pitchFamily="34" charset="-122"/>
                                </a:rPr>
                                <m:t>𝜃</m:t>
                              </m:r>
                            </m:e>
                          </m:d>
                          <m:r>
                            <a:rPr lang="en-US" altLang="zh-CN" sz="2200" i="1" dirty="0">
                              <a:solidFill>
                                <a:schemeClr val="tx1"/>
                              </a:solidFill>
                              <a:latin typeface="Cambria Math" panose="02040503050406030204" pitchFamily="18" charset="0"/>
                              <a:ea typeface="微软雅黑" panose="020B0503020204020204" pitchFamily="34" charset="-122"/>
                            </a:rPr>
                            <m:t>−</m:t>
                          </m:r>
                          <m:d>
                            <m:dPr>
                              <m:ctrlPr>
                                <a:rPr lang="en-US" altLang="zh-CN" sz="2200" i="1">
                                  <a:solidFill>
                                    <a:schemeClr val="tx1"/>
                                  </a:solidFill>
                                  <a:latin typeface="Cambria Math" panose="02040503050406030204" pitchFamily="18" charset="0"/>
                                  <a:ea typeface="Cambria Math" panose="02040503050406030204" pitchFamily="18" charset="0"/>
                                </a:rPr>
                              </m:ctrlPr>
                            </m:dPr>
                            <m:e>
                              <m:sSup>
                                <m:sSupPr>
                                  <m:ctrlPr>
                                    <a:rPr lang="en-US" altLang="zh-CN" sz="2200" i="1">
                                      <a:solidFill>
                                        <a:schemeClr val="tx1"/>
                                      </a:solidFill>
                                      <a:latin typeface="Cambria Math" panose="02040503050406030204" pitchFamily="18" charset="0"/>
                                      <a:ea typeface="微软雅黑" panose="020B0503020204020204" pitchFamily="34" charset="-122"/>
                                    </a:rPr>
                                  </m:ctrlPr>
                                </m:sSupPr>
                                <m:e>
                                  <m:r>
                                    <a:rPr lang="zh-CN" altLang="en-US" sz="2200" i="1" dirty="0">
                                      <a:solidFill>
                                        <a:schemeClr val="tx1"/>
                                      </a:solidFill>
                                      <a:latin typeface="Cambria Math" panose="02040503050406030204" pitchFamily="18" charset="0"/>
                                      <a:ea typeface="微软雅黑" panose="020B0503020204020204" pitchFamily="34" charset="-122"/>
                                    </a:rPr>
                                    <m:t>𝜔</m:t>
                                  </m:r>
                                </m:e>
                                <m:sup>
                                  <m:r>
                                    <a:rPr lang="en-US" altLang="zh-CN" sz="2200" i="1">
                                      <a:solidFill>
                                        <a:schemeClr val="tx1"/>
                                      </a:solidFill>
                                      <a:latin typeface="Cambria Math" panose="02040503050406030204" pitchFamily="18" charset="0"/>
                                      <a:ea typeface="微软雅黑" panose="020B0503020204020204" pitchFamily="34" charset="-122"/>
                                    </a:rPr>
                                    <m:t>∗</m:t>
                                  </m:r>
                                </m:sup>
                              </m:sSup>
                              <m:r>
                                <a:rPr lang="en-US" altLang="zh-CN" sz="2200" i="1" dirty="0">
                                  <a:solidFill>
                                    <a:schemeClr val="tx1"/>
                                  </a:solidFill>
                                  <a:latin typeface="Cambria Math" panose="02040503050406030204" pitchFamily="18" charset="0"/>
                                  <a:ea typeface="微软雅黑" panose="020B0503020204020204" pitchFamily="34" charset="-122"/>
                                </a:rPr>
                                <m:t>;</m:t>
                              </m:r>
                              <m:sSup>
                                <m:sSupPr>
                                  <m:ctrlPr>
                                    <a:rPr lang="en-US" altLang="zh-CN" sz="2200" i="1">
                                      <a:solidFill>
                                        <a:schemeClr val="tx1"/>
                                      </a:solidFill>
                                      <a:latin typeface="Cambria Math" panose="02040503050406030204" pitchFamily="18" charset="0"/>
                                      <a:ea typeface="微软雅黑" panose="020B0503020204020204" pitchFamily="34" charset="-122"/>
                                    </a:rPr>
                                  </m:ctrlPr>
                                </m:sSupPr>
                                <m:e>
                                  <m:r>
                                    <a:rPr lang="zh-CN" altLang="en-US" sz="2200" i="1" dirty="0">
                                      <a:solidFill>
                                        <a:schemeClr val="tx1"/>
                                      </a:solidFill>
                                      <a:latin typeface="Cambria Math" panose="02040503050406030204" pitchFamily="18" charset="0"/>
                                      <a:ea typeface="微软雅黑" panose="020B0503020204020204" pitchFamily="34" charset="-122"/>
                                    </a:rPr>
                                    <m:t>𝜃</m:t>
                                  </m:r>
                                </m:e>
                                <m:sup>
                                  <m:r>
                                    <a:rPr lang="en-US" altLang="zh-CN" sz="2200" i="1">
                                      <a:solidFill>
                                        <a:schemeClr val="tx1"/>
                                      </a:solidFill>
                                      <a:latin typeface="Cambria Math" panose="02040503050406030204" pitchFamily="18" charset="0"/>
                                      <a:ea typeface="微软雅黑" panose="020B0503020204020204" pitchFamily="34" charset="-122"/>
                                    </a:rPr>
                                    <m:t>∗</m:t>
                                  </m:r>
                                </m:sup>
                              </m:sSup>
                            </m:e>
                          </m:d>
                        </m:e>
                      </m:d>
                      <m:r>
                        <a:rPr lang="en-US" altLang="zh-CN" sz="2200" i="1" dirty="0">
                          <a:solidFill>
                            <a:schemeClr val="tx1"/>
                          </a:solidFill>
                          <a:latin typeface="Cambria Math" panose="02040503050406030204" pitchFamily="18" charset="0"/>
                          <a:ea typeface="微软雅黑" panose="020B0503020204020204" pitchFamily="34" charset="-122"/>
                        </a:rPr>
                        <m:t>&lt;</m:t>
                      </m:r>
                      <m:r>
                        <a:rPr lang="zh-CN" altLang="en-US" sz="2200" i="1" dirty="0">
                          <a:solidFill>
                            <a:schemeClr val="tx1"/>
                          </a:solidFill>
                          <a:latin typeface="Cambria Math" panose="02040503050406030204" pitchFamily="18" charset="0"/>
                          <a:ea typeface="微软雅黑" panose="020B0503020204020204" pitchFamily="34" charset="-122"/>
                        </a:rPr>
                        <m:t>𝜖</m:t>
                      </m:r>
                      <m:r>
                        <a:rPr lang="en-US" altLang="zh-CN" sz="2200" i="1">
                          <a:solidFill>
                            <a:schemeClr val="tx1"/>
                          </a:solidFill>
                          <a:latin typeface="Cambria Math" panose="02040503050406030204" pitchFamily="18" charset="0"/>
                          <a:ea typeface="Cambria Math" panose="02040503050406030204" pitchFamily="18" charset="0"/>
                        </a:rPr>
                        <m:t>}</m:t>
                      </m:r>
                    </m:oMath>
                  </m:oMathPara>
                </a14:m>
                <a:endParaRPr lang="en-US" altLang="zh-CN" sz="2200" dirty="0">
                  <a:solidFill>
                    <a:schemeClr val="tx1"/>
                  </a:solidFill>
                  <a:latin typeface="微软雅黑" panose="020B0503020204020204" pitchFamily="34" charset="-122"/>
                  <a:ea typeface="微软雅黑" panose="020B0503020204020204" pitchFamily="34" charset="-122"/>
                </a:endParaRPr>
              </a:p>
              <a:p>
                <a:pPr marL="0" indent="0">
                  <a:lnSpc>
                    <a:spcPct val="100000"/>
                  </a:lnSpc>
                  <a:buNone/>
                </a:pPr>
                <a:r>
                  <a:rPr lang="zh-CN" altLang="en-US" sz="2200" dirty="0">
                    <a:solidFill>
                      <a:schemeClr val="tx1"/>
                    </a:solidFill>
                    <a:latin typeface="微软雅黑" panose="020B0503020204020204" pitchFamily="34" charset="-122"/>
                    <a:ea typeface="微软雅黑" panose="020B0503020204020204" pitchFamily="34" charset="-122"/>
                  </a:rPr>
                  <a:t>都有</a:t>
                </a:r>
                <a14:m>
                  <m:oMath xmlns:m="http://schemas.openxmlformats.org/officeDocument/2006/math">
                    <m:r>
                      <a:rPr lang="en-US" altLang="zh-CN" sz="2200" i="1" dirty="0">
                        <a:solidFill>
                          <a:schemeClr val="tx1"/>
                        </a:solidFill>
                        <a:latin typeface="Cambria Math" panose="02040503050406030204" pitchFamily="18" charset="0"/>
                        <a:ea typeface="微软雅黑" panose="020B0503020204020204" pitchFamily="34" charset="-122"/>
                      </a:rPr>
                      <m:t>𝐸</m:t>
                    </m:r>
                    <m:r>
                      <a:rPr lang="en-US" altLang="zh-CN" sz="2200" i="1" dirty="0">
                        <a:solidFill>
                          <a:schemeClr val="tx1"/>
                        </a:solidFill>
                        <a:latin typeface="Cambria Math" panose="02040503050406030204" pitchFamily="18" charset="0"/>
                        <a:ea typeface="微软雅黑" panose="020B0503020204020204" pitchFamily="34" charset="-122"/>
                      </a:rPr>
                      <m:t>(</m:t>
                    </m:r>
                    <m:r>
                      <a:rPr lang="zh-CN" altLang="en-US" sz="2200" i="1" dirty="0">
                        <a:solidFill>
                          <a:schemeClr val="tx1"/>
                        </a:solidFill>
                        <a:latin typeface="Cambria Math" panose="02040503050406030204" pitchFamily="18" charset="0"/>
                        <a:ea typeface="微软雅黑" panose="020B0503020204020204" pitchFamily="34" charset="-122"/>
                      </a:rPr>
                      <m:t>𝜔</m:t>
                    </m:r>
                    <m:r>
                      <a:rPr lang="en-US" altLang="zh-CN" sz="2200" i="1" dirty="0">
                        <a:solidFill>
                          <a:schemeClr val="tx1"/>
                        </a:solidFill>
                        <a:latin typeface="Cambria Math" panose="02040503050406030204" pitchFamily="18" charset="0"/>
                        <a:ea typeface="微软雅黑" panose="020B0503020204020204" pitchFamily="34" charset="-122"/>
                      </a:rPr>
                      <m:t>;</m:t>
                    </m:r>
                    <m:r>
                      <a:rPr lang="zh-CN" altLang="en-US" sz="2200" i="1" dirty="0">
                        <a:solidFill>
                          <a:schemeClr val="tx1"/>
                        </a:solidFill>
                        <a:latin typeface="Cambria Math" panose="02040503050406030204" pitchFamily="18" charset="0"/>
                        <a:ea typeface="微软雅黑" panose="020B0503020204020204" pitchFamily="34" charset="-122"/>
                      </a:rPr>
                      <m:t>𝜃</m:t>
                    </m:r>
                    <m:r>
                      <a:rPr lang="en-US" altLang="zh-CN" sz="2200" i="1" dirty="0">
                        <a:solidFill>
                          <a:schemeClr val="tx1"/>
                        </a:solidFill>
                        <a:latin typeface="Cambria Math" panose="02040503050406030204" pitchFamily="18" charset="0"/>
                        <a:ea typeface="微软雅黑" panose="020B0503020204020204" pitchFamily="34" charset="-122"/>
                      </a:rPr>
                      <m:t>)</m:t>
                    </m:r>
                    <m:r>
                      <a:rPr lang="en-US" altLang="zh-CN" sz="2200" i="1" dirty="0">
                        <a:solidFill>
                          <a:schemeClr val="tx1"/>
                        </a:solidFill>
                        <a:latin typeface="Cambria Math" panose="02040503050406030204" pitchFamily="18" charset="0"/>
                        <a:ea typeface="Cambria Math" panose="02040503050406030204" pitchFamily="18" charset="0"/>
                      </a:rPr>
                      <m:t>≥</m:t>
                    </m:r>
                    <m:r>
                      <a:rPr lang="en-US" altLang="zh-CN" sz="2200" i="1" dirty="0">
                        <a:solidFill>
                          <a:schemeClr val="tx1"/>
                        </a:solidFill>
                        <a:latin typeface="Cambria Math" panose="02040503050406030204" pitchFamily="18" charset="0"/>
                        <a:ea typeface="微软雅黑" panose="020B0503020204020204" pitchFamily="34" charset="-122"/>
                      </a:rPr>
                      <m:t>𝐸</m:t>
                    </m:r>
                    <m:r>
                      <a:rPr lang="en-US" altLang="zh-CN" sz="2200" i="1" dirty="0">
                        <a:solidFill>
                          <a:schemeClr val="tx1"/>
                        </a:solidFill>
                        <a:latin typeface="Cambria Math" panose="02040503050406030204" pitchFamily="18" charset="0"/>
                        <a:ea typeface="微软雅黑" panose="020B0503020204020204" pitchFamily="34" charset="-122"/>
                      </a:rPr>
                      <m:t>(</m:t>
                    </m:r>
                    <m:sSup>
                      <m:sSupPr>
                        <m:ctrlPr>
                          <a:rPr lang="en-US" altLang="zh-CN" sz="2200" i="1">
                            <a:solidFill>
                              <a:schemeClr val="tx1"/>
                            </a:solidFill>
                            <a:latin typeface="Cambria Math" panose="02040503050406030204" pitchFamily="18" charset="0"/>
                            <a:ea typeface="微软雅黑" panose="020B0503020204020204" pitchFamily="34" charset="-122"/>
                          </a:rPr>
                        </m:ctrlPr>
                      </m:sSupPr>
                      <m:e>
                        <m:r>
                          <a:rPr lang="zh-CN" altLang="en-US" sz="2200" i="1" dirty="0">
                            <a:solidFill>
                              <a:schemeClr val="tx1"/>
                            </a:solidFill>
                            <a:latin typeface="Cambria Math" panose="02040503050406030204" pitchFamily="18" charset="0"/>
                            <a:ea typeface="微软雅黑" panose="020B0503020204020204" pitchFamily="34" charset="-122"/>
                          </a:rPr>
                          <m:t>𝜔</m:t>
                        </m:r>
                      </m:e>
                      <m:sup>
                        <m:r>
                          <a:rPr lang="en-US" altLang="zh-CN" sz="2200" i="1">
                            <a:solidFill>
                              <a:schemeClr val="tx1"/>
                            </a:solidFill>
                            <a:latin typeface="Cambria Math" panose="02040503050406030204" pitchFamily="18" charset="0"/>
                            <a:ea typeface="微软雅黑" panose="020B0503020204020204" pitchFamily="34" charset="-122"/>
                          </a:rPr>
                          <m:t>∗</m:t>
                        </m:r>
                      </m:sup>
                    </m:sSup>
                    <m:r>
                      <a:rPr lang="en-US" altLang="zh-CN" sz="2200" i="1" dirty="0">
                        <a:solidFill>
                          <a:schemeClr val="tx1"/>
                        </a:solidFill>
                        <a:latin typeface="Cambria Math" panose="02040503050406030204" pitchFamily="18" charset="0"/>
                        <a:ea typeface="微软雅黑" panose="020B0503020204020204" pitchFamily="34" charset="-122"/>
                      </a:rPr>
                      <m:t>;</m:t>
                    </m:r>
                    <m:sSup>
                      <m:sSupPr>
                        <m:ctrlPr>
                          <a:rPr lang="en-US" altLang="zh-CN" sz="2200" i="1">
                            <a:solidFill>
                              <a:schemeClr val="tx1"/>
                            </a:solidFill>
                            <a:latin typeface="Cambria Math" panose="02040503050406030204" pitchFamily="18" charset="0"/>
                            <a:ea typeface="微软雅黑" panose="020B0503020204020204" pitchFamily="34" charset="-122"/>
                          </a:rPr>
                        </m:ctrlPr>
                      </m:sSupPr>
                      <m:e>
                        <m:r>
                          <a:rPr lang="zh-CN" altLang="en-US" sz="2200" i="1" dirty="0">
                            <a:solidFill>
                              <a:schemeClr val="tx1"/>
                            </a:solidFill>
                            <a:latin typeface="Cambria Math" panose="02040503050406030204" pitchFamily="18" charset="0"/>
                            <a:ea typeface="微软雅黑" panose="020B0503020204020204" pitchFamily="34" charset="-122"/>
                          </a:rPr>
                          <m:t>𝜃</m:t>
                        </m:r>
                      </m:e>
                      <m:sup>
                        <m:r>
                          <a:rPr lang="en-US" altLang="zh-CN" sz="2200" i="1">
                            <a:solidFill>
                              <a:schemeClr val="tx1"/>
                            </a:solidFill>
                            <a:latin typeface="Cambria Math" panose="02040503050406030204" pitchFamily="18" charset="0"/>
                            <a:ea typeface="微软雅黑" panose="020B0503020204020204" pitchFamily="34" charset="-122"/>
                          </a:rPr>
                          <m:t>∗</m:t>
                        </m:r>
                      </m:sup>
                    </m:sSup>
                    <m:r>
                      <a:rPr lang="en-US" altLang="zh-CN" sz="2200" i="1" dirty="0">
                        <a:solidFill>
                          <a:schemeClr val="tx1"/>
                        </a:solidFill>
                        <a:latin typeface="Cambria Math" panose="02040503050406030204" pitchFamily="18" charset="0"/>
                        <a:ea typeface="微软雅黑" panose="020B0503020204020204" pitchFamily="34" charset="-122"/>
                      </a:rPr>
                      <m:t>)</m:t>
                    </m:r>
                  </m:oMath>
                </a14:m>
                <a:r>
                  <a:rPr lang="zh-CN" altLang="en-US" sz="2200" dirty="0">
                    <a:solidFill>
                      <a:schemeClr val="tx1"/>
                    </a:solidFill>
                    <a:latin typeface="微软雅黑" panose="020B0503020204020204" pitchFamily="34" charset="-122"/>
                    <a:ea typeface="微软雅黑" panose="020B0503020204020204" pitchFamily="34" charset="-122"/>
                  </a:rPr>
                  <a:t>成立</a:t>
                </a:r>
                <a:r>
                  <a:rPr lang="en-US" altLang="zh-CN" sz="2200" dirty="0">
                    <a:solidFill>
                      <a:schemeClr val="tx1"/>
                    </a:solidFill>
                    <a:latin typeface="微软雅黑" panose="020B0503020204020204" pitchFamily="34" charset="-122"/>
                    <a:ea typeface="微软雅黑" panose="020B0503020204020204" pitchFamily="34" charset="-122"/>
                  </a:rPr>
                  <a:t>, </a:t>
                </a:r>
                <a:r>
                  <a:rPr lang="zh-CN" altLang="en-US" sz="2200" dirty="0">
                    <a:solidFill>
                      <a:schemeClr val="tx1"/>
                    </a:solidFill>
                    <a:latin typeface="微软雅黑" panose="020B0503020204020204" pitchFamily="34" charset="-122"/>
                    <a:ea typeface="微软雅黑" panose="020B0503020204020204" pitchFamily="34" charset="-122"/>
                  </a:rPr>
                  <a:t>则</a:t>
                </a:r>
                <a14:m>
                  <m:oMath xmlns:m="http://schemas.openxmlformats.org/officeDocument/2006/math">
                    <m:r>
                      <a:rPr lang="en-US" altLang="zh-CN" sz="2200" i="1" dirty="0">
                        <a:solidFill>
                          <a:schemeClr val="tx1"/>
                        </a:solidFill>
                        <a:latin typeface="Cambria Math" panose="02040503050406030204" pitchFamily="18" charset="0"/>
                        <a:ea typeface="微软雅黑" panose="020B0503020204020204" pitchFamily="34" charset="-122"/>
                      </a:rPr>
                      <m:t>(</m:t>
                    </m:r>
                    <m:sSup>
                      <m:sSupPr>
                        <m:ctrlPr>
                          <a:rPr lang="en-US" altLang="zh-CN" sz="2200" i="1">
                            <a:solidFill>
                              <a:schemeClr val="tx1"/>
                            </a:solidFill>
                            <a:latin typeface="Cambria Math" panose="02040503050406030204" pitchFamily="18" charset="0"/>
                            <a:ea typeface="微软雅黑" panose="020B0503020204020204" pitchFamily="34" charset="-122"/>
                          </a:rPr>
                        </m:ctrlPr>
                      </m:sSupPr>
                      <m:e>
                        <m:r>
                          <a:rPr lang="zh-CN" altLang="en-US" sz="2200" i="1" dirty="0">
                            <a:solidFill>
                              <a:schemeClr val="tx1"/>
                            </a:solidFill>
                            <a:latin typeface="Cambria Math" panose="02040503050406030204" pitchFamily="18" charset="0"/>
                            <a:ea typeface="微软雅黑" panose="020B0503020204020204" pitchFamily="34" charset="-122"/>
                          </a:rPr>
                          <m:t>𝜔</m:t>
                        </m:r>
                      </m:e>
                      <m:sup>
                        <m:r>
                          <a:rPr lang="en-US" altLang="zh-CN" sz="2200" i="1">
                            <a:solidFill>
                              <a:schemeClr val="tx1"/>
                            </a:solidFill>
                            <a:latin typeface="Cambria Math" panose="02040503050406030204" pitchFamily="18" charset="0"/>
                            <a:ea typeface="微软雅黑" panose="020B0503020204020204" pitchFamily="34" charset="-122"/>
                          </a:rPr>
                          <m:t>∗</m:t>
                        </m:r>
                      </m:sup>
                    </m:sSup>
                    <m:r>
                      <a:rPr lang="en-US" altLang="zh-CN" sz="2200" i="1" dirty="0">
                        <a:solidFill>
                          <a:schemeClr val="tx1"/>
                        </a:solidFill>
                        <a:latin typeface="Cambria Math" panose="02040503050406030204" pitchFamily="18" charset="0"/>
                        <a:ea typeface="微软雅黑" panose="020B0503020204020204" pitchFamily="34" charset="-122"/>
                      </a:rPr>
                      <m:t>;</m:t>
                    </m:r>
                    <m:sSup>
                      <m:sSupPr>
                        <m:ctrlPr>
                          <a:rPr lang="en-US" altLang="zh-CN" sz="2200" i="1">
                            <a:solidFill>
                              <a:schemeClr val="tx1"/>
                            </a:solidFill>
                            <a:latin typeface="Cambria Math" panose="02040503050406030204" pitchFamily="18" charset="0"/>
                            <a:ea typeface="微软雅黑" panose="020B0503020204020204" pitchFamily="34" charset="-122"/>
                          </a:rPr>
                        </m:ctrlPr>
                      </m:sSupPr>
                      <m:e>
                        <m:r>
                          <a:rPr lang="zh-CN" altLang="en-US" sz="2200" i="1" dirty="0">
                            <a:solidFill>
                              <a:schemeClr val="tx1"/>
                            </a:solidFill>
                            <a:latin typeface="Cambria Math" panose="02040503050406030204" pitchFamily="18" charset="0"/>
                            <a:ea typeface="微软雅黑" panose="020B0503020204020204" pitchFamily="34" charset="-122"/>
                          </a:rPr>
                          <m:t>𝜃</m:t>
                        </m:r>
                      </m:e>
                      <m:sup>
                        <m:r>
                          <a:rPr lang="en-US" altLang="zh-CN" sz="2200" i="1">
                            <a:solidFill>
                              <a:schemeClr val="tx1"/>
                            </a:solidFill>
                            <a:latin typeface="Cambria Math" panose="02040503050406030204" pitchFamily="18" charset="0"/>
                            <a:ea typeface="微软雅黑" panose="020B0503020204020204" pitchFamily="34" charset="-122"/>
                          </a:rPr>
                          <m:t>∗</m:t>
                        </m:r>
                      </m:sup>
                    </m:sSup>
                    <m:r>
                      <a:rPr lang="en-US" altLang="zh-CN" sz="2200" i="1" dirty="0">
                        <a:solidFill>
                          <a:schemeClr val="tx1"/>
                        </a:solidFill>
                        <a:latin typeface="Cambria Math" panose="02040503050406030204" pitchFamily="18" charset="0"/>
                        <a:ea typeface="微软雅黑" panose="020B0503020204020204" pitchFamily="34" charset="-122"/>
                      </a:rPr>
                      <m:t>)</m:t>
                    </m:r>
                  </m:oMath>
                </a14:m>
                <a:r>
                  <a:rPr lang="zh-CN" altLang="en-US" sz="2200" dirty="0">
                    <a:solidFill>
                      <a:schemeClr val="tx1"/>
                    </a:solidFill>
                    <a:latin typeface="微软雅黑" panose="020B0503020204020204" pitchFamily="34" charset="-122"/>
                    <a:ea typeface="微软雅黑" panose="020B0503020204020204" pitchFamily="34" charset="-122"/>
                  </a:rPr>
                  <a:t>为</a:t>
                </a:r>
                <a:r>
                  <a:rPr lang="zh-CN" altLang="en-US" sz="2200" b="1" dirty="0">
                    <a:solidFill>
                      <a:srgbClr val="FF0000"/>
                    </a:solidFill>
                    <a:latin typeface="微软雅黑" panose="020B0503020204020204" pitchFamily="34" charset="-122"/>
                    <a:ea typeface="微软雅黑" panose="020B0503020204020204" pitchFamily="34" charset="-122"/>
                  </a:rPr>
                  <a:t>局部极小解</a:t>
                </a:r>
                <a:r>
                  <a:rPr lang="zh-CN" altLang="en-US" sz="2200" dirty="0">
                    <a:solidFill>
                      <a:schemeClr val="tx1"/>
                    </a:solidFill>
                    <a:latin typeface="微软雅黑" panose="020B0503020204020204" pitchFamily="34" charset="-122"/>
                    <a:ea typeface="微软雅黑" panose="020B0503020204020204" pitchFamily="34" charset="-122"/>
                  </a:rPr>
                  <a:t>；</a:t>
                </a:r>
                <a:endParaRPr lang="en-US" altLang="zh-CN" sz="2200" dirty="0">
                  <a:solidFill>
                    <a:schemeClr val="tx1"/>
                  </a:solidFill>
                  <a:latin typeface="微软雅黑" panose="020B0503020204020204" pitchFamily="34" charset="-122"/>
                  <a:ea typeface="微软雅黑" panose="020B0503020204020204" pitchFamily="34" charset="-122"/>
                </a:endParaRPr>
              </a:p>
              <a:p>
                <a:pPr marL="342900" indent="-342900">
                  <a:lnSpc>
                    <a:spcPct val="100000"/>
                  </a:lnSpc>
                  <a:buFont typeface="Wingdings" panose="05000000000000000000" pitchFamily="2" charset="2"/>
                  <a:buChar char="Ø"/>
                </a:pPr>
                <a:r>
                  <a:rPr lang="zh-CN" altLang="en-US" sz="2000" b="1" dirty="0">
                    <a:solidFill>
                      <a:srgbClr val="0070C0"/>
                    </a:solidFill>
                  </a:rPr>
                  <a:t>局部极小解</a:t>
                </a:r>
                <a:r>
                  <a:rPr lang="zh-CN" altLang="en-US" sz="2000" dirty="0">
                    <a:solidFill>
                      <a:srgbClr val="0070C0"/>
                    </a:solidFill>
                  </a:rPr>
                  <a:t>是参数空间中的某个点，其领域点的误差函数值≥该点的函数值；</a:t>
                </a:r>
                <a:endParaRPr lang="en-US" altLang="zh-CN" sz="2000" dirty="0">
                  <a:solidFill>
                    <a:srgbClr val="0070C0"/>
                  </a:solidFill>
                  <a:latin typeface="微软雅黑" panose="020B0503020204020204" pitchFamily="34" charset="-122"/>
                  <a:ea typeface="微软雅黑" panose="020B0503020204020204" pitchFamily="34" charset="-122"/>
                </a:endParaRPr>
              </a:p>
              <a:p>
                <a:pPr marL="342900" indent="-342900">
                  <a:lnSpc>
                    <a:spcPct val="100000"/>
                  </a:lnSpc>
                </a:pPr>
                <a:r>
                  <a:rPr lang="zh-CN" altLang="en-US" sz="2200" b="1" dirty="0">
                    <a:solidFill>
                      <a:schemeClr val="tx1"/>
                    </a:solidFill>
                    <a:latin typeface="微软雅黑" panose="020B0503020204020204" pitchFamily="34" charset="-122"/>
                    <a:ea typeface="微软雅黑" panose="020B0503020204020204" pitchFamily="34" charset="-122"/>
                  </a:rPr>
                  <a:t>定义：</a:t>
                </a:r>
                <a:r>
                  <a:rPr lang="zh-CN" altLang="en-US" sz="2200" dirty="0">
                    <a:solidFill>
                      <a:schemeClr val="tx1"/>
                    </a:solidFill>
                    <a:latin typeface="微软雅黑" panose="020B0503020204020204" pitchFamily="34" charset="-122"/>
                    <a:ea typeface="微软雅黑" panose="020B0503020204020204" pitchFamily="34" charset="-122"/>
                  </a:rPr>
                  <a:t>若度参数空间中任意的</a:t>
                </a:r>
                <a14:m>
                  <m:oMath xmlns:m="http://schemas.openxmlformats.org/officeDocument/2006/math">
                    <m:r>
                      <a:rPr lang="en-US" altLang="zh-CN" sz="2200" i="1" dirty="0">
                        <a:solidFill>
                          <a:schemeClr val="tx1"/>
                        </a:solidFill>
                        <a:latin typeface="Cambria Math" panose="02040503050406030204" pitchFamily="18" charset="0"/>
                        <a:ea typeface="微软雅黑" panose="020B0503020204020204" pitchFamily="34" charset="-122"/>
                      </a:rPr>
                      <m:t>𝐸</m:t>
                    </m:r>
                    <m:r>
                      <a:rPr lang="en-US" altLang="zh-CN" sz="2200" i="1" dirty="0">
                        <a:solidFill>
                          <a:schemeClr val="tx1"/>
                        </a:solidFill>
                        <a:latin typeface="Cambria Math" panose="02040503050406030204" pitchFamily="18" charset="0"/>
                        <a:ea typeface="微软雅黑" panose="020B0503020204020204" pitchFamily="34" charset="-122"/>
                      </a:rPr>
                      <m:t>(</m:t>
                    </m:r>
                    <m:r>
                      <a:rPr lang="zh-CN" altLang="en-US" sz="2200" i="1" dirty="0">
                        <a:solidFill>
                          <a:schemeClr val="tx1"/>
                        </a:solidFill>
                        <a:latin typeface="Cambria Math" panose="02040503050406030204" pitchFamily="18" charset="0"/>
                        <a:ea typeface="微软雅黑" panose="020B0503020204020204" pitchFamily="34" charset="-122"/>
                      </a:rPr>
                      <m:t>𝜔</m:t>
                    </m:r>
                    <m:r>
                      <a:rPr lang="en-US" altLang="zh-CN" sz="2200" i="1" dirty="0">
                        <a:solidFill>
                          <a:schemeClr val="tx1"/>
                        </a:solidFill>
                        <a:latin typeface="Cambria Math" panose="02040503050406030204" pitchFamily="18" charset="0"/>
                        <a:ea typeface="微软雅黑" panose="020B0503020204020204" pitchFamily="34" charset="-122"/>
                      </a:rPr>
                      <m:t>;</m:t>
                    </m:r>
                    <m:r>
                      <a:rPr lang="zh-CN" altLang="en-US" sz="2200" i="1" dirty="0">
                        <a:solidFill>
                          <a:schemeClr val="tx1"/>
                        </a:solidFill>
                        <a:latin typeface="Cambria Math" panose="02040503050406030204" pitchFamily="18" charset="0"/>
                        <a:ea typeface="微软雅黑" panose="020B0503020204020204" pitchFamily="34" charset="-122"/>
                      </a:rPr>
                      <m:t>𝜃</m:t>
                    </m:r>
                    <m:r>
                      <a:rPr lang="en-US" altLang="zh-CN" sz="2200" i="1" dirty="0">
                        <a:solidFill>
                          <a:schemeClr val="tx1"/>
                        </a:solidFill>
                        <a:latin typeface="Cambria Math" panose="02040503050406030204" pitchFamily="18" charset="0"/>
                        <a:ea typeface="微软雅黑" panose="020B0503020204020204" pitchFamily="34" charset="-122"/>
                      </a:rPr>
                      <m:t>)</m:t>
                    </m:r>
                  </m:oMath>
                </a14:m>
                <a:r>
                  <a:rPr lang="en-US" altLang="zh-CN" sz="2200" dirty="0">
                    <a:solidFill>
                      <a:schemeClr val="tx1"/>
                    </a:solidFill>
                    <a:latin typeface="微软雅黑" panose="020B0503020204020204" pitchFamily="34" charset="-122"/>
                    <a:ea typeface="微软雅黑" panose="020B0503020204020204" pitchFamily="34" charset="-122"/>
                  </a:rPr>
                  <a:t>, </a:t>
                </a:r>
                <a:r>
                  <a:rPr lang="zh-CN" altLang="en-US" sz="2200" dirty="0">
                    <a:solidFill>
                      <a:schemeClr val="tx1"/>
                    </a:solidFill>
                    <a:latin typeface="微软雅黑" panose="020B0503020204020204" pitchFamily="34" charset="-122"/>
                    <a:ea typeface="微软雅黑" panose="020B0503020204020204" pitchFamily="34" charset="-122"/>
                  </a:rPr>
                  <a:t>都有</a:t>
                </a:r>
                <a14:m>
                  <m:oMath xmlns:m="http://schemas.openxmlformats.org/officeDocument/2006/math">
                    <m:r>
                      <a:rPr lang="en-US" altLang="zh-CN" sz="2200" i="1" dirty="0">
                        <a:solidFill>
                          <a:schemeClr val="tx1"/>
                        </a:solidFill>
                        <a:latin typeface="Cambria Math" panose="02040503050406030204" pitchFamily="18" charset="0"/>
                        <a:ea typeface="微软雅黑" panose="020B0503020204020204" pitchFamily="34" charset="-122"/>
                      </a:rPr>
                      <m:t>𝐸</m:t>
                    </m:r>
                    <m:r>
                      <a:rPr lang="en-US" altLang="zh-CN" sz="2200" i="1" dirty="0">
                        <a:solidFill>
                          <a:schemeClr val="tx1"/>
                        </a:solidFill>
                        <a:latin typeface="Cambria Math" panose="02040503050406030204" pitchFamily="18" charset="0"/>
                        <a:ea typeface="微软雅黑" panose="020B0503020204020204" pitchFamily="34" charset="-122"/>
                      </a:rPr>
                      <m:t>(</m:t>
                    </m:r>
                    <m:r>
                      <a:rPr lang="zh-CN" altLang="en-US" sz="2200" i="1" dirty="0">
                        <a:solidFill>
                          <a:schemeClr val="tx1"/>
                        </a:solidFill>
                        <a:latin typeface="Cambria Math" panose="02040503050406030204" pitchFamily="18" charset="0"/>
                        <a:ea typeface="微软雅黑" panose="020B0503020204020204" pitchFamily="34" charset="-122"/>
                      </a:rPr>
                      <m:t>𝜔</m:t>
                    </m:r>
                    <m:r>
                      <a:rPr lang="en-US" altLang="zh-CN" sz="2200" i="1" dirty="0">
                        <a:solidFill>
                          <a:schemeClr val="tx1"/>
                        </a:solidFill>
                        <a:latin typeface="Cambria Math" panose="02040503050406030204" pitchFamily="18" charset="0"/>
                        <a:ea typeface="微软雅黑" panose="020B0503020204020204" pitchFamily="34" charset="-122"/>
                      </a:rPr>
                      <m:t>;</m:t>
                    </m:r>
                    <m:r>
                      <a:rPr lang="zh-CN" altLang="en-US" sz="2200" i="1" dirty="0">
                        <a:solidFill>
                          <a:schemeClr val="tx1"/>
                        </a:solidFill>
                        <a:latin typeface="Cambria Math" panose="02040503050406030204" pitchFamily="18" charset="0"/>
                        <a:ea typeface="微软雅黑" panose="020B0503020204020204" pitchFamily="34" charset="-122"/>
                      </a:rPr>
                      <m:t>𝜃</m:t>
                    </m:r>
                    <m:r>
                      <a:rPr lang="en-US" altLang="zh-CN" sz="2200" i="1" dirty="0">
                        <a:solidFill>
                          <a:schemeClr val="tx1"/>
                        </a:solidFill>
                        <a:latin typeface="Cambria Math" panose="02040503050406030204" pitchFamily="18" charset="0"/>
                        <a:ea typeface="微软雅黑" panose="020B0503020204020204" pitchFamily="34" charset="-122"/>
                      </a:rPr>
                      <m:t>)</m:t>
                    </m:r>
                    <m:r>
                      <a:rPr lang="en-US" altLang="zh-CN" sz="2200" i="1" dirty="0">
                        <a:solidFill>
                          <a:schemeClr val="tx1"/>
                        </a:solidFill>
                        <a:latin typeface="Cambria Math" panose="02040503050406030204" pitchFamily="18" charset="0"/>
                        <a:ea typeface="Cambria Math" panose="02040503050406030204" pitchFamily="18" charset="0"/>
                      </a:rPr>
                      <m:t>≥</m:t>
                    </m:r>
                    <m:r>
                      <a:rPr lang="en-US" altLang="zh-CN" sz="2200" i="1" dirty="0">
                        <a:solidFill>
                          <a:schemeClr val="tx1"/>
                        </a:solidFill>
                        <a:latin typeface="Cambria Math" panose="02040503050406030204" pitchFamily="18" charset="0"/>
                        <a:ea typeface="微软雅黑" panose="020B0503020204020204" pitchFamily="34" charset="-122"/>
                      </a:rPr>
                      <m:t>𝐸</m:t>
                    </m:r>
                    <m:r>
                      <a:rPr lang="en-US" altLang="zh-CN" sz="2200" i="1" dirty="0">
                        <a:solidFill>
                          <a:schemeClr val="tx1"/>
                        </a:solidFill>
                        <a:latin typeface="Cambria Math" panose="02040503050406030204" pitchFamily="18" charset="0"/>
                        <a:ea typeface="微软雅黑" panose="020B0503020204020204" pitchFamily="34" charset="-122"/>
                      </a:rPr>
                      <m:t>(</m:t>
                    </m:r>
                    <m:sSup>
                      <m:sSupPr>
                        <m:ctrlPr>
                          <a:rPr lang="en-US" altLang="zh-CN" sz="2200" i="1">
                            <a:solidFill>
                              <a:schemeClr val="tx1"/>
                            </a:solidFill>
                            <a:latin typeface="Cambria Math" panose="02040503050406030204" pitchFamily="18" charset="0"/>
                            <a:ea typeface="微软雅黑" panose="020B0503020204020204" pitchFamily="34" charset="-122"/>
                          </a:rPr>
                        </m:ctrlPr>
                      </m:sSupPr>
                      <m:e>
                        <m:r>
                          <a:rPr lang="zh-CN" altLang="en-US" sz="2200" i="1" dirty="0">
                            <a:solidFill>
                              <a:schemeClr val="tx1"/>
                            </a:solidFill>
                            <a:latin typeface="Cambria Math" panose="02040503050406030204" pitchFamily="18" charset="0"/>
                            <a:ea typeface="微软雅黑" panose="020B0503020204020204" pitchFamily="34" charset="-122"/>
                          </a:rPr>
                          <m:t>𝜔</m:t>
                        </m:r>
                      </m:e>
                      <m:sup>
                        <m:r>
                          <a:rPr lang="en-US" altLang="zh-CN" sz="2200" i="1">
                            <a:solidFill>
                              <a:schemeClr val="tx1"/>
                            </a:solidFill>
                            <a:latin typeface="Cambria Math" panose="02040503050406030204" pitchFamily="18" charset="0"/>
                            <a:ea typeface="微软雅黑" panose="020B0503020204020204" pitchFamily="34" charset="-122"/>
                          </a:rPr>
                          <m:t>∗</m:t>
                        </m:r>
                      </m:sup>
                    </m:sSup>
                    <m:r>
                      <a:rPr lang="en-US" altLang="zh-CN" sz="2200" i="1" dirty="0">
                        <a:solidFill>
                          <a:schemeClr val="tx1"/>
                        </a:solidFill>
                        <a:latin typeface="Cambria Math" panose="02040503050406030204" pitchFamily="18" charset="0"/>
                        <a:ea typeface="微软雅黑" panose="020B0503020204020204" pitchFamily="34" charset="-122"/>
                      </a:rPr>
                      <m:t>;</m:t>
                    </m:r>
                    <m:sSup>
                      <m:sSupPr>
                        <m:ctrlPr>
                          <a:rPr lang="en-US" altLang="zh-CN" sz="2200" i="1">
                            <a:solidFill>
                              <a:schemeClr val="tx1"/>
                            </a:solidFill>
                            <a:latin typeface="Cambria Math" panose="02040503050406030204" pitchFamily="18" charset="0"/>
                            <a:ea typeface="微软雅黑" panose="020B0503020204020204" pitchFamily="34" charset="-122"/>
                          </a:rPr>
                        </m:ctrlPr>
                      </m:sSupPr>
                      <m:e>
                        <m:r>
                          <a:rPr lang="zh-CN" altLang="en-US" sz="2200" i="1" dirty="0">
                            <a:solidFill>
                              <a:schemeClr val="tx1"/>
                            </a:solidFill>
                            <a:latin typeface="Cambria Math" panose="02040503050406030204" pitchFamily="18" charset="0"/>
                            <a:ea typeface="微软雅黑" panose="020B0503020204020204" pitchFamily="34" charset="-122"/>
                          </a:rPr>
                          <m:t>𝜃</m:t>
                        </m:r>
                      </m:e>
                      <m:sup>
                        <m:r>
                          <a:rPr lang="en-US" altLang="zh-CN" sz="2200" i="1">
                            <a:solidFill>
                              <a:schemeClr val="tx1"/>
                            </a:solidFill>
                            <a:latin typeface="Cambria Math" panose="02040503050406030204" pitchFamily="18" charset="0"/>
                            <a:ea typeface="微软雅黑" panose="020B0503020204020204" pitchFamily="34" charset="-122"/>
                          </a:rPr>
                          <m:t>∗</m:t>
                        </m:r>
                      </m:sup>
                    </m:sSup>
                    <m:r>
                      <a:rPr lang="en-US" altLang="zh-CN" sz="2200" i="1" dirty="0">
                        <a:solidFill>
                          <a:schemeClr val="tx1"/>
                        </a:solidFill>
                        <a:latin typeface="Cambria Math" panose="02040503050406030204" pitchFamily="18" charset="0"/>
                        <a:ea typeface="微软雅黑" panose="020B0503020204020204" pitchFamily="34" charset="-122"/>
                      </a:rPr>
                      <m:t>)</m:t>
                    </m:r>
                  </m:oMath>
                </a14:m>
                <a:r>
                  <a:rPr lang="en-US" altLang="zh-CN" sz="2200" dirty="0">
                    <a:solidFill>
                      <a:schemeClr val="tx1"/>
                    </a:solidFill>
                    <a:latin typeface="微软雅黑" panose="020B0503020204020204" pitchFamily="34" charset="-122"/>
                    <a:ea typeface="微软雅黑" panose="020B0503020204020204" pitchFamily="34" charset="-122"/>
                  </a:rPr>
                  <a:t>, </a:t>
                </a:r>
                <a:r>
                  <a:rPr lang="zh-CN" altLang="en-US" sz="2200" dirty="0">
                    <a:solidFill>
                      <a:schemeClr val="tx1"/>
                    </a:solidFill>
                    <a:latin typeface="微软雅黑" panose="020B0503020204020204" pitchFamily="34" charset="-122"/>
                    <a:ea typeface="微软雅黑" panose="020B0503020204020204" pitchFamily="34" charset="-122"/>
                  </a:rPr>
                  <a:t>则</a:t>
                </a:r>
                <a14:m>
                  <m:oMath xmlns:m="http://schemas.openxmlformats.org/officeDocument/2006/math">
                    <m:r>
                      <a:rPr lang="en-US" altLang="zh-CN" sz="2200" i="1" dirty="0">
                        <a:solidFill>
                          <a:schemeClr val="tx1"/>
                        </a:solidFill>
                        <a:latin typeface="Cambria Math" panose="02040503050406030204" pitchFamily="18" charset="0"/>
                        <a:ea typeface="微软雅黑" panose="020B0503020204020204" pitchFamily="34" charset="-122"/>
                      </a:rPr>
                      <m:t>(</m:t>
                    </m:r>
                    <m:sSup>
                      <m:sSupPr>
                        <m:ctrlPr>
                          <a:rPr lang="en-US" altLang="zh-CN" sz="2200" i="1">
                            <a:solidFill>
                              <a:schemeClr val="tx1"/>
                            </a:solidFill>
                            <a:latin typeface="Cambria Math" panose="02040503050406030204" pitchFamily="18" charset="0"/>
                            <a:ea typeface="微软雅黑" panose="020B0503020204020204" pitchFamily="34" charset="-122"/>
                          </a:rPr>
                        </m:ctrlPr>
                      </m:sSupPr>
                      <m:e>
                        <m:r>
                          <a:rPr lang="zh-CN" altLang="en-US" sz="2200" i="1" dirty="0">
                            <a:solidFill>
                              <a:schemeClr val="tx1"/>
                            </a:solidFill>
                            <a:latin typeface="Cambria Math" panose="02040503050406030204" pitchFamily="18" charset="0"/>
                            <a:ea typeface="微软雅黑" panose="020B0503020204020204" pitchFamily="34" charset="-122"/>
                          </a:rPr>
                          <m:t>𝜔</m:t>
                        </m:r>
                      </m:e>
                      <m:sup>
                        <m:r>
                          <a:rPr lang="en-US" altLang="zh-CN" sz="2200" i="1">
                            <a:solidFill>
                              <a:schemeClr val="tx1"/>
                            </a:solidFill>
                            <a:latin typeface="Cambria Math" panose="02040503050406030204" pitchFamily="18" charset="0"/>
                            <a:ea typeface="微软雅黑" panose="020B0503020204020204" pitchFamily="34" charset="-122"/>
                          </a:rPr>
                          <m:t>∗</m:t>
                        </m:r>
                      </m:sup>
                    </m:sSup>
                    <m:r>
                      <a:rPr lang="en-US" altLang="zh-CN" sz="2200" i="1" dirty="0">
                        <a:solidFill>
                          <a:schemeClr val="tx1"/>
                        </a:solidFill>
                        <a:latin typeface="Cambria Math" panose="02040503050406030204" pitchFamily="18" charset="0"/>
                        <a:ea typeface="微软雅黑" panose="020B0503020204020204" pitchFamily="34" charset="-122"/>
                      </a:rPr>
                      <m:t>;</m:t>
                    </m:r>
                    <m:sSup>
                      <m:sSupPr>
                        <m:ctrlPr>
                          <a:rPr lang="en-US" altLang="zh-CN" sz="2200" i="1">
                            <a:solidFill>
                              <a:schemeClr val="tx1"/>
                            </a:solidFill>
                            <a:latin typeface="Cambria Math" panose="02040503050406030204" pitchFamily="18" charset="0"/>
                            <a:ea typeface="微软雅黑" panose="020B0503020204020204" pitchFamily="34" charset="-122"/>
                          </a:rPr>
                        </m:ctrlPr>
                      </m:sSupPr>
                      <m:e>
                        <m:r>
                          <a:rPr lang="zh-CN" altLang="en-US" sz="2200" i="1" dirty="0">
                            <a:solidFill>
                              <a:schemeClr val="tx1"/>
                            </a:solidFill>
                            <a:latin typeface="Cambria Math" panose="02040503050406030204" pitchFamily="18" charset="0"/>
                            <a:ea typeface="微软雅黑" panose="020B0503020204020204" pitchFamily="34" charset="-122"/>
                          </a:rPr>
                          <m:t>𝜃</m:t>
                        </m:r>
                      </m:e>
                      <m:sup>
                        <m:r>
                          <a:rPr lang="en-US" altLang="zh-CN" sz="2200" i="1">
                            <a:solidFill>
                              <a:schemeClr val="tx1"/>
                            </a:solidFill>
                            <a:latin typeface="Cambria Math" panose="02040503050406030204" pitchFamily="18" charset="0"/>
                            <a:ea typeface="微软雅黑" panose="020B0503020204020204" pitchFamily="34" charset="-122"/>
                          </a:rPr>
                          <m:t>∗</m:t>
                        </m:r>
                      </m:sup>
                    </m:sSup>
                    <m:r>
                      <a:rPr lang="en-US" altLang="zh-CN" sz="2200" i="1" dirty="0">
                        <a:solidFill>
                          <a:schemeClr val="tx1"/>
                        </a:solidFill>
                        <a:latin typeface="Cambria Math" panose="02040503050406030204" pitchFamily="18" charset="0"/>
                        <a:ea typeface="微软雅黑" panose="020B0503020204020204" pitchFamily="34" charset="-122"/>
                      </a:rPr>
                      <m:t>)</m:t>
                    </m:r>
                  </m:oMath>
                </a14:m>
                <a:r>
                  <a:rPr lang="zh-CN" altLang="en-US" sz="2200" dirty="0">
                    <a:solidFill>
                      <a:schemeClr val="tx1"/>
                    </a:solidFill>
                    <a:latin typeface="微软雅黑" panose="020B0503020204020204" pitchFamily="34" charset="-122"/>
                    <a:ea typeface="微软雅黑" panose="020B0503020204020204" pitchFamily="34" charset="-122"/>
                  </a:rPr>
                  <a:t>为</a:t>
                </a:r>
                <a:r>
                  <a:rPr lang="zh-CN" altLang="en-US" sz="2200" b="1" dirty="0">
                    <a:solidFill>
                      <a:srgbClr val="FF0000"/>
                    </a:solidFill>
                    <a:latin typeface="微软雅黑" panose="020B0503020204020204" pitchFamily="34" charset="-122"/>
                    <a:ea typeface="微软雅黑" panose="020B0503020204020204" pitchFamily="34" charset="-122"/>
                  </a:rPr>
                  <a:t>全局最小解</a:t>
                </a:r>
                <a:r>
                  <a:rPr lang="zh-CN" altLang="en-US" sz="2200" dirty="0">
                    <a:solidFill>
                      <a:schemeClr val="tx1"/>
                    </a:solidFill>
                    <a:latin typeface="微软雅黑" panose="020B0503020204020204" pitchFamily="34" charset="-122"/>
                    <a:ea typeface="微软雅黑" panose="020B0503020204020204" pitchFamily="34" charset="-122"/>
                  </a:rPr>
                  <a:t>。</a:t>
                </a:r>
                <a:endParaRPr lang="en-US" altLang="zh-CN" sz="2200" dirty="0">
                  <a:solidFill>
                    <a:schemeClr val="tx1"/>
                  </a:solidFill>
                  <a:latin typeface="微软雅黑" panose="020B0503020204020204" pitchFamily="34" charset="-122"/>
                  <a:ea typeface="微软雅黑" panose="020B0503020204020204" pitchFamily="34" charset="-122"/>
                </a:endParaRPr>
              </a:p>
              <a:p>
                <a:pPr marL="342900" indent="-342900">
                  <a:lnSpc>
                    <a:spcPct val="100000"/>
                  </a:lnSpc>
                  <a:buFont typeface="Wingdings" panose="05000000000000000000" pitchFamily="2" charset="2"/>
                  <a:buChar char="Ø"/>
                </a:pPr>
                <a:r>
                  <a:rPr lang="zh-CN" altLang="en-US" sz="2000" b="1" dirty="0">
                    <a:solidFill>
                      <a:srgbClr val="0070C0"/>
                    </a:solidFill>
                  </a:rPr>
                  <a:t>全局极小解</a:t>
                </a:r>
                <a:r>
                  <a:rPr lang="zh-CN" altLang="en-US" sz="2000" dirty="0">
                    <a:solidFill>
                      <a:srgbClr val="0070C0"/>
                    </a:solidFill>
                  </a:rPr>
                  <a:t>则是指参数空间中所有点的误差函数值都≥该点的误差函数值。</a:t>
                </a:r>
                <a:endParaRPr lang="en-US" altLang="zh-CN" sz="2000" dirty="0">
                  <a:solidFill>
                    <a:srgbClr val="0070C0"/>
                  </a:solidFill>
                  <a:latin typeface="微软雅黑" panose="020B0503020204020204" pitchFamily="34" charset="-122"/>
                  <a:ea typeface="微软雅黑" panose="020B0503020204020204" pitchFamily="34" charset="-122"/>
                </a:endParaRPr>
              </a:p>
              <a:p>
                <a:pPr marL="342900" indent="-342900">
                  <a:lnSpc>
                    <a:spcPct val="100000"/>
                  </a:lnSpc>
                </a:pPr>
                <a:r>
                  <a:rPr lang="zh-CN" altLang="en-US" sz="2200" dirty="0">
                    <a:solidFill>
                      <a:schemeClr val="tx1"/>
                    </a:solidFill>
                    <a:latin typeface="微软雅黑" panose="020B0503020204020204" pitchFamily="34" charset="-122"/>
                    <a:ea typeface="微软雅黑" panose="020B0503020204020204" pitchFamily="34" charset="-122"/>
                  </a:rPr>
                  <a:t>两者对应的</a:t>
                </a:r>
                <a14:m>
                  <m:oMath xmlns:m="http://schemas.openxmlformats.org/officeDocument/2006/math">
                    <m:r>
                      <a:rPr lang="en-US" altLang="zh-CN" sz="2200" i="1" dirty="0">
                        <a:solidFill>
                          <a:schemeClr val="tx1"/>
                        </a:solidFill>
                        <a:latin typeface="Cambria Math" panose="02040503050406030204" pitchFamily="18" charset="0"/>
                        <a:ea typeface="微软雅黑" panose="020B0503020204020204" pitchFamily="34" charset="-122"/>
                      </a:rPr>
                      <m:t>𝐸</m:t>
                    </m:r>
                    <m:r>
                      <a:rPr lang="en-US" altLang="zh-CN" sz="2200" i="1" dirty="0">
                        <a:solidFill>
                          <a:schemeClr val="tx1"/>
                        </a:solidFill>
                        <a:latin typeface="Cambria Math" panose="02040503050406030204" pitchFamily="18" charset="0"/>
                        <a:ea typeface="微软雅黑" panose="020B0503020204020204" pitchFamily="34" charset="-122"/>
                      </a:rPr>
                      <m:t>(</m:t>
                    </m:r>
                    <m:sSup>
                      <m:sSupPr>
                        <m:ctrlPr>
                          <a:rPr lang="en-US" altLang="zh-CN" sz="2200" i="1">
                            <a:solidFill>
                              <a:schemeClr val="tx1"/>
                            </a:solidFill>
                            <a:latin typeface="Cambria Math" panose="02040503050406030204" pitchFamily="18" charset="0"/>
                            <a:ea typeface="微软雅黑" panose="020B0503020204020204" pitchFamily="34" charset="-122"/>
                          </a:rPr>
                        </m:ctrlPr>
                      </m:sSupPr>
                      <m:e>
                        <m:r>
                          <a:rPr lang="zh-CN" altLang="en-US" sz="2200" i="1" dirty="0">
                            <a:solidFill>
                              <a:schemeClr val="tx1"/>
                            </a:solidFill>
                            <a:latin typeface="Cambria Math" panose="02040503050406030204" pitchFamily="18" charset="0"/>
                            <a:ea typeface="微软雅黑" panose="020B0503020204020204" pitchFamily="34" charset="-122"/>
                          </a:rPr>
                          <m:t>𝜔</m:t>
                        </m:r>
                      </m:e>
                      <m:sup>
                        <m:r>
                          <a:rPr lang="en-US" altLang="zh-CN" sz="2200" i="1">
                            <a:solidFill>
                              <a:schemeClr val="tx1"/>
                            </a:solidFill>
                            <a:latin typeface="Cambria Math" panose="02040503050406030204" pitchFamily="18" charset="0"/>
                            <a:ea typeface="微软雅黑" panose="020B0503020204020204" pitchFamily="34" charset="-122"/>
                          </a:rPr>
                          <m:t>∗</m:t>
                        </m:r>
                      </m:sup>
                    </m:sSup>
                    <m:r>
                      <a:rPr lang="en-US" altLang="zh-CN" sz="2200" i="1" dirty="0">
                        <a:solidFill>
                          <a:schemeClr val="tx1"/>
                        </a:solidFill>
                        <a:latin typeface="Cambria Math" panose="02040503050406030204" pitchFamily="18" charset="0"/>
                        <a:ea typeface="微软雅黑" panose="020B0503020204020204" pitchFamily="34" charset="-122"/>
                      </a:rPr>
                      <m:t>;</m:t>
                    </m:r>
                    <m:sSup>
                      <m:sSupPr>
                        <m:ctrlPr>
                          <a:rPr lang="en-US" altLang="zh-CN" sz="2200" i="1">
                            <a:solidFill>
                              <a:schemeClr val="tx1"/>
                            </a:solidFill>
                            <a:latin typeface="Cambria Math" panose="02040503050406030204" pitchFamily="18" charset="0"/>
                            <a:ea typeface="微软雅黑" panose="020B0503020204020204" pitchFamily="34" charset="-122"/>
                          </a:rPr>
                        </m:ctrlPr>
                      </m:sSupPr>
                      <m:e>
                        <m:r>
                          <a:rPr lang="zh-CN" altLang="en-US" sz="2200" i="1" dirty="0">
                            <a:solidFill>
                              <a:schemeClr val="tx1"/>
                            </a:solidFill>
                            <a:latin typeface="Cambria Math" panose="02040503050406030204" pitchFamily="18" charset="0"/>
                            <a:ea typeface="微软雅黑" panose="020B0503020204020204" pitchFamily="34" charset="-122"/>
                          </a:rPr>
                          <m:t>𝜃</m:t>
                        </m:r>
                      </m:e>
                      <m:sup>
                        <m:r>
                          <a:rPr lang="en-US" altLang="zh-CN" sz="2200" i="1">
                            <a:solidFill>
                              <a:schemeClr val="tx1"/>
                            </a:solidFill>
                            <a:latin typeface="Cambria Math" panose="02040503050406030204" pitchFamily="18" charset="0"/>
                            <a:ea typeface="微软雅黑" panose="020B0503020204020204" pitchFamily="34" charset="-122"/>
                          </a:rPr>
                          <m:t>∗</m:t>
                        </m:r>
                      </m:sup>
                    </m:sSup>
                    <m:r>
                      <a:rPr lang="en-US" altLang="zh-CN" sz="2200" i="1" dirty="0">
                        <a:solidFill>
                          <a:schemeClr val="tx1"/>
                        </a:solidFill>
                        <a:latin typeface="Cambria Math" panose="02040503050406030204" pitchFamily="18" charset="0"/>
                        <a:ea typeface="微软雅黑" panose="020B0503020204020204" pitchFamily="34" charset="-122"/>
                      </a:rPr>
                      <m:t>)</m:t>
                    </m:r>
                  </m:oMath>
                </a14:m>
                <a:r>
                  <a:rPr lang="zh-CN" altLang="en-US" sz="2200" dirty="0">
                    <a:solidFill>
                      <a:schemeClr val="tx1"/>
                    </a:solidFill>
                    <a:latin typeface="微软雅黑" panose="020B0503020204020204" pitchFamily="34" charset="-122"/>
                    <a:ea typeface="微软雅黑" panose="020B0503020204020204" pitchFamily="34" charset="-122"/>
                  </a:rPr>
                  <a:t>分别称为误差函数的局部最小解和全局最小值。</a:t>
                </a:r>
                <a:r>
                  <a:rPr lang="en-US" altLang="zh-CN" sz="2200" dirty="0">
                    <a:solidFill>
                      <a:schemeClr val="tx1"/>
                    </a:solidFill>
                    <a:latin typeface="微软雅黑" panose="020B0503020204020204" pitchFamily="34" charset="-122"/>
                    <a:ea typeface="微软雅黑" panose="020B0503020204020204" pitchFamily="34" charset="-122"/>
                  </a:rPr>
                  <a:t> </a:t>
                </a:r>
              </a:p>
              <a:p>
                <a:pPr marL="0" indent="0">
                  <a:lnSpc>
                    <a:spcPct val="100000"/>
                  </a:lnSpc>
                  <a:buNone/>
                </a:pPr>
                <a:endParaRPr lang="zh-CN" altLang="en-US" sz="1800" dirty="0">
                  <a:latin typeface="微软雅黑" panose="020B0503020204020204" pitchFamily="34" charset="-122"/>
                  <a:ea typeface="微软雅黑" panose="020B0503020204020204" pitchFamily="34" charset="-122"/>
                </a:endParaRPr>
              </a:p>
            </p:txBody>
          </p:sp>
        </mc:Choice>
        <mc:Fallback xmlns="">
          <p:sp>
            <p:nvSpPr>
              <p:cNvPr id="5" name="内容占位符 2"/>
              <p:cNvSpPr>
                <a:spLocks noGrp="1" noRot="1" noChangeAspect="1" noMove="1" noResize="1" noEditPoints="1" noAdjustHandles="1" noChangeArrowheads="1" noChangeShapeType="1" noTextEdit="1"/>
              </p:cNvSpPr>
              <p:nvPr>
                <p:ph idx="1"/>
              </p:nvPr>
            </p:nvSpPr>
            <p:spPr>
              <a:xfrm>
                <a:off x="1066800" y="1219200"/>
                <a:ext cx="9677400" cy="5257800"/>
              </a:xfrm>
              <a:blipFill>
                <a:blip r:embed="rId3"/>
                <a:stretch>
                  <a:fillRect l="-819" t="-811"/>
                </a:stretch>
              </a:blipFill>
            </p:spPr>
            <p:txBody>
              <a:bodyPr/>
              <a:lstStyle/>
              <a:p>
                <a:r>
                  <a:rPr lang="zh-CN" altLang="en-US">
                    <a:noFill/>
                  </a:rPr>
                  <a:t> </a:t>
                </a:r>
              </a:p>
            </p:txBody>
          </p:sp>
        </mc:Fallback>
      </mc:AlternateContent>
      <p:sp>
        <p:nvSpPr>
          <p:cNvPr id="18" name="标题 1"/>
          <p:cNvSpPr>
            <a:spLocks noGrp="1"/>
          </p:cNvSpPr>
          <p:nvPr>
            <p:ph type="title"/>
          </p:nvPr>
        </p:nvSpPr>
        <p:spPr>
          <a:xfrm>
            <a:off x="838200" y="-9186"/>
            <a:ext cx="7886700" cy="777874"/>
          </a:xfrm>
        </p:spPr>
        <p:txBody>
          <a:bodyPr/>
          <a:lstStyle/>
          <a:p>
            <a:r>
              <a:rPr lang="en-US" altLang="zh-CN"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全局最小与局部极小</a:t>
            </a:r>
          </a:p>
        </p:txBody>
      </p:sp>
    </p:spTree>
    <p:extLst>
      <p:ext uri="{BB962C8B-B14F-4D97-AF65-F5344CB8AC3E}">
        <p14:creationId xmlns:p14="http://schemas.microsoft.com/office/powerpoint/2010/main" val="3786428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FB2719FD-8539-40B9-A948-B5181C7557E9}"/>
              </a:ext>
            </a:extLst>
          </p:cNvPr>
          <p:cNvSpPr>
            <a:spLocks noGrp="1"/>
          </p:cNvSpPr>
          <p:nvPr>
            <p:ph type="title"/>
          </p:nvPr>
        </p:nvSpPr>
        <p:spPr>
          <a:xfrm>
            <a:off x="705446" y="0"/>
            <a:ext cx="7886700" cy="777874"/>
          </a:xfrm>
        </p:spPr>
        <p:txBody>
          <a:bodyPr/>
          <a:lstStyle/>
          <a:p>
            <a:r>
              <a:rPr lang="en-US" altLang="zh-CN"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全局最小与局部极小</a:t>
            </a:r>
          </a:p>
        </p:txBody>
      </p:sp>
      <p:pic>
        <p:nvPicPr>
          <p:cNvPr id="7" name="图片 6">
            <a:extLst>
              <a:ext uri="{FF2B5EF4-FFF2-40B4-BE49-F238E27FC236}">
                <a16:creationId xmlns:a16="http://schemas.microsoft.com/office/drawing/2014/main" id="{895C47CD-EEE9-44EE-8E5C-CA6F743167B1}"/>
              </a:ext>
            </a:extLst>
          </p:cNvPr>
          <p:cNvPicPr>
            <a:picLocks noChangeAspect="1"/>
          </p:cNvPicPr>
          <p:nvPr/>
        </p:nvPicPr>
        <p:blipFill>
          <a:blip r:embed="rId3"/>
          <a:stretch>
            <a:fillRect/>
          </a:stretch>
        </p:blipFill>
        <p:spPr>
          <a:xfrm>
            <a:off x="3124201" y="2434296"/>
            <a:ext cx="5638799" cy="3836631"/>
          </a:xfrm>
          <a:prstGeom prst="rect">
            <a:avLst/>
          </a:prstGeom>
        </p:spPr>
      </p:pic>
      <p:sp>
        <p:nvSpPr>
          <p:cNvPr id="8" name="文本框 7">
            <a:extLst>
              <a:ext uri="{FF2B5EF4-FFF2-40B4-BE49-F238E27FC236}">
                <a16:creationId xmlns:a16="http://schemas.microsoft.com/office/drawing/2014/main" id="{6144372D-B048-4808-97FA-D98B9A888DBF}"/>
              </a:ext>
            </a:extLst>
          </p:cNvPr>
          <p:cNvSpPr txBox="1"/>
          <p:nvPr/>
        </p:nvSpPr>
        <p:spPr>
          <a:xfrm>
            <a:off x="990600" y="1027112"/>
            <a:ext cx="9829800" cy="127419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显然参数空间梯度为零的点</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只要其误差函数值小于邻点的误差函数值</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就是局部极小点。</a:t>
            </a:r>
          </a:p>
          <a:p>
            <a:pPr marL="342900" indent="-342900">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可能存在多个局部极小值</a:t>
            </a:r>
            <a:r>
              <a:rPr lang="en-US" altLang="zh-CN" sz="24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但却只会有一个全局极最小值。</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602549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2000" y="0"/>
            <a:ext cx="7886700" cy="777874"/>
          </a:xfrm>
        </p:spPr>
        <p:txBody>
          <a:bodyPr/>
          <a:lstStyle/>
          <a:p>
            <a:r>
              <a:rPr lang="en-US" altLang="zh-CN"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全局最小与局部极小</a:t>
            </a:r>
          </a:p>
        </p:txBody>
      </p:sp>
      <p:sp>
        <p:nvSpPr>
          <p:cNvPr id="3" name="内容占位符 2"/>
          <p:cNvSpPr>
            <a:spLocks noGrp="1"/>
          </p:cNvSpPr>
          <p:nvPr>
            <p:ph idx="1"/>
          </p:nvPr>
        </p:nvSpPr>
        <p:spPr>
          <a:xfrm>
            <a:off x="914400" y="1143001"/>
            <a:ext cx="10210800" cy="4876800"/>
          </a:xfrm>
        </p:spPr>
        <p:txBody>
          <a:bodyPr>
            <a:normAutofit/>
          </a:bodyPr>
          <a:lstStyle/>
          <a:p>
            <a:pPr>
              <a:buClr>
                <a:srgbClr val="0000FF"/>
              </a:buClr>
            </a:pPr>
            <a:r>
              <a:rPr lang="en-US" altLang="zh-CN" b="1" dirty="0">
                <a:solidFill>
                  <a:srgbClr val="0000FF"/>
                </a:solidFill>
                <a:latin typeface="微软雅黑" panose="020B0503020204020204" pitchFamily="34" charset="-122"/>
                <a:ea typeface="微软雅黑" panose="020B0503020204020204" pitchFamily="34" charset="-122"/>
              </a:rPr>
              <a:t>“</a:t>
            </a:r>
            <a:r>
              <a:rPr lang="zh-CN" altLang="en-US" b="1" dirty="0">
                <a:solidFill>
                  <a:srgbClr val="0000FF"/>
                </a:solidFill>
                <a:latin typeface="微软雅黑" panose="020B0503020204020204" pitchFamily="34" charset="-122"/>
                <a:ea typeface="微软雅黑" panose="020B0503020204020204" pitchFamily="34" charset="-122"/>
              </a:rPr>
              <a:t>跳出</a:t>
            </a:r>
            <a:r>
              <a:rPr lang="en-US" altLang="zh-CN" b="1" dirty="0">
                <a:solidFill>
                  <a:srgbClr val="0000FF"/>
                </a:solidFill>
                <a:latin typeface="微软雅黑" panose="020B0503020204020204" pitchFamily="34" charset="-122"/>
                <a:ea typeface="微软雅黑" panose="020B0503020204020204" pitchFamily="34" charset="-122"/>
              </a:rPr>
              <a:t>”</a:t>
            </a:r>
            <a:r>
              <a:rPr lang="zh-CN" altLang="en-US" b="1" dirty="0">
                <a:solidFill>
                  <a:srgbClr val="0000FF"/>
                </a:solidFill>
                <a:latin typeface="微软雅黑" panose="020B0503020204020204" pitchFamily="34" charset="-122"/>
                <a:ea typeface="微软雅黑" panose="020B0503020204020204" pitchFamily="34" charset="-122"/>
              </a:rPr>
              <a:t>局部最小的策略</a:t>
            </a:r>
            <a:endParaRPr lang="en-US" altLang="zh-CN" b="1" dirty="0">
              <a:solidFill>
                <a:srgbClr val="0000FF"/>
              </a:solidFill>
              <a:latin typeface="微软雅黑" panose="020B0503020204020204" pitchFamily="34" charset="-122"/>
              <a:ea typeface="微软雅黑" panose="020B0503020204020204" pitchFamily="34" charset="-122"/>
            </a:endParaRPr>
          </a:p>
          <a:p>
            <a:pPr>
              <a:lnSpc>
                <a:spcPct val="130000"/>
              </a:lnSpc>
              <a:spcBef>
                <a:spcPts val="600"/>
              </a:spcBef>
              <a:spcAft>
                <a:spcPts val="0"/>
              </a:spcAft>
              <a:buFont typeface="Wingdings" panose="05000000000000000000" pitchFamily="2" charset="2"/>
              <a:buChar char="Ø"/>
            </a:pPr>
            <a:r>
              <a:rPr lang="zh-CN" altLang="en-US" sz="2000" b="1" dirty="0">
                <a:solidFill>
                  <a:srgbClr val="339966"/>
                </a:solidFill>
                <a:latin typeface="微软雅黑" panose="020B0503020204020204" pitchFamily="34" charset="-122"/>
                <a:ea typeface="微软雅黑" panose="020B0503020204020204" pitchFamily="34" charset="-122"/>
              </a:rPr>
              <a:t>多组不同的初始参数优化神经网络</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选取误差最小的解作为最终参数</a:t>
            </a:r>
            <a:r>
              <a:rPr lang="en-US" altLang="zh-CN" sz="2000" dirty="0">
                <a:solidFill>
                  <a:schemeClr val="tx1"/>
                </a:solidFill>
                <a:latin typeface="微软雅黑" panose="020B0503020204020204" pitchFamily="34" charset="-122"/>
                <a:ea typeface="微软雅黑" panose="020B0503020204020204" pitchFamily="34" charset="-122"/>
              </a:rPr>
              <a:t>. </a:t>
            </a:r>
            <a:endParaRPr lang="zh-CN" altLang="en-US" sz="2000" dirty="0">
              <a:solidFill>
                <a:schemeClr val="tx1"/>
              </a:solidFill>
              <a:latin typeface="微软雅黑" panose="020B0503020204020204" pitchFamily="34" charset="-122"/>
              <a:ea typeface="微软雅黑" panose="020B0503020204020204" pitchFamily="34" charset="-122"/>
            </a:endParaRPr>
          </a:p>
          <a:p>
            <a:pPr>
              <a:lnSpc>
                <a:spcPct val="130000"/>
              </a:lnSpc>
              <a:spcBef>
                <a:spcPts val="600"/>
              </a:spcBef>
              <a:spcAft>
                <a:spcPts val="0"/>
              </a:spcAft>
              <a:buFont typeface="Wingdings" panose="05000000000000000000" pitchFamily="2" charset="2"/>
              <a:buChar char="Ø"/>
            </a:pPr>
            <a:r>
              <a:rPr lang="zh-CN" altLang="en-US" sz="2000" b="1" dirty="0">
                <a:solidFill>
                  <a:srgbClr val="339966"/>
                </a:solidFill>
                <a:latin typeface="微软雅黑" panose="020B0503020204020204" pitchFamily="34" charset="-122"/>
                <a:ea typeface="微软雅黑" panose="020B0503020204020204" pitchFamily="34" charset="-122"/>
              </a:rPr>
              <a:t>模拟退火技术 </a:t>
            </a:r>
            <a:r>
              <a:rPr lang="en-US" altLang="zh-CN" sz="1600" b="1" dirty="0">
                <a:solidFill>
                  <a:srgbClr val="339966"/>
                </a:solidFill>
                <a:latin typeface="微软雅黑" panose="020B0503020204020204" pitchFamily="34" charset="-122"/>
                <a:ea typeface="微软雅黑" panose="020B0503020204020204" pitchFamily="34" charset="-122"/>
              </a:rPr>
              <a:t>[</a:t>
            </a:r>
            <a:r>
              <a:rPr lang="en-US" altLang="zh-CN" sz="1600" b="1" dirty="0" err="1">
                <a:solidFill>
                  <a:srgbClr val="339966"/>
                </a:solidFill>
                <a:latin typeface="微软雅黑" panose="020B0503020204020204" pitchFamily="34" charset="-122"/>
                <a:ea typeface="微软雅黑" panose="020B0503020204020204" pitchFamily="34" charset="-122"/>
              </a:rPr>
              <a:t>Aarts</a:t>
            </a:r>
            <a:r>
              <a:rPr lang="en-US" altLang="zh-CN" sz="1600" b="1" dirty="0">
                <a:solidFill>
                  <a:srgbClr val="339966"/>
                </a:solidFill>
                <a:latin typeface="微软雅黑" panose="020B0503020204020204" pitchFamily="34" charset="-122"/>
                <a:ea typeface="微软雅黑" panose="020B0503020204020204" pitchFamily="34" charset="-122"/>
              </a:rPr>
              <a:t> and </a:t>
            </a:r>
            <a:r>
              <a:rPr lang="en-US" altLang="zh-CN" sz="1600" b="1" dirty="0" err="1">
                <a:solidFill>
                  <a:srgbClr val="339966"/>
                </a:solidFill>
                <a:latin typeface="微软雅黑" panose="020B0503020204020204" pitchFamily="34" charset="-122"/>
                <a:ea typeface="微软雅黑" panose="020B0503020204020204" pitchFamily="34" charset="-122"/>
              </a:rPr>
              <a:t>Korst</a:t>
            </a:r>
            <a:r>
              <a:rPr lang="en-US" altLang="zh-CN" sz="1600" b="1" dirty="0">
                <a:solidFill>
                  <a:srgbClr val="339966"/>
                </a:solidFill>
                <a:latin typeface="微软雅黑" panose="020B0503020204020204" pitchFamily="34" charset="-122"/>
                <a:ea typeface="微软雅黑" panose="020B0503020204020204" pitchFamily="34" charset="-122"/>
              </a:rPr>
              <a:t>,  1989].  </a:t>
            </a:r>
            <a:r>
              <a:rPr lang="zh-CN" altLang="en-US" sz="2000" dirty="0">
                <a:solidFill>
                  <a:schemeClr val="tx1"/>
                </a:solidFill>
                <a:latin typeface="微软雅黑" panose="020B0503020204020204" pitchFamily="34" charset="-122"/>
                <a:ea typeface="微软雅黑" panose="020B0503020204020204" pitchFamily="34" charset="-122"/>
              </a:rPr>
              <a:t>每一步都以一定的概率接受比当前解更差的结果</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从而有助于跳出局部极小</a:t>
            </a:r>
            <a:r>
              <a:rPr lang="en-US" altLang="zh-CN" sz="2000" dirty="0">
                <a:solidFill>
                  <a:schemeClr val="tx1"/>
                </a:solidFill>
                <a:latin typeface="微软雅黑" panose="020B0503020204020204" pitchFamily="34" charset="-122"/>
                <a:ea typeface="微软雅黑" panose="020B0503020204020204" pitchFamily="34" charset="-122"/>
              </a:rPr>
              <a:t>. </a:t>
            </a:r>
          </a:p>
          <a:p>
            <a:pPr>
              <a:lnSpc>
                <a:spcPct val="130000"/>
              </a:lnSpc>
              <a:spcBef>
                <a:spcPts val="600"/>
              </a:spcBef>
              <a:spcAft>
                <a:spcPts val="0"/>
              </a:spcAft>
              <a:buFont typeface="Wingdings" panose="05000000000000000000" pitchFamily="2" charset="2"/>
              <a:buChar char="Ø"/>
            </a:pPr>
            <a:r>
              <a:rPr lang="zh-CN" altLang="en-US" sz="2000" b="1" dirty="0">
                <a:solidFill>
                  <a:srgbClr val="339966"/>
                </a:solidFill>
                <a:latin typeface="微软雅黑" panose="020B0503020204020204" pitchFamily="34" charset="-122"/>
                <a:ea typeface="微软雅黑" panose="020B0503020204020204" pitchFamily="34" charset="-122"/>
              </a:rPr>
              <a:t>随机梯度下降</a:t>
            </a:r>
            <a:r>
              <a:rPr lang="en-US" altLang="zh-CN" sz="2000" b="1" dirty="0">
                <a:solidFill>
                  <a:srgbClr val="339966"/>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与标准梯度下降法精确计算梯度不同</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随机梯度下降法在计算梯度时加入了随机因素</a:t>
            </a:r>
            <a:r>
              <a:rPr lang="en-US" altLang="zh-CN" sz="2000" dirty="0">
                <a:solidFill>
                  <a:schemeClr val="tx1"/>
                </a:solidFill>
                <a:latin typeface="微软雅黑" panose="020B0503020204020204" pitchFamily="34" charset="-122"/>
                <a:ea typeface="微软雅黑" panose="020B0503020204020204" pitchFamily="34" charset="-122"/>
              </a:rPr>
              <a:t>. </a:t>
            </a:r>
          </a:p>
          <a:p>
            <a:pPr>
              <a:lnSpc>
                <a:spcPct val="130000"/>
              </a:lnSpc>
              <a:spcBef>
                <a:spcPts val="600"/>
              </a:spcBef>
              <a:spcAft>
                <a:spcPts val="0"/>
              </a:spcAft>
              <a:buFont typeface="Wingdings" panose="05000000000000000000" pitchFamily="2" charset="2"/>
              <a:buChar char="Ø"/>
            </a:pPr>
            <a:r>
              <a:rPr lang="zh-CN" altLang="en-US" sz="2000" b="1" dirty="0">
                <a:solidFill>
                  <a:srgbClr val="339966"/>
                </a:solidFill>
                <a:latin typeface="微软雅黑" panose="020B0503020204020204" pitchFamily="34" charset="-122"/>
                <a:ea typeface="微软雅黑" panose="020B0503020204020204" pitchFamily="34" charset="-122"/>
              </a:rPr>
              <a:t>遗传算法 </a:t>
            </a:r>
            <a:r>
              <a:rPr lang="en-US" altLang="zh-CN" sz="1600" b="1" dirty="0">
                <a:solidFill>
                  <a:srgbClr val="339966"/>
                </a:solidFill>
                <a:latin typeface="微软雅黑" panose="020B0503020204020204" pitchFamily="34" charset="-122"/>
                <a:ea typeface="微软雅黑" panose="020B0503020204020204" pitchFamily="34" charset="-122"/>
              </a:rPr>
              <a:t>[Goldberg,  1989]. </a:t>
            </a:r>
            <a:r>
              <a:rPr lang="zh-CN" altLang="en-US" sz="2000" dirty="0">
                <a:solidFill>
                  <a:schemeClr val="tx1"/>
                </a:solidFill>
                <a:latin typeface="微软雅黑" panose="020B0503020204020204" pitchFamily="34" charset="-122"/>
                <a:ea typeface="微软雅黑" panose="020B0503020204020204" pitchFamily="34" charset="-122"/>
              </a:rPr>
              <a:t>遗传算法也常用来训练神经网络以更好地逼近全局极小</a:t>
            </a:r>
            <a:r>
              <a:rPr lang="en-US" altLang="zh-CN" sz="2000" dirty="0">
                <a:solidFill>
                  <a:schemeClr val="tx1"/>
                </a:solidFill>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3387585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152400"/>
            <a:ext cx="7772400" cy="470898"/>
          </a:xfrm>
        </p:spPr>
        <p:txBody>
          <a:bodyPr/>
          <a:lstStyle/>
          <a:p>
            <a:r>
              <a:rPr lang="zh-CN" altLang="en-US" dirty="0">
                <a:solidFill>
                  <a:schemeClr val="tx1"/>
                </a:solidFill>
                <a:latin typeface="微软雅黑" panose="020B0503020204020204" pitchFamily="34" charset="-122"/>
                <a:ea typeface="微软雅黑" panose="020B0503020204020204" pitchFamily="34" charset="-122"/>
              </a:rPr>
              <a:t>目录</a:t>
            </a:r>
          </a:p>
        </p:txBody>
      </p:sp>
      <p:sp>
        <p:nvSpPr>
          <p:cNvPr id="6" name="内容占位符 2"/>
          <p:cNvSpPr>
            <a:spLocks noGrp="1"/>
          </p:cNvSpPr>
          <p:nvPr>
            <p:ph idx="4294967295"/>
          </p:nvPr>
        </p:nvSpPr>
        <p:spPr>
          <a:xfrm>
            <a:off x="914400" y="1047750"/>
            <a:ext cx="8686800" cy="4762500"/>
          </a:xfrm>
          <a:prstGeom prst="rect">
            <a:avLst/>
          </a:prstGeom>
        </p:spPr>
        <p:txBody>
          <a:bodyPr/>
          <a:lstStyle/>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bg2"/>
                </a:solidFill>
                <a:latin typeface="微软雅黑" panose="020B0503020204020204" pitchFamily="34" charset="-122"/>
                <a:ea typeface="微软雅黑" panose="020B0503020204020204" pitchFamily="34" charset="-122"/>
              </a:rPr>
              <a:t>神经元模型</a:t>
            </a: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bg2"/>
                </a:solidFill>
                <a:latin typeface="微软雅黑" panose="020B0503020204020204" pitchFamily="34" charset="-122"/>
                <a:ea typeface="微软雅黑" panose="020B0503020204020204" pitchFamily="34" charset="-122"/>
              </a:rPr>
              <a:t>感知机与多层网络</a:t>
            </a: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bg2"/>
                </a:solidFill>
                <a:latin typeface="微软雅黑" panose="020B0503020204020204" pitchFamily="34" charset="-122"/>
                <a:ea typeface="微软雅黑" panose="020B0503020204020204" pitchFamily="34" charset="-122"/>
              </a:rPr>
              <a:t>误差逆传播算法</a:t>
            </a: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bg2"/>
                </a:solidFill>
                <a:latin typeface="微软雅黑" panose="020B0503020204020204" pitchFamily="34" charset="-122"/>
                <a:ea typeface="微软雅黑" panose="020B0503020204020204" pitchFamily="34" charset="-122"/>
              </a:rPr>
              <a:t>全局最小与局部最小</a:t>
            </a: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tx1"/>
                </a:solidFill>
                <a:latin typeface="微软雅黑" panose="020B0503020204020204" pitchFamily="34" charset="-122"/>
                <a:ea typeface="微软雅黑" panose="020B0503020204020204" pitchFamily="34" charset="-122"/>
              </a:rPr>
              <a:t>其他常见神经网络</a:t>
            </a: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bg2"/>
                </a:solidFill>
                <a:latin typeface="微软雅黑" panose="020B0503020204020204" pitchFamily="34" charset="-122"/>
                <a:ea typeface="微软雅黑" panose="020B0503020204020204" pitchFamily="34" charset="-122"/>
              </a:rPr>
              <a:t>深度学习</a:t>
            </a:r>
          </a:p>
          <a:p>
            <a:pPr marL="419100" lvl="1" indent="-342900" algn="just">
              <a:lnSpc>
                <a:spcPct val="100000"/>
              </a:lnSpc>
              <a:spcBef>
                <a:spcPts val="600"/>
              </a:spcBef>
              <a:spcAft>
                <a:spcPts val="300"/>
              </a:spcAft>
              <a:buClr>
                <a:srgbClr val="0000FF"/>
              </a:buClr>
              <a:buFont typeface="Wingdings" panose="05000000000000000000" pitchFamily="2" charset="2"/>
              <a:buChar char="v"/>
            </a:pPr>
            <a:endParaRPr lang="en-US" altLang="zh-CN" sz="2400" b="1" dirty="0">
              <a:solidFill>
                <a:schemeClr val="bg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6425847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2"/>
          <p:cNvSpPr txBox="1">
            <a:spLocks/>
          </p:cNvSpPr>
          <p:nvPr/>
        </p:nvSpPr>
        <p:spPr>
          <a:xfrm>
            <a:off x="838200" y="1150679"/>
            <a:ext cx="8629650" cy="457200"/>
          </a:xfrm>
          <a:prstGeom prst="rect">
            <a:avLst/>
          </a:prstGeom>
        </p:spPr>
        <p:txBody>
          <a:bodyPr vert="horz" lIns="91440" tIns="45720" rIns="91440" bIns="45720" rtlCol="0">
            <a:normAutofit lnSpcReduction="10000"/>
          </a:bodyPr>
          <a:lstStyle>
            <a:lvl1pPr marL="0" indent="0" algn="l" defTabSz="914400" rtl="0" eaLnBrk="1" latinLnBrk="0" hangingPunct="1">
              <a:lnSpc>
                <a:spcPct val="90000"/>
              </a:lnSpc>
              <a:spcBef>
                <a:spcPts val="1000"/>
              </a:spcBef>
              <a:buClr>
                <a:schemeClr val="tx2"/>
              </a:buClr>
              <a:buSzPct val="120000"/>
              <a:buFont typeface="Arial" panose="020B0604020202020204" pitchFamily="34" charset="0"/>
              <a:buNone/>
              <a:defRPr sz="3000" kern="1200" baseline="0">
                <a:solidFill>
                  <a:schemeClr val="tx2"/>
                </a:solidFill>
                <a:latin typeface="Verdana" panose="020B0604030504040204" pitchFamily="34" charset="0"/>
                <a:ea typeface="微软雅黑" panose="020B0503020204020204" pitchFamily="34" charset="-122"/>
                <a:cs typeface="+mn-cs"/>
              </a:defRPr>
            </a:lvl1pPr>
            <a:lvl2pPr marL="457200" indent="0" algn="l" defTabSz="914400" rtl="0" eaLnBrk="1" latinLnBrk="0" hangingPunct="1">
              <a:lnSpc>
                <a:spcPct val="90000"/>
              </a:lnSpc>
              <a:spcBef>
                <a:spcPts val="500"/>
              </a:spcBef>
              <a:buClr>
                <a:schemeClr val="tx2"/>
              </a:buClr>
              <a:buFont typeface="Wingdings" panose="05000000000000000000" pitchFamily="2" charset="2"/>
              <a:buNone/>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tx2"/>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tx2"/>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buClr>
                <a:srgbClr val="16754D"/>
              </a:buClr>
              <a:defRPr/>
            </a:pPr>
            <a:r>
              <a:rPr lang="en-US" altLang="zh-CN" dirty="0">
                <a:solidFill>
                  <a:schemeClr val="tx1"/>
                </a:solidFill>
                <a:latin typeface="微软雅黑" panose="020B0503020204020204" pitchFamily="34" charset="-122"/>
              </a:rPr>
              <a:t>RBF </a:t>
            </a:r>
            <a:r>
              <a:rPr lang="zh-CN" altLang="en-US" dirty="0">
                <a:solidFill>
                  <a:schemeClr val="tx1"/>
                </a:solidFill>
                <a:latin typeface="微软雅黑" panose="020B0503020204020204" pitchFamily="34" charset="-122"/>
              </a:rPr>
              <a:t>网络 </a:t>
            </a:r>
            <a:r>
              <a:rPr lang="en-US" altLang="zh-CN" sz="1600" dirty="0">
                <a:solidFill>
                  <a:schemeClr val="tx1"/>
                </a:solidFill>
                <a:latin typeface="微软雅黑" panose="020B0503020204020204" pitchFamily="34" charset="-122"/>
              </a:rPr>
              <a:t>[</a:t>
            </a:r>
            <a:r>
              <a:rPr lang="en-US" altLang="zh-CN" sz="1600" dirty="0" err="1">
                <a:solidFill>
                  <a:schemeClr val="tx1"/>
                </a:solidFill>
                <a:latin typeface="微软雅黑" panose="020B0503020204020204" pitchFamily="34" charset="-122"/>
              </a:rPr>
              <a:t>Broomhead</a:t>
            </a:r>
            <a:r>
              <a:rPr lang="en-US" altLang="zh-CN" sz="1600" dirty="0">
                <a:solidFill>
                  <a:schemeClr val="tx1"/>
                </a:solidFill>
                <a:latin typeface="微软雅黑" panose="020B0503020204020204" pitchFamily="34" charset="-122"/>
              </a:rPr>
              <a:t> and Lowe, 1988] </a:t>
            </a:r>
            <a:endParaRPr lang="zh-CN" altLang="en-US" sz="1600" dirty="0">
              <a:solidFill>
                <a:schemeClr val="tx1"/>
              </a:solidFill>
              <a:latin typeface="微软雅黑" panose="020B0503020204020204" pitchFamily="34" charset="-122"/>
            </a:endParaRPr>
          </a:p>
        </p:txBody>
      </p:sp>
      <p:sp>
        <p:nvSpPr>
          <p:cNvPr id="7" name="内容占位符 3"/>
          <p:cNvSpPr txBox="1">
            <a:spLocks/>
          </p:cNvSpPr>
          <p:nvPr/>
        </p:nvSpPr>
        <p:spPr>
          <a:xfrm>
            <a:off x="914400" y="1841137"/>
            <a:ext cx="10210800" cy="4331063"/>
          </a:xfrm>
          <a:prstGeom prst="rect">
            <a:avLst/>
          </a:prstGeom>
        </p:spPr>
        <p:txBody>
          <a:bodyPr vert="horz" lIns="91440" tIns="45720" rIns="91440" bIns="45720" rtlCol="0">
            <a:normAutofit/>
          </a:bodyPr>
          <a:lstStyle>
            <a:lvl1pPr marL="228600" indent="-360000" algn="l" defTabSz="914400" rtl="0" eaLnBrk="1" latinLnBrk="0" hangingPunct="1">
              <a:lnSpc>
                <a:spcPct val="90000"/>
              </a:lnSpc>
              <a:spcBef>
                <a:spcPts val="1000"/>
              </a:spcBef>
              <a:buClr>
                <a:schemeClr val="accent1"/>
              </a:buClr>
              <a:buSzPct val="120000"/>
              <a:buFont typeface="Wingdings" panose="05000000000000000000" pitchFamily="2" charset="2"/>
              <a:buChar char="p"/>
              <a:defRPr sz="2200" kern="1200" baseline="0">
                <a:solidFill>
                  <a:schemeClr val="tx1"/>
                </a:solidFill>
                <a:latin typeface="Verdana" panose="020B0604030504040204" pitchFamily="34" charset="0"/>
                <a:ea typeface="幼圆" panose="02010509060101010101" pitchFamily="49" charset="-122"/>
                <a:cs typeface="+mn-cs"/>
              </a:defRPr>
            </a:lvl1pPr>
            <a:lvl2pPr marL="685800" indent="-360000" algn="l" defTabSz="914400" rtl="0" eaLnBrk="1" latinLnBrk="0" hangingPunct="1">
              <a:lnSpc>
                <a:spcPct val="90000"/>
              </a:lnSpc>
              <a:spcBef>
                <a:spcPts val="500"/>
              </a:spcBef>
              <a:buClr>
                <a:schemeClr val="accent1"/>
              </a:buClr>
              <a:buFont typeface="Wingdings" panose="05000000000000000000" pitchFamily="2" charset="2"/>
              <a:buChar char="l"/>
              <a:defRPr sz="2000" kern="1200" baseline="0">
                <a:solidFill>
                  <a:schemeClr val="tx1"/>
                </a:solidFill>
                <a:latin typeface="Verdana" panose="020B0604030504040204" pitchFamily="34" charset="0"/>
                <a:ea typeface="幼圆" panose="02010509060101010101" pitchFamily="49" charset="-122"/>
                <a:cs typeface="+mn-cs"/>
              </a:defRPr>
            </a:lvl2pPr>
            <a:lvl3pPr marL="1143000" indent="-360000" algn="l" defTabSz="914400" rtl="0" eaLnBrk="1" latinLnBrk="0" hangingPunct="1">
              <a:lnSpc>
                <a:spcPct val="90000"/>
              </a:lnSpc>
              <a:spcBef>
                <a:spcPts val="500"/>
              </a:spcBef>
              <a:buClr>
                <a:schemeClr val="accent1"/>
              </a:buClr>
              <a:buFont typeface="Wingdings" panose="05000000000000000000" pitchFamily="2" charset="2"/>
              <a:buChar char="l"/>
              <a:defRPr sz="1800" kern="1200" baseline="0">
                <a:solidFill>
                  <a:schemeClr val="tx1"/>
                </a:solidFill>
                <a:latin typeface="Verdana" panose="020B0604030504040204" pitchFamily="34" charset="0"/>
                <a:ea typeface="幼圆" panose="02010509060101010101" pitchFamily="49" charset="-122"/>
                <a:cs typeface="+mn-cs"/>
              </a:defRPr>
            </a:lvl3pPr>
            <a:lvl4pPr marL="16002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4pPr>
            <a:lvl5pPr marL="2057400" indent="-360000" algn="l" defTabSz="914400" rtl="0" eaLnBrk="1" latinLnBrk="0" hangingPunct="1">
              <a:lnSpc>
                <a:spcPct val="90000"/>
              </a:lnSpc>
              <a:spcBef>
                <a:spcPts val="500"/>
              </a:spcBef>
              <a:buClr>
                <a:schemeClr val="accent1"/>
              </a:buClr>
              <a:buFont typeface="Wingdings" panose="05000000000000000000" pitchFamily="2" charset="2"/>
              <a:buChar char="l"/>
              <a:defRPr sz="1600" kern="1200" baseline="0">
                <a:solidFill>
                  <a:schemeClr val="tx1"/>
                </a:solidFill>
                <a:latin typeface="Verdana" panose="020B0604030504040204" pitchFamily="34" charset="0"/>
                <a:ea typeface="幼圆" panose="02010509060101010101" pitchFamily="49"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fontAlgn="auto">
              <a:spcAft>
                <a:spcPts val="0"/>
              </a:spcAft>
              <a:buClr>
                <a:srgbClr val="16754D"/>
              </a:buClr>
              <a:buNone/>
              <a:defRPr/>
            </a:pPr>
            <a:r>
              <a:rPr lang="en-US" altLang="zh-CN" dirty="0">
                <a:solidFill>
                  <a:sysClr val="windowText" lastClr="000000"/>
                </a:solidFill>
                <a:latin typeface="微软雅黑" panose="020B0503020204020204" pitchFamily="34" charset="-122"/>
                <a:ea typeface="微软雅黑" panose="020B0503020204020204" pitchFamily="34" charset="-122"/>
              </a:rPr>
              <a:t>RBF </a:t>
            </a:r>
            <a:r>
              <a:rPr lang="zh-CN" altLang="en-US" dirty="0">
                <a:solidFill>
                  <a:sysClr val="windowText" lastClr="000000"/>
                </a:solidFill>
                <a:latin typeface="微软雅黑" panose="020B0503020204020204" pitchFamily="34" charset="-122"/>
                <a:ea typeface="微软雅黑" panose="020B0503020204020204" pitchFamily="34" charset="-122"/>
              </a:rPr>
              <a:t>网络是一种</a:t>
            </a:r>
            <a:r>
              <a:rPr lang="zh-CN" altLang="en-US" dirty="0">
                <a:solidFill>
                  <a:srgbClr val="C00000"/>
                </a:solidFill>
                <a:latin typeface="微软雅黑" panose="020B0503020204020204" pitchFamily="34" charset="-122"/>
                <a:ea typeface="微软雅黑" panose="020B0503020204020204" pitchFamily="34" charset="-122"/>
              </a:rPr>
              <a:t>单隐层</a:t>
            </a:r>
            <a:r>
              <a:rPr lang="zh-CN" altLang="en-US" dirty="0">
                <a:solidFill>
                  <a:sysClr val="windowText" lastClr="000000"/>
                </a:solidFill>
                <a:latin typeface="微软雅黑" panose="020B0503020204020204" pitchFamily="34" charset="-122"/>
                <a:ea typeface="微软雅黑" panose="020B0503020204020204" pitchFamily="34" charset="-122"/>
              </a:rPr>
              <a:t>前馈神经网络</a:t>
            </a:r>
            <a:r>
              <a:rPr lang="en-US" altLang="zh-CN" dirty="0">
                <a:solidFill>
                  <a:sysClr val="windowText" lastClr="000000"/>
                </a:solidFill>
                <a:latin typeface="微软雅黑" panose="020B0503020204020204" pitchFamily="34" charset="-122"/>
                <a:ea typeface="微软雅黑" panose="020B0503020204020204" pitchFamily="34" charset="-122"/>
              </a:rPr>
              <a:t>, </a:t>
            </a:r>
            <a:r>
              <a:rPr lang="zh-CN" altLang="en-US" dirty="0">
                <a:solidFill>
                  <a:sysClr val="windowText" lastClr="000000"/>
                </a:solidFill>
                <a:latin typeface="微软雅黑" panose="020B0503020204020204" pitchFamily="34" charset="-122"/>
                <a:ea typeface="微软雅黑" panose="020B0503020204020204" pitchFamily="34" charset="-122"/>
              </a:rPr>
              <a:t>它使用</a:t>
            </a:r>
            <a:r>
              <a:rPr lang="zh-CN" altLang="en-US" dirty="0">
                <a:solidFill>
                  <a:srgbClr val="C00000"/>
                </a:solidFill>
                <a:latin typeface="微软雅黑" panose="020B0503020204020204" pitchFamily="34" charset="-122"/>
                <a:ea typeface="微软雅黑" panose="020B0503020204020204" pitchFamily="34" charset="-122"/>
              </a:rPr>
              <a:t>径向基函数</a:t>
            </a:r>
            <a:r>
              <a:rPr lang="zh-CN" altLang="en-US" dirty="0">
                <a:solidFill>
                  <a:sysClr val="windowText" lastClr="000000"/>
                </a:solidFill>
                <a:latin typeface="微软雅黑" panose="020B0503020204020204" pitchFamily="34" charset="-122"/>
                <a:ea typeface="微软雅黑" panose="020B0503020204020204" pitchFamily="34" charset="-122"/>
              </a:rPr>
              <a:t>作为隐层神经元激活函数</a:t>
            </a:r>
            <a:r>
              <a:rPr lang="en-US" altLang="zh-CN" dirty="0">
                <a:solidFill>
                  <a:sysClr val="windowText" lastClr="000000"/>
                </a:solidFill>
                <a:latin typeface="微软雅黑" panose="020B0503020204020204" pitchFamily="34" charset="-122"/>
                <a:ea typeface="微软雅黑" panose="020B0503020204020204" pitchFamily="34" charset="-122"/>
              </a:rPr>
              <a:t>, </a:t>
            </a:r>
            <a:r>
              <a:rPr lang="zh-CN" altLang="en-US" dirty="0">
                <a:solidFill>
                  <a:sysClr val="windowText" lastClr="000000"/>
                </a:solidFill>
                <a:latin typeface="微软雅黑" panose="020B0503020204020204" pitchFamily="34" charset="-122"/>
                <a:ea typeface="微软雅黑" panose="020B0503020204020204" pitchFamily="34" charset="-122"/>
              </a:rPr>
              <a:t>而输出层则是隐层神经元输出的线性组合</a:t>
            </a:r>
            <a:r>
              <a:rPr lang="en-US" altLang="zh-CN" dirty="0">
                <a:solidFill>
                  <a:sysClr val="windowText" lastClr="000000"/>
                </a:solidFill>
                <a:latin typeface="微软雅黑" panose="020B0503020204020204" pitchFamily="34" charset="-122"/>
                <a:ea typeface="微软雅黑" panose="020B0503020204020204" pitchFamily="34" charset="-122"/>
              </a:rPr>
              <a:t>. </a:t>
            </a:r>
          </a:p>
          <a:p>
            <a:pPr marL="342900" indent="-342900" fontAlgn="auto">
              <a:lnSpc>
                <a:spcPct val="150000"/>
              </a:lnSpc>
              <a:spcAft>
                <a:spcPts val="0"/>
              </a:spcAft>
              <a:buClr>
                <a:srgbClr val="16754D"/>
              </a:buClr>
            </a:pPr>
            <a:r>
              <a:rPr lang="en-US" altLang="zh-CN" dirty="0">
                <a:solidFill>
                  <a:sysClr val="windowText" lastClr="000000"/>
                </a:solidFill>
                <a:latin typeface="微软雅黑" panose="020B0503020204020204" pitchFamily="34" charset="-122"/>
                <a:ea typeface="微软雅黑" panose="020B0503020204020204" pitchFamily="34" charset="-122"/>
              </a:rPr>
              <a:t>RBF</a:t>
            </a:r>
            <a:r>
              <a:rPr lang="zh-CN" altLang="en-US" dirty="0">
                <a:solidFill>
                  <a:sysClr val="windowText" lastClr="000000"/>
                </a:solidFill>
                <a:latin typeface="微软雅黑" panose="020B0503020204020204" pitchFamily="34" charset="-122"/>
                <a:ea typeface="微软雅黑" panose="020B0503020204020204" pitchFamily="34" charset="-122"/>
              </a:rPr>
              <a:t>网络模型</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marL="0" indent="0" fontAlgn="auto">
              <a:spcAft>
                <a:spcPts val="0"/>
              </a:spcAft>
              <a:buClr>
                <a:srgbClr val="16754D"/>
              </a:buClr>
              <a:buNone/>
              <a:defRPr/>
            </a:pPr>
            <a:r>
              <a:rPr lang="zh-CN" altLang="en-US" dirty="0">
                <a:solidFill>
                  <a:sysClr val="windowText" lastClr="000000"/>
                </a:solidFill>
                <a:latin typeface="微软雅黑" panose="020B0503020204020204" pitchFamily="34" charset="-122"/>
                <a:ea typeface="微软雅黑" panose="020B0503020204020204" pitchFamily="34" charset="-122"/>
              </a:rPr>
              <a:t>假定输入为    维的向量   </a:t>
            </a:r>
            <a:r>
              <a:rPr lang="en-US" altLang="zh-CN" dirty="0">
                <a:solidFill>
                  <a:sysClr val="windowText" lastClr="000000"/>
                </a:solidFill>
                <a:latin typeface="微软雅黑" panose="020B0503020204020204" pitchFamily="34" charset="-122"/>
                <a:ea typeface="微软雅黑" panose="020B0503020204020204" pitchFamily="34" charset="-122"/>
              </a:rPr>
              <a:t>, </a:t>
            </a:r>
            <a:r>
              <a:rPr lang="zh-CN" altLang="en-US" dirty="0">
                <a:solidFill>
                  <a:sysClr val="windowText" lastClr="000000"/>
                </a:solidFill>
                <a:latin typeface="微软雅黑" panose="020B0503020204020204" pitchFamily="34" charset="-122"/>
                <a:ea typeface="微软雅黑" panose="020B0503020204020204" pitchFamily="34" charset="-122"/>
              </a:rPr>
              <a:t>输出为实值</a:t>
            </a:r>
            <a:r>
              <a:rPr lang="en-US" altLang="zh-CN" dirty="0">
                <a:solidFill>
                  <a:sysClr val="windowText" lastClr="000000"/>
                </a:solidFill>
                <a:latin typeface="微软雅黑" panose="020B0503020204020204" pitchFamily="34" charset="-122"/>
                <a:ea typeface="微软雅黑" panose="020B0503020204020204" pitchFamily="34" charset="-122"/>
              </a:rPr>
              <a:t>, </a:t>
            </a:r>
            <a:r>
              <a:rPr lang="zh-CN" altLang="en-US" dirty="0">
                <a:solidFill>
                  <a:sysClr val="windowText" lastClr="000000"/>
                </a:solidFill>
                <a:latin typeface="微软雅黑" panose="020B0503020204020204" pitchFamily="34" charset="-122"/>
                <a:ea typeface="微软雅黑" panose="020B0503020204020204" pitchFamily="34" charset="-122"/>
              </a:rPr>
              <a:t>则</a:t>
            </a:r>
            <a:r>
              <a:rPr lang="en-US" altLang="zh-CN" dirty="0">
                <a:solidFill>
                  <a:sysClr val="windowText" lastClr="000000"/>
                </a:solidFill>
                <a:latin typeface="微软雅黑" panose="020B0503020204020204" pitchFamily="34" charset="-122"/>
                <a:ea typeface="微软雅黑" panose="020B0503020204020204" pitchFamily="34" charset="-122"/>
              </a:rPr>
              <a:t>RBF </a:t>
            </a:r>
            <a:r>
              <a:rPr lang="zh-CN" altLang="en-US" dirty="0">
                <a:solidFill>
                  <a:sysClr val="windowText" lastClr="000000"/>
                </a:solidFill>
                <a:latin typeface="微软雅黑" panose="020B0503020204020204" pitchFamily="34" charset="-122"/>
                <a:ea typeface="微软雅黑" panose="020B0503020204020204" pitchFamily="34" charset="-122"/>
              </a:rPr>
              <a:t>网络可以表示为</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marL="0" indent="0" fontAlgn="auto">
              <a:spcAft>
                <a:spcPts val="0"/>
              </a:spcAft>
              <a:buClr>
                <a:srgbClr val="16754D"/>
              </a:buClr>
              <a:buNone/>
              <a:defRPr/>
            </a:pP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marL="0" indent="0" fontAlgn="auto">
              <a:spcAft>
                <a:spcPts val="0"/>
              </a:spcAft>
              <a:buClr>
                <a:srgbClr val="16754D"/>
              </a:buClr>
              <a:buNone/>
              <a:defRPr/>
            </a:pPr>
            <a:r>
              <a:rPr lang="zh-CN" altLang="en-US" dirty="0">
                <a:solidFill>
                  <a:sysClr val="windowText" lastClr="000000"/>
                </a:solidFill>
                <a:latin typeface="微软雅黑" panose="020B0503020204020204" pitchFamily="34" charset="-122"/>
                <a:ea typeface="微软雅黑" panose="020B0503020204020204" pitchFamily="34" charset="-122"/>
              </a:rPr>
              <a:t>  其中   为隐层神经元的个数</a:t>
            </a:r>
            <a:r>
              <a:rPr lang="en-US" altLang="zh-CN" dirty="0">
                <a:solidFill>
                  <a:sysClr val="windowText" lastClr="000000"/>
                </a:solidFill>
                <a:latin typeface="微软雅黑" panose="020B0503020204020204" pitchFamily="34" charset="-122"/>
                <a:ea typeface="微软雅黑" panose="020B0503020204020204" pitchFamily="34" charset="-122"/>
              </a:rPr>
              <a:t>, </a:t>
            </a:r>
            <a:r>
              <a:rPr lang="zh-CN" altLang="en-US" dirty="0">
                <a:solidFill>
                  <a:sysClr val="windowText" lastClr="000000"/>
                </a:solidFill>
                <a:latin typeface="微软雅黑" panose="020B0503020204020204" pitchFamily="34" charset="-122"/>
                <a:ea typeface="微软雅黑" panose="020B0503020204020204" pitchFamily="34" charset="-122"/>
              </a:rPr>
              <a:t>  和     分别是第   神经元对应的中心和权重</a:t>
            </a:r>
            <a:r>
              <a:rPr lang="en-US" altLang="zh-CN" dirty="0">
                <a:solidFill>
                  <a:sysClr val="windowText" lastClr="000000"/>
                </a:solidFill>
                <a:latin typeface="微软雅黑" panose="020B0503020204020204" pitchFamily="34" charset="-122"/>
                <a:ea typeface="微软雅黑" panose="020B0503020204020204" pitchFamily="34" charset="-122"/>
              </a:rPr>
              <a:t>, </a:t>
            </a:r>
            <a:r>
              <a:rPr lang="zh-CN" altLang="en-US" dirty="0">
                <a:solidFill>
                  <a:sysClr val="windowText" lastClr="000000"/>
                </a:solidFill>
                <a:latin typeface="微软雅黑" panose="020B0503020204020204" pitchFamily="34" charset="-122"/>
                <a:ea typeface="微软雅黑" panose="020B0503020204020204" pitchFamily="34" charset="-122"/>
              </a:rPr>
              <a:t>         是径向基函数</a:t>
            </a:r>
            <a:r>
              <a:rPr lang="en-US" altLang="zh-CN" dirty="0">
                <a:solidFill>
                  <a:sysClr val="windowText" lastClr="000000"/>
                </a:solidFill>
                <a:latin typeface="微软雅黑" panose="020B0503020204020204" pitchFamily="34" charset="-122"/>
                <a:ea typeface="微软雅黑" panose="020B0503020204020204" pitchFamily="34" charset="-122"/>
              </a:rPr>
              <a:t>.  </a:t>
            </a:r>
          </a:p>
          <a:p>
            <a:pPr marL="0" indent="0" fontAlgn="auto">
              <a:spcAft>
                <a:spcPts val="0"/>
              </a:spcAft>
              <a:buClr>
                <a:srgbClr val="16754D"/>
              </a:buClr>
              <a:buNone/>
              <a:defRPr/>
            </a:pPr>
            <a:r>
              <a:rPr lang="zh-CN" altLang="en-US" dirty="0">
                <a:solidFill>
                  <a:sysClr val="windowText" lastClr="000000"/>
                </a:solidFill>
                <a:latin typeface="微软雅黑" panose="020B0503020204020204" pitchFamily="34" charset="-122"/>
                <a:ea typeface="微软雅黑" panose="020B0503020204020204" pitchFamily="34" charset="-122"/>
              </a:rPr>
              <a:t>常用的高斯径向基函数形如</a:t>
            </a:r>
            <a:endParaRPr lang="en-US" altLang="zh-CN" dirty="0">
              <a:solidFill>
                <a:sysClr val="windowText" lastClr="000000"/>
              </a:solidFill>
              <a:latin typeface="微软雅黑" panose="020B0503020204020204" pitchFamily="34" charset="-122"/>
              <a:ea typeface="微软雅黑" panose="020B0503020204020204" pitchFamily="34" charset="-122"/>
            </a:endParaRPr>
          </a:p>
          <a:p>
            <a:pPr marL="0" indent="0" fontAlgn="auto">
              <a:spcAft>
                <a:spcPts val="0"/>
              </a:spcAft>
              <a:buClr>
                <a:srgbClr val="16754D"/>
              </a:buClr>
              <a:buNone/>
              <a:defRPr/>
            </a:pPr>
            <a:endParaRPr lang="en-US" altLang="zh-CN" dirty="0">
              <a:solidFill>
                <a:srgbClr val="C30D23"/>
              </a:solidFill>
              <a:latin typeface="微软雅黑" panose="020B0503020204020204" pitchFamily="34" charset="-122"/>
              <a:ea typeface="微软雅黑" panose="020B0503020204020204" pitchFamily="34" charset="-122"/>
            </a:endParaRPr>
          </a:p>
          <a:p>
            <a:pPr marL="0" indent="0" fontAlgn="auto">
              <a:spcAft>
                <a:spcPts val="0"/>
              </a:spcAft>
              <a:buClr>
                <a:srgbClr val="16754D"/>
              </a:buClr>
              <a:buNone/>
              <a:defRPr/>
            </a:pPr>
            <a:endParaRPr lang="en-US" altLang="zh-CN" sz="2000" dirty="0">
              <a:solidFill>
                <a:sysClr val="windowText" lastClr="000000"/>
              </a:solidFill>
              <a:latin typeface="微软雅黑" panose="020B0503020204020204" pitchFamily="34" charset="-122"/>
              <a:ea typeface="微软雅黑" panose="020B0503020204020204" pitchFamily="34" charset="-122"/>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3212252349"/>
              </p:ext>
            </p:extLst>
          </p:nvPr>
        </p:nvGraphicFramePr>
        <p:xfrm>
          <a:off x="3886200" y="3266331"/>
          <a:ext cx="189134" cy="325337"/>
        </p:xfrm>
        <a:graphic>
          <a:graphicData uri="http://schemas.openxmlformats.org/presentationml/2006/ole">
            <mc:AlternateContent xmlns:mc="http://schemas.openxmlformats.org/markup-compatibility/2006">
              <mc:Choice xmlns:v="urn:schemas-microsoft-com:vml" Requires="v">
                <p:oleObj spid="_x0000_s14914" name="Formula" r:id="rId4" imgW="85320" imgH="157680" progId="Equation.Ribbit">
                  <p:embed/>
                </p:oleObj>
              </mc:Choice>
              <mc:Fallback>
                <p:oleObj name="Formula" r:id="rId4" imgW="85320" imgH="157680" progId="Equation.Ribbit">
                  <p:embed/>
                  <p:pic>
                    <p:nvPicPr>
                      <p:cNvPr id="0" name=""/>
                      <p:cNvPicPr/>
                      <p:nvPr/>
                    </p:nvPicPr>
                    <p:blipFill>
                      <a:blip r:embed="rId5"/>
                      <a:stretch>
                        <a:fillRect/>
                      </a:stretch>
                    </p:blipFill>
                    <p:spPr>
                      <a:xfrm>
                        <a:off x="3886200" y="3266331"/>
                        <a:ext cx="189134" cy="325337"/>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28747141"/>
              </p:ext>
            </p:extLst>
          </p:nvPr>
        </p:nvGraphicFramePr>
        <p:xfrm>
          <a:off x="2473458" y="3246651"/>
          <a:ext cx="241782" cy="291672"/>
        </p:xfrm>
        <a:graphic>
          <a:graphicData uri="http://schemas.openxmlformats.org/presentationml/2006/ole">
            <mc:AlternateContent xmlns:mc="http://schemas.openxmlformats.org/markup-compatibility/2006">
              <mc:Choice xmlns:v="urn:schemas-microsoft-com:vml" Requires="v">
                <p:oleObj spid="_x0000_s14915" name="Formula" r:id="rId6" imgW="100440" imgH="120960" progId="Equation.Ribbit">
                  <p:embed/>
                </p:oleObj>
              </mc:Choice>
              <mc:Fallback>
                <p:oleObj name="Formula" r:id="rId6" imgW="100440" imgH="120960" progId="Equation.Ribbit">
                  <p:embed/>
                  <p:pic>
                    <p:nvPicPr>
                      <p:cNvPr id="0" name=""/>
                      <p:cNvPicPr/>
                      <p:nvPr/>
                    </p:nvPicPr>
                    <p:blipFill>
                      <a:blip r:embed="rId7"/>
                      <a:stretch>
                        <a:fillRect/>
                      </a:stretch>
                    </p:blipFill>
                    <p:spPr>
                      <a:xfrm>
                        <a:off x="2473458" y="3246651"/>
                        <a:ext cx="241782" cy="291672"/>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1909281086"/>
              </p:ext>
            </p:extLst>
          </p:nvPr>
        </p:nvGraphicFramePr>
        <p:xfrm>
          <a:off x="4757527" y="3636796"/>
          <a:ext cx="3133725" cy="381000"/>
        </p:xfrm>
        <a:graphic>
          <a:graphicData uri="http://schemas.openxmlformats.org/presentationml/2006/ole">
            <mc:AlternateContent xmlns:mc="http://schemas.openxmlformats.org/markup-compatibility/2006">
              <mc:Choice xmlns:v="urn:schemas-microsoft-com:vml" Requires="v">
                <p:oleObj spid="_x0000_s14916" name="Formula" r:id="rId8" imgW="1500120" imgH="182880" progId="Equation.Ribbit">
                  <p:embed/>
                </p:oleObj>
              </mc:Choice>
              <mc:Fallback>
                <p:oleObj name="Formula" r:id="rId8" imgW="1500120" imgH="182880" progId="Equation.Ribbit">
                  <p:embed/>
                  <p:pic>
                    <p:nvPicPr>
                      <p:cNvPr id="0" name=""/>
                      <p:cNvPicPr/>
                      <p:nvPr/>
                    </p:nvPicPr>
                    <p:blipFill>
                      <a:blip r:embed="rId9"/>
                      <a:stretch>
                        <a:fillRect/>
                      </a:stretch>
                    </p:blipFill>
                    <p:spPr>
                      <a:xfrm>
                        <a:off x="4757527" y="3636796"/>
                        <a:ext cx="3133725" cy="381000"/>
                      </a:xfrm>
                      <a:prstGeom prst="rect">
                        <a:avLst/>
                      </a:prstGeom>
                    </p:spPr>
                  </p:pic>
                </p:oleObj>
              </mc:Fallback>
            </mc:AlternateContent>
          </a:graphicData>
        </a:graphic>
      </p:graphicFrame>
      <p:graphicFrame>
        <p:nvGraphicFramePr>
          <p:cNvPr id="11" name="对象 10"/>
          <p:cNvGraphicFramePr>
            <a:graphicFrameLocks noChangeAspect="1"/>
          </p:cNvGraphicFramePr>
          <p:nvPr>
            <p:extLst>
              <p:ext uri="{D42A27DB-BD31-4B8C-83A1-F6EECF244321}">
                <p14:modId xmlns:p14="http://schemas.microsoft.com/office/powerpoint/2010/main" val="2949079267"/>
              </p:ext>
            </p:extLst>
          </p:nvPr>
        </p:nvGraphicFramePr>
        <p:xfrm>
          <a:off x="1761284" y="4079434"/>
          <a:ext cx="165100" cy="247650"/>
        </p:xfrm>
        <a:graphic>
          <a:graphicData uri="http://schemas.openxmlformats.org/presentationml/2006/ole">
            <mc:AlternateContent xmlns:mc="http://schemas.openxmlformats.org/markup-compatibility/2006">
              <mc:Choice xmlns:v="urn:schemas-microsoft-com:vml" Requires="v">
                <p:oleObj spid="_x0000_s14917" name="Formula" r:id="rId10" imgW="75240" imgH="118440" progId="Equation.Ribbit">
                  <p:embed/>
                </p:oleObj>
              </mc:Choice>
              <mc:Fallback>
                <p:oleObj name="Formula" r:id="rId10" imgW="75240" imgH="118440" progId="Equation.Ribbit">
                  <p:embed/>
                  <p:pic>
                    <p:nvPicPr>
                      <p:cNvPr id="0" name=""/>
                      <p:cNvPicPr/>
                      <p:nvPr/>
                    </p:nvPicPr>
                    <p:blipFill>
                      <a:blip r:embed="rId11"/>
                      <a:stretch>
                        <a:fillRect/>
                      </a:stretch>
                    </p:blipFill>
                    <p:spPr>
                      <a:xfrm>
                        <a:off x="1761284" y="4079434"/>
                        <a:ext cx="165100" cy="247650"/>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4260186565"/>
              </p:ext>
            </p:extLst>
          </p:nvPr>
        </p:nvGraphicFramePr>
        <p:xfrm>
          <a:off x="4535993" y="4146109"/>
          <a:ext cx="258762" cy="250825"/>
        </p:xfrm>
        <a:graphic>
          <a:graphicData uri="http://schemas.openxmlformats.org/presentationml/2006/ole">
            <mc:AlternateContent xmlns:mc="http://schemas.openxmlformats.org/markup-compatibility/2006">
              <mc:Choice xmlns:v="urn:schemas-microsoft-com:vml" Requires="v">
                <p:oleObj spid="_x0000_s14918" name="Formula" r:id="rId12" imgW="117000" imgH="120960" progId="Equation.Ribbit">
                  <p:embed/>
                </p:oleObj>
              </mc:Choice>
              <mc:Fallback>
                <p:oleObj name="Formula" r:id="rId12" imgW="117000" imgH="120960" progId="Equation.Ribbit">
                  <p:embed/>
                  <p:pic>
                    <p:nvPicPr>
                      <p:cNvPr id="0" name=""/>
                      <p:cNvPicPr/>
                      <p:nvPr/>
                    </p:nvPicPr>
                    <p:blipFill>
                      <a:blip r:embed="rId13"/>
                      <a:stretch>
                        <a:fillRect/>
                      </a:stretch>
                    </p:blipFill>
                    <p:spPr>
                      <a:xfrm>
                        <a:off x="4535993" y="4146109"/>
                        <a:ext cx="258762" cy="250825"/>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3137184604"/>
              </p:ext>
            </p:extLst>
          </p:nvPr>
        </p:nvGraphicFramePr>
        <p:xfrm>
          <a:off x="5181600" y="4171950"/>
          <a:ext cx="328612" cy="247650"/>
        </p:xfrm>
        <a:graphic>
          <a:graphicData uri="http://schemas.openxmlformats.org/presentationml/2006/ole">
            <mc:AlternateContent xmlns:mc="http://schemas.openxmlformats.org/markup-compatibility/2006">
              <mc:Choice xmlns:v="urn:schemas-microsoft-com:vml" Requires="v">
                <p:oleObj spid="_x0000_s14919" name="Formula" r:id="rId14" imgW="148680" imgH="119520" progId="Equation.Ribbit">
                  <p:embed/>
                </p:oleObj>
              </mc:Choice>
              <mc:Fallback>
                <p:oleObj name="Formula" r:id="rId14" imgW="148680" imgH="119520" progId="Equation.Ribbit">
                  <p:embed/>
                  <p:pic>
                    <p:nvPicPr>
                      <p:cNvPr id="0" name=""/>
                      <p:cNvPicPr/>
                      <p:nvPr/>
                    </p:nvPicPr>
                    <p:blipFill>
                      <a:blip r:embed="rId15"/>
                      <a:stretch>
                        <a:fillRect/>
                      </a:stretch>
                    </p:blipFill>
                    <p:spPr>
                      <a:xfrm>
                        <a:off x="5181600" y="4171950"/>
                        <a:ext cx="328612" cy="247650"/>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3148052940"/>
              </p:ext>
            </p:extLst>
          </p:nvPr>
        </p:nvGraphicFramePr>
        <p:xfrm>
          <a:off x="6665913" y="4079434"/>
          <a:ext cx="115887" cy="317500"/>
        </p:xfrm>
        <a:graphic>
          <a:graphicData uri="http://schemas.openxmlformats.org/presentationml/2006/ole">
            <mc:AlternateContent xmlns:mc="http://schemas.openxmlformats.org/markup-compatibility/2006">
              <mc:Choice xmlns:v="urn:schemas-microsoft-com:vml" Requires="v">
                <p:oleObj spid="_x0000_s14920" name="Formula" r:id="rId16" imgW="52200" imgH="152640" progId="Equation.Ribbit">
                  <p:embed/>
                </p:oleObj>
              </mc:Choice>
              <mc:Fallback>
                <p:oleObj name="Formula" r:id="rId16" imgW="52200" imgH="152640" progId="Equation.Ribbit">
                  <p:embed/>
                  <p:pic>
                    <p:nvPicPr>
                      <p:cNvPr id="0" name=""/>
                      <p:cNvPicPr/>
                      <p:nvPr/>
                    </p:nvPicPr>
                    <p:blipFill>
                      <a:blip r:embed="rId17"/>
                      <a:stretch>
                        <a:fillRect/>
                      </a:stretch>
                    </p:blipFill>
                    <p:spPr>
                      <a:xfrm>
                        <a:off x="6665913" y="4079434"/>
                        <a:ext cx="115887" cy="317500"/>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818447890"/>
              </p:ext>
            </p:extLst>
          </p:nvPr>
        </p:nvGraphicFramePr>
        <p:xfrm>
          <a:off x="10062444" y="4068231"/>
          <a:ext cx="912763" cy="339905"/>
        </p:xfrm>
        <a:graphic>
          <a:graphicData uri="http://schemas.openxmlformats.org/presentationml/2006/ole">
            <mc:AlternateContent xmlns:mc="http://schemas.openxmlformats.org/markup-compatibility/2006">
              <mc:Choice xmlns:v="urn:schemas-microsoft-com:vml" Requires="v">
                <p:oleObj spid="_x0000_s14921" name="Formula" r:id="rId18" imgW="473760" imgH="176760" progId="Equation.Ribbit">
                  <p:embed/>
                </p:oleObj>
              </mc:Choice>
              <mc:Fallback>
                <p:oleObj name="Formula" r:id="rId18" imgW="473760" imgH="176760" progId="Equation.Ribbit">
                  <p:embed/>
                  <p:pic>
                    <p:nvPicPr>
                      <p:cNvPr id="0" name=""/>
                      <p:cNvPicPr/>
                      <p:nvPr/>
                    </p:nvPicPr>
                    <p:blipFill>
                      <a:blip r:embed="rId19"/>
                      <a:stretch>
                        <a:fillRect/>
                      </a:stretch>
                    </p:blipFill>
                    <p:spPr>
                      <a:xfrm>
                        <a:off x="10062444" y="4068231"/>
                        <a:ext cx="912763" cy="339905"/>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240893277"/>
              </p:ext>
            </p:extLst>
          </p:nvPr>
        </p:nvGraphicFramePr>
        <p:xfrm>
          <a:off x="4615374" y="5241056"/>
          <a:ext cx="2803525" cy="434975"/>
        </p:xfrm>
        <a:graphic>
          <a:graphicData uri="http://schemas.openxmlformats.org/presentationml/2006/ole">
            <mc:AlternateContent xmlns:mc="http://schemas.openxmlformats.org/markup-compatibility/2006">
              <mc:Choice xmlns:v="urn:schemas-microsoft-com:vml" Requires="v">
                <p:oleObj spid="_x0000_s14922" name="Formula" r:id="rId20" imgW="1341360" imgH="207360" progId="Equation.Ribbit">
                  <p:embed/>
                </p:oleObj>
              </mc:Choice>
              <mc:Fallback>
                <p:oleObj name="Formula" r:id="rId20" imgW="1341360" imgH="207360" progId="Equation.Ribbit">
                  <p:embed/>
                  <p:pic>
                    <p:nvPicPr>
                      <p:cNvPr id="0" name=""/>
                      <p:cNvPicPr/>
                      <p:nvPr/>
                    </p:nvPicPr>
                    <p:blipFill>
                      <a:blip r:embed="rId21"/>
                      <a:stretch>
                        <a:fillRect/>
                      </a:stretch>
                    </p:blipFill>
                    <p:spPr>
                      <a:xfrm>
                        <a:off x="4615374" y="5241056"/>
                        <a:ext cx="2803525" cy="434975"/>
                      </a:xfrm>
                      <a:prstGeom prst="rect">
                        <a:avLst/>
                      </a:prstGeom>
                    </p:spPr>
                  </p:pic>
                </p:oleObj>
              </mc:Fallback>
            </mc:AlternateContent>
          </a:graphicData>
        </a:graphic>
      </p:graphicFrame>
      <p:sp>
        <p:nvSpPr>
          <p:cNvPr id="17" name="标题 1"/>
          <p:cNvSpPr>
            <a:spLocks noGrp="1"/>
          </p:cNvSpPr>
          <p:nvPr>
            <p:ph type="title"/>
          </p:nvPr>
        </p:nvSpPr>
        <p:spPr>
          <a:xfrm>
            <a:off x="838200" y="135760"/>
            <a:ext cx="7194550" cy="470898"/>
          </a:xfrm>
        </p:spPr>
        <p:txBody>
          <a:bodyPr/>
          <a:lstStyle/>
          <a:p>
            <a:r>
              <a:rPr lang="zh-CN" altLang="en-US" dirty="0">
                <a:solidFill>
                  <a:schemeClr val="tx1"/>
                </a:solidFill>
                <a:latin typeface="微软雅黑" panose="020B0503020204020204" pitchFamily="34" charset="-122"/>
                <a:ea typeface="微软雅黑" panose="020B0503020204020204" pitchFamily="34" charset="-122"/>
              </a:rPr>
              <a:t>其他常见神经网络</a:t>
            </a:r>
          </a:p>
        </p:txBody>
      </p:sp>
    </p:spTree>
    <p:extLst>
      <p:ext uri="{BB962C8B-B14F-4D97-AF65-F5344CB8AC3E}">
        <p14:creationId xmlns:p14="http://schemas.microsoft.com/office/powerpoint/2010/main" val="39401145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a:xfrm>
            <a:off x="863600" y="1066800"/>
            <a:ext cx="8629650" cy="457200"/>
          </a:xfrm>
        </p:spPr>
        <p:txBody>
          <a:bodyPr>
            <a:normAutofit fontScale="92500" lnSpcReduction="10000"/>
          </a:bodyPr>
          <a:lstStyle/>
          <a:p>
            <a:r>
              <a:rPr lang="en-US" altLang="zh-CN" dirty="0">
                <a:solidFill>
                  <a:schemeClr val="tx1"/>
                </a:solidFill>
                <a:latin typeface="微软雅黑" panose="020B0503020204020204" pitchFamily="34" charset="-122"/>
                <a:ea typeface="微软雅黑" panose="020B0503020204020204" pitchFamily="34" charset="-122"/>
              </a:rPr>
              <a:t>RBF </a:t>
            </a:r>
            <a:r>
              <a:rPr lang="zh-CN" altLang="en-US" dirty="0">
                <a:solidFill>
                  <a:schemeClr val="tx1"/>
                </a:solidFill>
                <a:latin typeface="微软雅黑" panose="020B0503020204020204" pitchFamily="34" charset="-122"/>
                <a:ea typeface="微软雅黑" panose="020B0503020204020204" pitchFamily="34" charset="-122"/>
              </a:rPr>
              <a:t>网络</a:t>
            </a:r>
          </a:p>
        </p:txBody>
      </p:sp>
      <p:sp>
        <p:nvSpPr>
          <p:cNvPr id="4" name="内容占位符 3"/>
          <p:cNvSpPr>
            <a:spLocks noGrp="1"/>
          </p:cNvSpPr>
          <p:nvPr>
            <p:ph sz="quarter" idx="14"/>
          </p:nvPr>
        </p:nvSpPr>
        <p:spPr>
          <a:xfrm>
            <a:off x="863600" y="1676400"/>
            <a:ext cx="10033000" cy="4495800"/>
          </a:xfrm>
        </p:spPr>
        <p:txBody>
          <a:bodyPr>
            <a:normAutofit/>
          </a:bodyPr>
          <a:lstStyle/>
          <a:p>
            <a:pPr marL="342900" indent="-342900">
              <a:lnSpc>
                <a:spcPct val="120000"/>
              </a:lnSpc>
              <a:buSzPct val="100000"/>
            </a:pPr>
            <a:r>
              <a:rPr lang="en-US" altLang="zh-CN" dirty="0">
                <a:solidFill>
                  <a:schemeClr val="tx1"/>
                </a:solidFill>
                <a:latin typeface="微软雅黑" panose="020B0503020204020204" pitchFamily="34" charset="-122"/>
                <a:ea typeface="微软雅黑" panose="020B0503020204020204" pitchFamily="34" charset="-122"/>
              </a:rPr>
              <a:t>RBF</a:t>
            </a:r>
            <a:r>
              <a:rPr lang="zh-CN" altLang="en-US" dirty="0">
                <a:solidFill>
                  <a:schemeClr val="tx1"/>
                </a:solidFill>
                <a:latin typeface="微软雅黑" panose="020B0503020204020204" pitchFamily="34" charset="-122"/>
                <a:ea typeface="微软雅黑" panose="020B0503020204020204" pitchFamily="34" charset="-122"/>
              </a:rPr>
              <a:t>网络性质</a:t>
            </a:r>
            <a:endParaRPr lang="en-US" altLang="zh-CN" dirty="0">
              <a:solidFill>
                <a:schemeClr val="tx1"/>
              </a:solidFill>
              <a:latin typeface="微软雅黑" panose="020B0503020204020204" pitchFamily="34" charset="-122"/>
              <a:ea typeface="微软雅黑" panose="020B0503020204020204" pitchFamily="34" charset="-122"/>
            </a:endParaRPr>
          </a:p>
          <a:p>
            <a:pPr marL="0" indent="0">
              <a:buNone/>
            </a:pPr>
            <a:r>
              <a:rPr lang="zh-CN" altLang="en-US" sz="2000" dirty="0">
                <a:solidFill>
                  <a:schemeClr val="tx1"/>
                </a:solidFill>
                <a:latin typeface="微软雅黑" panose="020B0503020204020204" pitchFamily="34" charset="-122"/>
                <a:ea typeface="微软雅黑" panose="020B0503020204020204" pitchFamily="34" charset="-122"/>
              </a:rPr>
              <a:t>具有足够多隐层神经元</a:t>
            </a:r>
            <a:r>
              <a:rPr lang="en-US" altLang="zh-CN" sz="2000" dirty="0">
                <a:solidFill>
                  <a:schemeClr val="tx1"/>
                </a:solidFill>
                <a:latin typeface="微软雅黑" panose="020B0503020204020204" pitchFamily="34" charset="-122"/>
                <a:ea typeface="微软雅黑" panose="020B0503020204020204" pitchFamily="34" charset="-122"/>
              </a:rPr>
              <a:t>RBF </a:t>
            </a:r>
            <a:r>
              <a:rPr lang="zh-CN" altLang="en-US" sz="2000" dirty="0">
                <a:solidFill>
                  <a:schemeClr val="tx1"/>
                </a:solidFill>
                <a:latin typeface="微软雅黑" panose="020B0503020204020204" pitchFamily="34" charset="-122"/>
                <a:ea typeface="微软雅黑" panose="020B0503020204020204" pitchFamily="34" charset="-122"/>
              </a:rPr>
              <a:t>神经网络能以任意精度逼近任意连续函数</a:t>
            </a:r>
            <a:r>
              <a:rPr lang="en-US" altLang="zh-CN" sz="2000" dirty="0">
                <a:solidFill>
                  <a:schemeClr val="tx1"/>
                </a:solidFill>
                <a:latin typeface="微软雅黑" panose="020B0503020204020204" pitchFamily="34" charset="-122"/>
                <a:ea typeface="微软雅黑" panose="020B0503020204020204" pitchFamily="34" charset="-122"/>
              </a:rPr>
              <a:t>.  </a:t>
            </a:r>
          </a:p>
          <a:p>
            <a:pPr marL="0" indent="0">
              <a:buNone/>
            </a:pPr>
            <a:r>
              <a:rPr lang="en-US" altLang="zh-CN" sz="2000" dirty="0">
                <a:solidFill>
                  <a:schemeClr val="tx1"/>
                </a:solidFill>
                <a:latin typeface="微软雅黑" panose="020B0503020204020204" pitchFamily="34" charset="-122"/>
                <a:ea typeface="微软雅黑" panose="020B0503020204020204" pitchFamily="34" charset="-122"/>
              </a:rPr>
              <a:t>                                                          </a:t>
            </a:r>
            <a:r>
              <a:rPr lang="en-US" altLang="zh-CN" sz="1600" dirty="0">
                <a:solidFill>
                  <a:schemeClr val="tx1"/>
                </a:solidFill>
                <a:latin typeface="微软雅黑" panose="020B0503020204020204" pitchFamily="34" charset="-122"/>
                <a:ea typeface="微软雅黑" panose="020B0503020204020204" pitchFamily="34" charset="-122"/>
              </a:rPr>
              <a:t>[Park and Sandberg,  1991]</a:t>
            </a:r>
            <a:endParaRPr lang="en-US" altLang="zh-CN" dirty="0">
              <a:solidFill>
                <a:schemeClr val="tx1"/>
              </a:solidFill>
              <a:latin typeface="微软雅黑" panose="020B0503020204020204" pitchFamily="34" charset="-122"/>
              <a:ea typeface="微软雅黑" panose="020B0503020204020204" pitchFamily="34" charset="-122"/>
            </a:endParaRPr>
          </a:p>
          <a:p>
            <a:pPr marL="342900" indent="-342900">
              <a:lnSpc>
                <a:spcPct val="120000"/>
              </a:lnSpc>
              <a:buSzPct val="100000"/>
            </a:pPr>
            <a:r>
              <a:rPr lang="en-US" altLang="zh-CN" dirty="0">
                <a:solidFill>
                  <a:schemeClr val="tx1"/>
                </a:solidFill>
                <a:latin typeface="微软雅黑" panose="020B0503020204020204" pitchFamily="34" charset="-122"/>
                <a:ea typeface="微软雅黑" panose="020B0503020204020204" pitchFamily="34" charset="-122"/>
              </a:rPr>
              <a:t>RBF</a:t>
            </a:r>
            <a:r>
              <a:rPr lang="zh-CN" altLang="en-US" dirty="0">
                <a:solidFill>
                  <a:schemeClr val="tx1"/>
                </a:solidFill>
                <a:latin typeface="微软雅黑" panose="020B0503020204020204" pitchFamily="34" charset="-122"/>
                <a:ea typeface="微软雅黑" panose="020B0503020204020204" pitchFamily="34" charset="-122"/>
              </a:rPr>
              <a:t>网络训练</a:t>
            </a:r>
            <a:endParaRPr lang="en-US" altLang="zh-CN" dirty="0">
              <a:solidFill>
                <a:schemeClr val="tx1"/>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pPr>
            <a:r>
              <a:rPr lang="en-US" altLang="zh-CN" sz="2000" dirty="0">
                <a:solidFill>
                  <a:schemeClr val="tx1"/>
                </a:solidFill>
                <a:latin typeface="微软雅黑" panose="020B0503020204020204" pitchFamily="34" charset="-122"/>
                <a:ea typeface="微软雅黑" panose="020B0503020204020204" pitchFamily="34" charset="-122"/>
              </a:rPr>
              <a:t>Step1:</a:t>
            </a:r>
            <a:r>
              <a:rPr lang="zh-CN" altLang="en-US" sz="2000" dirty="0">
                <a:solidFill>
                  <a:schemeClr val="tx1"/>
                </a:solidFill>
                <a:latin typeface="微软雅黑" panose="020B0503020204020204" pitchFamily="34" charset="-122"/>
                <a:ea typeface="微软雅黑" panose="020B0503020204020204" pitchFamily="34" charset="-122"/>
              </a:rPr>
              <a:t>确定神经元中心，常用的方式包括随机采样、聚类等</a:t>
            </a:r>
            <a:r>
              <a:rPr lang="en-US" altLang="zh-CN" sz="2000" dirty="0">
                <a:solidFill>
                  <a:schemeClr val="tx1"/>
                </a:solidFill>
                <a:latin typeface="微软雅黑" panose="020B0503020204020204" pitchFamily="34" charset="-122"/>
                <a:ea typeface="微软雅黑" panose="020B0503020204020204" pitchFamily="34" charset="-122"/>
              </a:rPr>
              <a:t>            </a:t>
            </a:r>
          </a:p>
          <a:p>
            <a:pPr marL="342900" indent="-342900">
              <a:lnSpc>
                <a:spcPct val="150000"/>
              </a:lnSpc>
              <a:buFont typeface="Wingdings" panose="05000000000000000000" pitchFamily="2" charset="2"/>
              <a:buChar char="l"/>
            </a:pPr>
            <a:r>
              <a:rPr lang="en-US" altLang="zh-CN" sz="2000" dirty="0">
                <a:solidFill>
                  <a:schemeClr val="tx1"/>
                </a:solidFill>
                <a:latin typeface="微软雅黑" panose="020B0503020204020204" pitchFamily="34" charset="-122"/>
                <a:ea typeface="微软雅黑" panose="020B0503020204020204" pitchFamily="34" charset="-122"/>
              </a:rPr>
              <a:t>Step2:</a:t>
            </a:r>
            <a:r>
              <a:rPr lang="zh-CN" altLang="en-US" sz="2000" dirty="0">
                <a:solidFill>
                  <a:schemeClr val="tx1"/>
                </a:solidFill>
                <a:latin typeface="微软雅黑" panose="020B0503020204020204" pitchFamily="34" charset="-122"/>
                <a:ea typeface="微软雅黑" panose="020B0503020204020204" pitchFamily="34" charset="-122"/>
              </a:rPr>
              <a:t>利用</a:t>
            </a:r>
            <a:r>
              <a:rPr lang="en-US" altLang="zh-CN" sz="2000" dirty="0">
                <a:solidFill>
                  <a:schemeClr val="tx1"/>
                </a:solidFill>
                <a:latin typeface="微软雅黑" panose="020B0503020204020204" pitchFamily="34" charset="-122"/>
                <a:ea typeface="微软雅黑" panose="020B0503020204020204" pitchFamily="34" charset="-122"/>
              </a:rPr>
              <a:t>BP</a:t>
            </a:r>
            <a:r>
              <a:rPr lang="zh-CN" altLang="en-US" sz="2000" dirty="0">
                <a:solidFill>
                  <a:schemeClr val="tx1"/>
                </a:solidFill>
                <a:latin typeface="微软雅黑" panose="020B0503020204020204" pitchFamily="34" charset="-122"/>
                <a:ea typeface="微软雅黑" panose="020B0503020204020204" pitchFamily="34" charset="-122"/>
              </a:rPr>
              <a:t>算法等确定参数</a:t>
            </a:r>
            <a:endParaRPr lang="en-US" altLang="zh-CN" sz="2000" dirty="0">
              <a:solidFill>
                <a:schemeClr val="tx1"/>
              </a:solidFill>
              <a:latin typeface="微软雅黑" panose="020B0503020204020204" pitchFamily="34" charset="-122"/>
              <a:ea typeface="微软雅黑" panose="020B0503020204020204" pitchFamily="34" charset="-122"/>
            </a:endParaRPr>
          </a:p>
          <a:p>
            <a:pPr marL="342900" indent="-342900"/>
            <a:endParaRPr lang="en-US" altLang="zh-CN" dirty="0">
              <a:solidFill>
                <a:schemeClr val="tx1"/>
              </a:solidFill>
              <a:latin typeface="微软雅黑" panose="020B0503020204020204" pitchFamily="34" charset="-122"/>
              <a:ea typeface="微软雅黑" panose="020B0503020204020204" pitchFamily="34" charset="-122"/>
            </a:endParaRPr>
          </a:p>
          <a:p>
            <a:pPr marL="0" indent="0">
              <a:buNone/>
            </a:pPr>
            <a:endParaRPr lang="en-US" altLang="zh-CN" sz="2000" dirty="0">
              <a:solidFill>
                <a:schemeClr val="tx1"/>
              </a:solidFill>
              <a:latin typeface="微软雅黑" panose="020B0503020204020204" pitchFamily="34" charset="-122"/>
              <a:ea typeface="微软雅黑" panose="020B0503020204020204" pitchFamily="34" charset="-122"/>
            </a:endParaRPr>
          </a:p>
        </p:txBody>
      </p:sp>
      <p:sp>
        <p:nvSpPr>
          <p:cNvPr id="6" name="标题 1"/>
          <p:cNvSpPr>
            <a:spLocks noGrp="1"/>
          </p:cNvSpPr>
          <p:nvPr>
            <p:ph type="title"/>
          </p:nvPr>
        </p:nvSpPr>
        <p:spPr>
          <a:xfrm>
            <a:off x="838200" y="152400"/>
            <a:ext cx="7194550" cy="470898"/>
          </a:xfrm>
        </p:spPr>
        <p:txBody>
          <a:bodyPr/>
          <a:lstStyle/>
          <a:p>
            <a:r>
              <a:rPr lang="zh-CN" altLang="en-US" dirty="0">
                <a:solidFill>
                  <a:schemeClr val="tx1"/>
                </a:solidFill>
                <a:latin typeface="微软雅黑" panose="020B0503020204020204" pitchFamily="34" charset="-122"/>
                <a:ea typeface="微软雅黑" panose="020B0503020204020204" pitchFamily="34" charset="-122"/>
              </a:rPr>
              <a:t>其他常见神经网络</a:t>
            </a:r>
          </a:p>
        </p:txBody>
      </p:sp>
    </p:spTree>
    <p:extLst>
      <p:ext uri="{BB962C8B-B14F-4D97-AF65-F5344CB8AC3E}">
        <p14:creationId xmlns:p14="http://schemas.microsoft.com/office/powerpoint/2010/main" val="19309541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a:xfrm>
            <a:off x="914400" y="1066800"/>
            <a:ext cx="11506200" cy="457200"/>
          </a:xfrm>
        </p:spPr>
        <p:txBody>
          <a:bodyPr>
            <a:normAutofit fontScale="92500" lnSpcReduction="10000"/>
          </a:bodyPr>
          <a:lstStyle/>
          <a:p>
            <a:r>
              <a:rPr lang="zh-CN" altLang="en-US" dirty="0">
                <a:solidFill>
                  <a:schemeClr val="tx1"/>
                </a:solidFill>
                <a:latin typeface="微软雅黑" panose="020B0503020204020204" pitchFamily="34" charset="-122"/>
                <a:ea typeface="微软雅黑" panose="020B0503020204020204" pitchFamily="34" charset="-122"/>
              </a:rPr>
              <a:t>第二阶段</a:t>
            </a:r>
          </a:p>
        </p:txBody>
      </p:sp>
      <p:sp>
        <p:nvSpPr>
          <p:cNvPr id="4" name="内容占位符 3"/>
          <p:cNvSpPr>
            <a:spLocks noGrp="1"/>
          </p:cNvSpPr>
          <p:nvPr>
            <p:ph sz="quarter" idx="14"/>
          </p:nvPr>
        </p:nvSpPr>
        <p:spPr>
          <a:xfrm>
            <a:off x="889000" y="1676400"/>
            <a:ext cx="10312400" cy="4343400"/>
          </a:xfrm>
        </p:spPr>
        <p:txBody>
          <a:bodyPr/>
          <a:lstStyle/>
          <a:p>
            <a:pPr marL="342900" indent="-342900">
              <a:lnSpc>
                <a:spcPct val="110000"/>
              </a:lnSpc>
              <a:buFont typeface="Wingdings" panose="05000000000000000000" pitchFamily="2" charset="2"/>
              <a:buChar char="l"/>
            </a:pPr>
            <a:r>
              <a:rPr lang="en-US" altLang="zh-CN" sz="2200" dirty="0">
                <a:solidFill>
                  <a:srgbClr val="3C52F4"/>
                </a:solidFill>
                <a:latin typeface="微软雅黑" panose="020B0503020204020204" pitchFamily="34" charset="-122"/>
                <a:ea typeface="微软雅黑" panose="020B0503020204020204" pitchFamily="34" charset="-122"/>
              </a:rPr>
              <a:t>1980</a:t>
            </a:r>
            <a:r>
              <a:rPr lang="zh-CN" altLang="en-US" sz="2200" dirty="0">
                <a:solidFill>
                  <a:srgbClr val="3C52F4"/>
                </a:solidFill>
                <a:latin typeface="微软雅黑" panose="020B0503020204020204" pitchFamily="34" charset="-122"/>
                <a:ea typeface="微软雅黑" panose="020B0503020204020204" pitchFamily="34" charset="-122"/>
              </a:rPr>
              <a:t>年代，多层感知机开发出来，与当今</a:t>
            </a:r>
            <a:r>
              <a:rPr lang="en-US" altLang="zh-CN" sz="2200" dirty="0">
                <a:solidFill>
                  <a:srgbClr val="3C52F4"/>
                </a:solidFill>
                <a:latin typeface="微软雅黑" panose="020B0503020204020204" pitchFamily="34" charset="-122"/>
                <a:ea typeface="微软雅黑" panose="020B0503020204020204" pitchFamily="34" charset="-122"/>
              </a:rPr>
              <a:t>DNN</a:t>
            </a:r>
            <a:r>
              <a:rPr lang="zh-CN" altLang="en-US" sz="2200" dirty="0">
                <a:solidFill>
                  <a:srgbClr val="3C52F4"/>
                </a:solidFill>
                <a:latin typeface="微软雅黑" panose="020B0503020204020204" pitchFamily="34" charset="-122"/>
                <a:ea typeface="微软雅黑" panose="020B0503020204020204" pitchFamily="34" charset="-122"/>
              </a:rPr>
              <a:t>没有什么太大的区别</a:t>
            </a:r>
            <a:endParaRPr lang="en-US" altLang="zh-CN" sz="2200" dirty="0">
              <a:solidFill>
                <a:srgbClr val="3C52F4"/>
              </a:solidFill>
              <a:latin typeface="微软雅黑" panose="020B0503020204020204" pitchFamily="34" charset="-122"/>
              <a:ea typeface="微软雅黑" panose="020B0503020204020204" pitchFamily="34" charset="-122"/>
            </a:endParaRPr>
          </a:p>
          <a:p>
            <a:pPr marL="342900" indent="-342900">
              <a:lnSpc>
                <a:spcPct val="110000"/>
              </a:lnSpc>
              <a:buFont typeface="Wingdings" panose="05000000000000000000" pitchFamily="2" charset="2"/>
              <a:buChar char="l"/>
            </a:pPr>
            <a:r>
              <a:rPr lang="en-US" altLang="zh-CN" sz="2200" dirty="0">
                <a:solidFill>
                  <a:schemeClr val="tx1"/>
                </a:solidFill>
                <a:latin typeface="微软雅黑" panose="020B0503020204020204" pitchFamily="34" charset="-122"/>
                <a:ea typeface="微软雅黑" panose="020B0503020204020204" pitchFamily="34" charset="-122"/>
              </a:rPr>
              <a:t>1982</a:t>
            </a:r>
            <a:r>
              <a:rPr lang="zh-CN" altLang="en-US" sz="2200" dirty="0">
                <a:solidFill>
                  <a:schemeClr val="tx1"/>
                </a:solidFill>
                <a:latin typeface="微软雅黑" panose="020B0503020204020204" pitchFamily="34" charset="-122"/>
                <a:ea typeface="微软雅黑" panose="020B0503020204020204" pitchFamily="34" charset="-122"/>
              </a:rPr>
              <a:t>年</a:t>
            </a:r>
            <a:r>
              <a:rPr lang="en-US" altLang="zh-CN" sz="2200" dirty="0">
                <a:solidFill>
                  <a:schemeClr val="tx1"/>
                </a:solidFill>
                <a:latin typeface="微软雅黑" panose="020B0503020204020204" pitchFamily="34" charset="-122"/>
                <a:ea typeface="微软雅黑" panose="020B0503020204020204" pitchFamily="34" charset="-122"/>
              </a:rPr>
              <a:t>, </a:t>
            </a:r>
            <a:r>
              <a:rPr lang="zh-CN" altLang="en-US" sz="2200" dirty="0">
                <a:solidFill>
                  <a:schemeClr val="tx1"/>
                </a:solidFill>
                <a:latin typeface="微软雅黑" panose="020B0503020204020204" pitchFamily="34" charset="-122"/>
                <a:ea typeface="微软雅黑" panose="020B0503020204020204" pitchFamily="34" charset="-122"/>
              </a:rPr>
              <a:t>物理学家</a:t>
            </a:r>
            <a:r>
              <a:rPr lang="en-US" altLang="zh-CN" sz="2200" dirty="0">
                <a:solidFill>
                  <a:schemeClr val="tx1"/>
                </a:solidFill>
                <a:latin typeface="微软雅黑" panose="020B0503020204020204" pitchFamily="34" charset="-122"/>
                <a:ea typeface="微软雅黑" panose="020B0503020204020204" pitchFamily="34" charset="-122"/>
              </a:rPr>
              <a:t>Hopfield</a:t>
            </a:r>
            <a:r>
              <a:rPr lang="zh-CN" altLang="en-US" sz="2200" dirty="0">
                <a:solidFill>
                  <a:schemeClr val="tx1"/>
                </a:solidFill>
                <a:latin typeface="微软雅黑" panose="020B0503020204020204" pitchFamily="34" charset="-122"/>
                <a:ea typeface="微软雅黑" panose="020B0503020204020204" pitchFamily="34" charset="-122"/>
              </a:rPr>
              <a:t>提出了一种具有联想记忆、优化计算能力的递归网络模型</a:t>
            </a:r>
            <a:r>
              <a:rPr lang="en-US" altLang="zh-CN" sz="2200" dirty="0">
                <a:solidFill>
                  <a:schemeClr val="tx1"/>
                </a:solidFill>
                <a:latin typeface="微软雅黑" panose="020B0503020204020204" pitchFamily="34" charset="-122"/>
                <a:ea typeface="微软雅黑" panose="020B0503020204020204" pitchFamily="34" charset="-122"/>
              </a:rPr>
              <a:t>, </a:t>
            </a:r>
            <a:r>
              <a:rPr lang="zh-CN" altLang="en-US" sz="2200" dirty="0">
                <a:solidFill>
                  <a:schemeClr val="tx1"/>
                </a:solidFill>
                <a:latin typeface="微软雅黑" panose="020B0503020204020204" pitchFamily="34" charset="-122"/>
                <a:ea typeface="微软雅黑" panose="020B0503020204020204" pitchFamily="34" charset="-122"/>
              </a:rPr>
              <a:t>即</a:t>
            </a:r>
            <a:r>
              <a:rPr lang="en-US" altLang="zh-CN" sz="2200" dirty="0">
                <a:solidFill>
                  <a:schemeClr val="tx1"/>
                </a:solidFill>
                <a:latin typeface="微软雅黑" panose="020B0503020204020204" pitchFamily="34" charset="-122"/>
                <a:ea typeface="微软雅黑" panose="020B0503020204020204" pitchFamily="34" charset="-122"/>
              </a:rPr>
              <a:t>Hopfield </a:t>
            </a:r>
            <a:r>
              <a:rPr lang="zh-CN" altLang="en-US" sz="2200" dirty="0">
                <a:solidFill>
                  <a:schemeClr val="tx1"/>
                </a:solidFill>
                <a:latin typeface="微软雅黑" panose="020B0503020204020204" pitchFamily="34" charset="-122"/>
                <a:ea typeface="微软雅黑" panose="020B0503020204020204" pitchFamily="34" charset="-122"/>
              </a:rPr>
              <a:t>网络</a:t>
            </a:r>
            <a:endParaRPr lang="en-US" altLang="zh-CN" sz="2200" dirty="0">
              <a:solidFill>
                <a:schemeClr val="tx1"/>
              </a:solidFill>
              <a:latin typeface="微软雅黑" panose="020B0503020204020204" pitchFamily="34" charset="-122"/>
              <a:ea typeface="微软雅黑" panose="020B0503020204020204" pitchFamily="34" charset="-122"/>
            </a:endParaRPr>
          </a:p>
          <a:p>
            <a:pPr marL="342900" indent="-342900">
              <a:lnSpc>
                <a:spcPct val="110000"/>
              </a:lnSpc>
              <a:buFont typeface="Wingdings" panose="05000000000000000000" pitchFamily="2" charset="2"/>
              <a:buChar char="l"/>
            </a:pPr>
            <a:r>
              <a:rPr lang="en-US" altLang="zh-CN" sz="2200" dirty="0">
                <a:solidFill>
                  <a:schemeClr val="tx1"/>
                </a:solidFill>
                <a:latin typeface="微软雅黑" panose="020B0503020204020204" pitchFamily="34" charset="-122"/>
                <a:ea typeface="微软雅黑" panose="020B0503020204020204" pitchFamily="34" charset="-122"/>
              </a:rPr>
              <a:t>1986</a:t>
            </a:r>
            <a:r>
              <a:rPr lang="zh-CN" altLang="en-US" sz="2200" dirty="0">
                <a:solidFill>
                  <a:schemeClr val="tx1"/>
                </a:solidFill>
                <a:latin typeface="微软雅黑" panose="020B0503020204020204" pitchFamily="34" charset="-122"/>
                <a:ea typeface="微软雅黑" panose="020B0503020204020204" pitchFamily="34" charset="-122"/>
              </a:rPr>
              <a:t>年</a:t>
            </a:r>
            <a:r>
              <a:rPr lang="en-US" altLang="zh-CN" sz="2200" dirty="0">
                <a:solidFill>
                  <a:schemeClr val="tx1"/>
                </a:solidFill>
                <a:latin typeface="微软雅黑" panose="020B0503020204020204" pitchFamily="34" charset="-122"/>
                <a:ea typeface="微软雅黑" panose="020B0503020204020204" pitchFamily="34" charset="-122"/>
              </a:rPr>
              <a:t>, </a:t>
            </a:r>
            <a:r>
              <a:rPr lang="zh-CN" altLang="en-US" sz="2200" dirty="0">
                <a:solidFill>
                  <a:srgbClr val="3C52F4"/>
                </a:solidFill>
                <a:latin typeface="微软雅黑" panose="020B0503020204020204" pitchFamily="34" charset="-122"/>
                <a:ea typeface="微软雅黑" panose="020B0503020204020204" pitchFamily="34" charset="-122"/>
              </a:rPr>
              <a:t>反向传播算法（</a:t>
            </a:r>
            <a:r>
              <a:rPr lang="en-US" altLang="zh-CN" sz="2200" dirty="0">
                <a:solidFill>
                  <a:srgbClr val="3C52F4"/>
                </a:solidFill>
                <a:latin typeface="微软雅黑" panose="020B0503020204020204" pitchFamily="34" charset="-122"/>
                <a:ea typeface="微软雅黑" panose="020B0503020204020204" pitchFamily="34" charset="-122"/>
              </a:rPr>
              <a:t>BP</a:t>
            </a:r>
            <a:r>
              <a:rPr lang="zh-CN" altLang="en-US" sz="2200" dirty="0">
                <a:solidFill>
                  <a:srgbClr val="3C52F4"/>
                </a:solidFill>
                <a:latin typeface="微软雅黑" panose="020B0503020204020204" pitchFamily="34" charset="-122"/>
                <a:ea typeface="微软雅黑" panose="020B0503020204020204" pitchFamily="34" charset="-122"/>
              </a:rPr>
              <a:t>）</a:t>
            </a:r>
            <a:r>
              <a:rPr lang="zh-CN" altLang="en-US" sz="2200" dirty="0">
                <a:solidFill>
                  <a:schemeClr val="tx1"/>
                </a:solidFill>
                <a:latin typeface="微软雅黑" panose="020B0503020204020204" pitchFamily="34" charset="-122"/>
                <a:ea typeface="微软雅黑" panose="020B0503020204020204" pitchFamily="34" charset="-122"/>
              </a:rPr>
              <a:t>，但当隐藏层≥</a:t>
            </a:r>
            <a:r>
              <a:rPr lang="en-US" altLang="zh-CN" sz="2200" dirty="0">
                <a:solidFill>
                  <a:schemeClr val="tx1"/>
                </a:solidFill>
                <a:latin typeface="微软雅黑" panose="020B0503020204020204" pitchFamily="34" charset="-122"/>
                <a:ea typeface="微软雅黑" panose="020B0503020204020204" pitchFamily="34" charset="-122"/>
              </a:rPr>
              <a:t>3</a:t>
            </a:r>
            <a:r>
              <a:rPr lang="zh-CN" altLang="en-US" sz="2200" dirty="0">
                <a:solidFill>
                  <a:schemeClr val="tx1"/>
                </a:solidFill>
                <a:latin typeface="微软雅黑" panose="020B0503020204020204" pitchFamily="34" charset="-122"/>
                <a:ea typeface="微软雅黑" panose="020B0503020204020204" pitchFamily="34" charset="-122"/>
              </a:rPr>
              <a:t>时效果不太好</a:t>
            </a:r>
            <a:endParaRPr lang="en-US" altLang="zh-CN" sz="2200" dirty="0">
              <a:solidFill>
                <a:schemeClr val="tx1"/>
              </a:solidFill>
              <a:latin typeface="微软雅黑" panose="020B0503020204020204" pitchFamily="34" charset="-122"/>
              <a:ea typeface="微软雅黑" panose="020B0503020204020204" pitchFamily="34" charset="-122"/>
            </a:endParaRPr>
          </a:p>
          <a:p>
            <a:pPr marL="342900" indent="-342900">
              <a:lnSpc>
                <a:spcPct val="110000"/>
              </a:lnSpc>
              <a:buFont typeface="Wingdings" panose="05000000000000000000" pitchFamily="2" charset="2"/>
              <a:buChar char="l"/>
            </a:pPr>
            <a:r>
              <a:rPr lang="en-US" altLang="zh-CN" sz="2200" dirty="0">
                <a:solidFill>
                  <a:schemeClr val="tx1"/>
                </a:solidFill>
                <a:latin typeface="微软雅黑" panose="020B0503020204020204" pitchFamily="34" charset="-122"/>
                <a:ea typeface="微软雅黑" panose="020B0503020204020204" pitchFamily="34" charset="-122"/>
              </a:rPr>
              <a:t>1987</a:t>
            </a:r>
            <a:r>
              <a:rPr lang="zh-CN" altLang="en-US" sz="2200" dirty="0">
                <a:solidFill>
                  <a:schemeClr val="tx1"/>
                </a:solidFill>
                <a:latin typeface="微软雅黑" panose="020B0503020204020204" pitchFamily="34" charset="-122"/>
                <a:ea typeface="微软雅黑" panose="020B0503020204020204" pitchFamily="34" charset="-122"/>
              </a:rPr>
              <a:t>年</a:t>
            </a:r>
            <a:r>
              <a:rPr lang="en-US" altLang="zh-CN" sz="2200" dirty="0">
                <a:solidFill>
                  <a:schemeClr val="tx1"/>
                </a:solidFill>
                <a:latin typeface="微软雅黑" panose="020B0503020204020204" pitchFamily="34" charset="-122"/>
                <a:ea typeface="微软雅黑" panose="020B0503020204020204" pitchFamily="34" charset="-122"/>
              </a:rPr>
              <a:t>, IEEE </a:t>
            </a:r>
            <a:r>
              <a:rPr lang="zh-CN" altLang="en-US" sz="2200" dirty="0">
                <a:solidFill>
                  <a:schemeClr val="tx1"/>
                </a:solidFill>
                <a:latin typeface="微软雅黑" panose="020B0503020204020204" pitchFamily="34" charset="-122"/>
                <a:ea typeface="微软雅黑" panose="020B0503020204020204" pitchFamily="34" charset="-122"/>
              </a:rPr>
              <a:t>在美国加州圣地亚哥召开第一届神经网络国际会议（</a:t>
            </a:r>
            <a:r>
              <a:rPr lang="en-US" altLang="zh-CN" sz="2200" dirty="0">
                <a:solidFill>
                  <a:schemeClr val="tx1"/>
                </a:solidFill>
                <a:latin typeface="微软雅黑" panose="020B0503020204020204" pitchFamily="34" charset="-122"/>
                <a:ea typeface="微软雅黑" panose="020B0503020204020204" pitchFamily="34" charset="-122"/>
              </a:rPr>
              <a:t>ICNN</a:t>
            </a:r>
            <a:r>
              <a:rPr lang="zh-CN" altLang="en-US" sz="2200" dirty="0">
                <a:solidFill>
                  <a:schemeClr val="tx1"/>
                </a:solidFill>
                <a:latin typeface="微软雅黑" panose="020B0503020204020204" pitchFamily="34" charset="-122"/>
                <a:ea typeface="微软雅黑" panose="020B0503020204020204" pitchFamily="34" charset="-122"/>
              </a:rPr>
              <a:t>）</a:t>
            </a:r>
            <a:endParaRPr lang="en-US" altLang="zh-CN" sz="2200" dirty="0">
              <a:solidFill>
                <a:schemeClr val="tx1"/>
              </a:solidFill>
              <a:latin typeface="微软雅黑" panose="020B0503020204020204" pitchFamily="34" charset="-122"/>
              <a:ea typeface="微软雅黑" panose="020B0503020204020204" pitchFamily="34" charset="-122"/>
            </a:endParaRPr>
          </a:p>
          <a:p>
            <a:pPr marL="342900" indent="-342900">
              <a:lnSpc>
                <a:spcPct val="110000"/>
              </a:lnSpc>
              <a:buFont typeface="Wingdings" panose="05000000000000000000" pitchFamily="2" charset="2"/>
              <a:buChar char="l"/>
            </a:pPr>
            <a:r>
              <a:rPr lang="en-US" altLang="zh-CN" sz="2200" dirty="0">
                <a:solidFill>
                  <a:srgbClr val="FF0000"/>
                </a:solidFill>
                <a:latin typeface="微软雅黑" panose="020B0503020204020204" pitchFamily="34" charset="-122"/>
                <a:ea typeface="微软雅黑" panose="020B0503020204020204" pitchFamily="34" charset="-122"/>
              </a:rPr>
              <a:t>1989</a:t>
            </a:r>
            <a:r>
              <a:rPr lang="zh-CN" altLang="en-US" sz="2200" dirty="0">
                <a:solidFill>
                  <a:srgbClr val="FF0000"/>
                </a:solidFill>
                <a:latin typeface="微软雅黑" panose="020B0503020204020204" pitchFamily="34" charset="-122"/>
                <a:ea typeface="微软雅黑" panose="020B0503020204020204" pitchFamily="34" charset="-122"/>
              </a:rPr>
              <a:t>年，</a:t>
            </a:r>
            <a:r>
              <a:rPr lang="en-US" altLang="zh-CN" sz="2200" dirty="0">
                <a:solidFill>
                  <a:srgbClr val="FF0000"/>
                </a:solidFill>
                <a:latin typeface="微软雅黑" panose="020B0503020204020204" pitchFamily="34" charset="-122"/>
                <a:ea typeface="微软雅黑" panose="020B0503020204020204" pitchFamily="34" charset="-122"/>
              </a:rPr>
              <a:t>1</a:t>
            </a:r>
            <a:r>
              <a:rPr lang="zh-CN" altLang="en-US" sz="2200" dirty="0">
                <a:solidFill>
                  <a:srgbClr val="FF0000"/>
                </a:solidFill>
                <a:latin typeface="微软雅黑" panose="020B0503020204020204" pitchFamily="34" charset="-122"/>
                <a:ea typeface="微软雅黑" panose="020B0503020204020204" pitchFamily="34" charset="-122"/>
              </a:rPr>
              <a:t>个隐藏层就足够好，为何还要深度？</a:t>
            </a:r>
            <a:endParaRPr lang="en-US" altLang="zh-CN" sz="2200" dirty="0">
              <a:solidFill>
                <a:srgbClr val="FF0000"/>
              </a:solidFill>
              <a:latin typeface="微软雅黑" panose="020B0503020204020204" pitchFamily="34" charset="-122"/>
              <a:ea typeface="微软雅黑" panose="020B0503020204020204" pitchFamily="34" charset="-122"/>
            </a:endParaRPr>
          </a:p>
          <a:p>
            <a:pPr marL="342900" indent="-342900">
              <a:lnSpc>
                <a:spcPct val="110000"/>
              </a:lnSpc>
              <a:buFont typeface="Wingdings" panose="05000000000000000000" pitchFamily="2" charset="2"/>
              <a:buChar char="l"/>
            </a:pPr>
            <a:r>
              <a:rPr lang="en-US" altLang="zh-CN" sz="2200" dirty="0">
                <a:solidFill>
                  <a:srgbClr val="FF0000"/>
                </a:solidFill>
                <a:latin typeface="微软雅黑" panose="020B0503020204020204" pitchFamily="34" charset="-122"/>
                <a:ea typeface="微软雅黑" panose="020B0503020204020204" pitchFamily="34" charset="-122"/>
              </a:rPr>
              <a:t>90</a:t>
            </a:r>
            <a:r>
              <a:rPr lang="zh-CN" altLang="en-US" sz="2200" dirty="0">
                <a:solidFill>
                  <a:srgbClr val="FF0000"/>
                </a:solidFill>
                <a:latin typeface="微软雅黑" panose="020B0503020204020204" pitchFamily="34" charset="-122"/>
                <a:ea typeface="微软雅黑" panose="020B0503020204020204" pitchFamily="34" charset="-122"/>
              </a:rPr>
              <a:t>年代初</a:t>
            </a:r>
            <a:r>
              <a:rPr lang="en-US" altLang="zh-CN" sz="2200" dirty="0">
                <a:solidFill>
                  <a:srgbClr val="FF0000"/>
                </a:solidFill>
                <a:latin typeface="微软雅黑" panose="020B0503020204020204" pitchFamily="34" charset="-122"/>
                <a:ea typeface="微软雅黑" panose="020B0503020204020204" pitchFamily="34" charset="-122"/>
              </a:rPr>
              <a:t>, </a:t>
            </a:r>
            <a:r>
              <a:rPr lang="zh-CN" altLang="en-US" sz="2200" dirty="0">
                <a:solidFill>
                  <a:srgbClr val="FF0000"/>
                </a:solidFill>
                <a:latin typeface="微软雅黑" panose="020B0503020204020204" pitchFamily="34" charset="-122"/>
                <a:ea typeface="微软雅黑" panose="020B0503020204020204" pitchFamily="34" charset="-122"/>
              </a:rPr>
              <a:t>伴随统计学习理论和</a:t>
            </a:r>
            <a:r>
              <a:rPr lang="en-US" altLang="zh-CN" sz="2200" dirty="0">
                <a:solidFill>
                  <a:srgbClr val="FF0000"/>
                </a:solidFill>
                <a:latin typeface="微软雅黑" panose="020B0503020204020204" pitchFamily="34" charset="-122"/>
                <a:ea typeface="微软雅黑" panose="020B0503020204020204" pitchFamily="34" charset="-122"/>
              </a:rPr>
              <a:t>SVM</a:t>
            </a:r>
            <a:r>
              <a:rPr lang="zh-CN" altLang="en-US" sz="2200" dirty="0">
                <a:solidFill>
                  <a:srgbClr val="FF0000"/>
                </a:solidFill>
                <a:latin typeface="微软雅黑" panose="020B0503020204020204" pitchFamily="34" charset="-122"/>
                <a:ea typeface="微软雅黑" panose="020B0503020204020204" pitchFamily="34" charset="-122"/>
              </a:rPr>
              <a:t>的兴起</a:t>
            </a:r>
            <a:r>
              <a:rPr lang="en-US" altLang="zh-CN" sz="2200" dirty="0">
                <a:solidFill>
                  <a:srgbClr val="FF0000"/>
                </a:solidFill>
                <a:latin typeface="微软雅黑" panose="020B0503020204020204" pitchFamily="34" charset="-122"/>
                <a:ea typeface="微软雅黑" panose="020B0503020204020204" pitchFamily="34" charset="-122"/>
              </a:rPr>
              <a:t>, </a:t>
            </a:r>
            <a:r>
              <a:rPr lang="zh-CN" altLang="en-US" sz="2200" dirty="0">
                <a:solidFill>
                  <a:srgbClr val="FF0000"/>
                </a:solidFill>
                <a:latin typeface="微软雅黑" panose="020B0503020204020204" pitchFamily="34" charset="-122"/>
                <a:ea typeface="微软雅黑" panose="020B0503020204020204" pitchFamily="34" charset="-122"/>
              </a:rPr>
              <a:t>神经网络由于理论不够清楚</a:t>
            </a:r>
            <a:r>
              <a:rPr lang="en-US" altLang="zh-CN" sz="2200" dirty="0">
                <a:solidFill>
                  <a:srgbClr val="FF0000"/>
                </a:solidFill>
                <a:latin typeface="微软雅黑" panose="020B0503020204020204" pitchFamily="34" charset="-122"/>
                <a:ea typeface="微软雅黑" panose="020B0503020204020204" pitchFamily="34" charset="-122"/>
              </a:rPr>
              <a:t>, </a:t>
            </a:r>
            <a:r>
              <a:rPr lang="zh-CN" altLang="en-US" sz="2200" dirty="0">
                <a:solidFill>
                  <a:srgbClr val="FF0000"/>
                </a:solidFill>
                <a:latin typeface="微软雅黑" panose="020B0503020204020204" pitchFamily="34" charset="-122"/>
                <a:ea typeface="微软雅黑" panose="020B0503020204020204" pitchFamily="34" charset="-122"/>
              </a:rPr>
              <a:t>试错性强</a:t>
            </a:r>
            <a:r>
              <a:rPr lang="en-US" altLang="zh-CN" sz="2200" dirty="0">
                <a:solidFill>
                  <a:srgbClr val="FF0000"/>
                </a:solidFill>
                <a:latin typeface="微软雅黑" panose="020B0503020204020204" pitchFamily="34" charset="-122"/>
                <a:ea typeface="微软雅黑" panose="020B0503020204020204" pitchFamily="34" charset="-122"/>
              </a:rPr>
              <a:t>, </a:t>
            </a:r>
            <a:r>
              <a:rPr lang="zh-CN" altLang="en-US" sz="2200" dirty="0">
                <a:solidFill>
                  <a:srgbClr val="FF0000"/>
                </a:solidFill>
                <a:latin typeface="微软雅黑" panose="020B0503020204020204" pitchFamily="34" charset="-122"/>
                <a:ea typeface="微软雅黑" panose="020B0503020204020204" pitchFamily="34" charset="-122"/>
              </a:rPr>
              <a:t>难以训练</a:t>
            </a:r>
            <a:r>
              <a:rPr lang="en-US" altLang="zh-CN" sz="2200" dirty="0">
                <a:solidFill>
                  <a:srgbClr val="FF0000"/>
                </a:solidFill>
                <a:latin typeface="微软雅黑" panose="020B0503020204020204" pitchFamily="34" charset="-122"/>
                <a:ea typeface="微软雅黑" panose="020B0503020204020204" pitchFamily="34" charset="-122"/>
              </a:rPr>
              <a:t>, </a:t>
            </a:r>
            <a:r>
              <a:rPr lang="zh-CN" altLang="en-US" sz="2200" dirty="0">
                <a:solidFill>
                  <a:srgbClr val="FF0000"/>
                </a:solidFill>
                <a:latin typeface="微软雅黑" panose="020B0503020204020204" pitchFamily="34" charset="-122"/>
                <a:ea typeface="微软雅黑" panose="020B0503020204020204" pitchFamily="34" charset="-122"/>
              </a:rPr>
              <a:t>再次进入低谷</a:t>
            </a:r>
          </a:p>
        </p:txBody>
      </p:sp>
      <p:sp>
        <p:nvSpPr>
          <p:cNvPr id="6" name="标题 1"/>
          <p:cNvSpPr>
            <a:spLocks noGrp="1"/>
          </p:cNvSpPr>
          <p:nvPr>
            <p:ph type="title"/>
          </p:nvPr>
        </p:nvSpPr>
        <p:spPr>
          <a:xfrm>
            <a:off x="914400" y="129939"/>
            <a:ext cx="7194550" cy="470898"/>
          </a:xfrm>
        </p:spPr>
        <p:txBody>
          <a:bodyPr/>
          <a:lstStyle/>
          <a:p>
            <a:r>
              <a:rPr lang="zh-CN" altLang="en-US" dirty="0"/>
              <a:t>神经网络的起起伏伏</a:t>
            </a:r>
            <a:endParaRPr lang="zh-CN" altLang="en-US"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62405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a:xfrm>
            <a:off x="990600" y="1063556"/>
            <a:ext cx="8629650" cy="457200"/>
          </a:xfrm>
        </p:spPr>
        <p:txBody>
          <a:bodyPr>
            <a:normAutofit fontScale="92500" lnSpcReduction="10000"/>
          </a:bodyPr>
          <a:lstStyle/>
          <a:p>
            <a:r>
              <a:rPr lang="en-US" altLang="zh-CN" dirty="0">
                <a:solidFill>
                  <a:schemeClr val="tx1"/>
                </a:solidFill>
                <a:latin typeface="微软雅黑" panose="020B0503020204020204" pitchFamily="34" charset="-122"/>
                <a:ea typeface="微软雅黑" panose="020B0503020204020204" pitchFamily="34" charset="-122"/>
              </a:rPr>
              <a:t>ART </a:t>
            </a:r>
            <a:r>
              <a:rPr lang="zh-CN" altLang="en-US" dirty="0">
                <a:solidFill>
                  <a:schemeClr val="tx1"/>
                </a:solidFill>
                <a:latin typeface="微软雅黑" panose="020B0503020204020204" pitchFamily="34" charset="-122"/>
                <a:ea typeface="微软雅黑" panose="020B0503020204020204" pitchFamily="34" charset="-122"/>
              </a:rPr>
              <a:t>网络</a:t>
            </a:r>
          </a:p>
        </p:txBody>
      </p:sp>
      <p:sp>
        <p:nvSpPr>
          <p:cNvPr id="4" name="内容占位符 3"/>
          <p:cNvSpPr>
            <a:spLocks noGrp="1"/>
          </p:cNvSpPr>
          <p:nvPr>
            <p:ph sz="quarter" idx="14"/>
          </p:nvPr>
        </p:nvSpPr>
        <p:spPr>
          <a:xfrm>
            <a:off x="999066" y="1752601"/>
            <a:ext cx="9897533" cy="4419600"/>
          </a:xfrm>
        </p:spPr>
        <p:txBody>
          <a:bodyPr>
            <a:normAutofit fontScale="85000" lnSpcReduction="10000"/>
          </a:bodyPr>
          <a:lstStyle/>
          <a:p>
            <a:pPr marL="342900" indent="-342900">
              <a:lnSpc>
                <a:spcPct val="120000"/>
              </a:lnSpc>
              <a:buSzPct val="100000"/>
            </a:pPr>
            <a:r>
              <a:rPr lang="zh-CN" altLang="en-US" dirty="0">
                <a:solidFill>
                  <a:schemeClr val="tx1"/>
                </a:solidFill>
                <a:latin typeface="微软雅黑" panose="020B0503020204020204" pitchFamily="34" charset="-122"/>
                <a:ea typeface="微软雅黑" panose="020B0503020204020204" pitchFamily="34" charset="-122"/>
              </a:rPr>
              <a:t>竞争学习</a:t>
            </a:r>
            <a:endParaRPr lang="en-US" altLang="zh-CN" dirty="0">
              <a:solidFill>
                <a:schemeClr val="tx1"/>
              </a:solidFill>
              <a:latin typeface="微软雅黑" panose="020B0503020204020204" pitchFamily="34" charset="-122"/>
              <a:ea typeface="微软雅黑" panose="020B0503020204020204" pitchFamily="34" charset="-122"/>
            </a:endParaRPr>
          </a:p>
          <a:p>
            <a:pPr marL="0" indent="0">
              <a:lnSpc>
                <a:spcPct val="110000"/>
              </a:lnSpc>
              <a:buNone/>
            </a:pPr>
            <a:r>
              <a:rPr lang="zh-CN" altLang="en-US" sz="2000" dirty="0">
                <a:solidFill>
                  <a:schemeClr val="tx1"/>
                </a:solidFill>
                <a:latin typeface="微软雅黑" panose="020B0503020204020204" pitchFamily="34" charset="-122"/>
                <a:ea typeface="微软雅黑" panose="020B0503020204020204" pitchFamily="34" charset="-122"/>
              </a:rPr>
              <a:t>竞争学习是神经网络中一种常用的无监督学习策略</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在使用该策略时</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网络的输出神经元相互竞争</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每一时刻仅有一个神经元被激活</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其他神经元的状态被抑制</a:t>
            </a:r>
            <a:r>
              <a:rPr lang="en-US" altLang="zh-CN" sz="2000" dirty="0">
                <a:solidFill>
                  <a:schemeClr val="tx1"/>
                </a:solidFill>
                <a:latin typeface="微软雅黑" panose="020B0503020204020204" pitchFamily="34" charset="-122"/>
                <a:ea typeface="微软雅黑" panose="020B0503020204020204" pitchFamily="34" charset="-122"/>
              </a:rPr>
              <a:t>. </a:t>
            </a:r>
          </a:p>
          <a:p>
            <a:pPr marL="342900" indent="-342900">
              <a:lnSpc>
                <a:spcPct val="100000"/>
              </a:lnSpc>
            </a:pPr>
            <a:r>
              <a:rPr lang="en-US" altLang="zh-CN" dirty="0">
                <a:solidFill>
                  <a:schemeClr val="tx1"/>
                </a:solidFill>
                <a:latin typeface="微软雅黑" panose="020B0503020204020204" pitchFamily="34" charset="-122"/>
                <a:ea typeface="微软雅黑" panose="020B0503020204020204" pitchFamily="34" charset="-122"/>
              </a:rPr>
              <a:t>ART </a:t>
            </a:r>
            <a:r>
              <a:rPr lang="zh-CN" altLang="en-US" dirty="0">
                <a:solidFill>
                  <a:schemeClr val="tx1"/>
                </a:solidFill>
                <a:latin typeface="微软雅黑" panose="020B0503020204020204" pitchFamily="34" charset="-122"/>
                <a:ea typeface="微软雅黑" panose="020B0503020204020204" pitchFamily="34" charset="-122"/>
              </a:rPr>
              <a:t>网络 </a:t>
            </a:r>
            <a:r>
              <a:rPr lang="en-US" altLang="zh-CN" sz="1600" dirty="0">
                <a:solidFill>
                  <a:schemeClr val="tx1"/>
                </a:solidFill>
                <a:latin typeface="微软雅黑" panose="020B0503020204020204" pitchFamily="34" charset="-122"/>
                <a:ea typeface="微软雅黑" panose="020B0503020204020204" pitchFamily="34" charset="-122"/>
              </a:rPr>
              <a:t>[Carpenter and </a:t>
            </a:r>
            <a:r>
              <a:rPr lang="en-US" altLang="zh-CN" sz="1600" dirty="0" err="1">
                <a:solidFill>
                  <a:schemeClr val="tx1"/>
                </a:solidFill>
                <a:latin typeface="微软雅黑" panose="020B0503020204020204" pitchFamily="34" charset="-122"/>
                <a:ea typeface="微软雅黑" panose="020B0503020204020204" pitchFamily="34" charset="-122"/>
              </a:rPr>
              <a:t>Grossberg</a:t>
            </a:r>
            <a:r>
              <a:rPr lang="en-US" altLang="zh-CN" sz="1600" dirty="0">
                <a:solidFill>
                  <a:schemeClr val="tx1"/>
                </a:solidFill>
                <a:latin typeface="微软雅黑" panose="020B0503020204020204" pitchFamily="34" charset="-122"/>
                <a:ea typeface="微软雅黑" panose="020B0503020204020204" pitchFamily="34" charset="-122"/>
              </a:rPr>
              <a:t>,  1987]</a:t>
            </a:r>
          </a:p>
          <a:p>
            <a:pPr marL="342900" indent="-342900">
              <a:lnSpc>
                <a:spcPct val="150000"/>
              </a:lnSpc>
              <a:buFont typeface="Wingdings" panose="05000000000000000000" pitchFamily="2" charset="2"/>
              <a:buChar char="l"/>
            </a:pPr>
            <a:r>
              <a:rPr lang="en-US" altLang="zh-CN" sz="2000" dirty="0">
                <a:solidFill>
                  <a:schemeClr val="tx1"/>
                </a:solidFill>
                <a:latin typeface="微软雅黑" panose="020B0503020204020204" pitchFamily="34" charset="-122"/>
                <a:ea typeface="微软雅黑" panose="020B0503020204020204" pitchFamily="34" charset="-122"/>
              </a:rPr>
              <a:t>ART </a:t>
            </a:r>
            <a:r>
              <a:rPr lang="zh-CN" altLang="en-US" sz="2000" dirty="0">
                <a:solidFill>
                  <a:schemeClr val="tx1"/>
                </a:solidFill>
                <a:latin typeface="微软雅黑" panose="020B0503020204020204" pitchFamily="34" charset="-122"/>
                <a:ea typeface="微软雅黑" panose="020B0503020204020204" pitchFamily="34" charset="-122"/>
              </a:rPr>
              <a:t>网络是竞争学习的重要代表</a:t>
            </a:r>
            <a:endParaRPr lang="en-US" altLang="zh-CN" sz="2000" dirty="0">
              <a:solidFill>
                <a:schemeClr val="tx1"/>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pPr>
            <a:r>
              <a:rPr lang="en-US" altLang="zh-CN" sz="2000" dirty="0">
                <a:solidFill>
                  <a:schemeClr val="tx1"/>
                </a:solidFill>
                <a:latin typeface="微软雅黑" panose="020B0503020204020204" pitchFamily="34" charset="-122"/>
                <a:ea typeface="微软雅黑" panose="020B0503020204020204" pitchFamily="34" charset="-122"/>
              </a:rPr>
              <a:t>ART </a:t>
            </a:r>
            <a:r>
              <a:rPr lang="zh-CN" altLang="en-US" sz="2000" dirty="0">
                <a:solidFill>
                  <a:schemeClr val="tx1"/>
                </a:solidFill>
                <a:latin typeface="微软雅黑" panose="020B0503020204020204" pitchFamily="34" charset="-122"/>
                <a:ea typeface="微软雅黑" panose="020B0503020204020204" pitchFamily="34" charset="-122"/>
              </a:rPr>
              <a:t>网络由比较层、识别层、识别阈值和重置模块构成</a:t>
            </a:r>
            <a:r>
              <a:rPr lang="en-US" altLang="zh-CN" sz="2000" dirty="0">
                <a:solidFill>
                  <a:schemeClr val="tx1"/>
                </a:solidFill>
                <a:latin typeface="微软雅黑" panose="020B0503020204020204" pitchFamily="34" charset="-122"/>
                <a:ea typeface="微软雅黑" panose="020B0503020204020204" pitchFamily="34" charset="-122"/>
              </a:rPr>
              <a:t>          </a:t>
            </a:r>
          </a:p>
          <a:p>
            <a:pPr marL="342900" indent="-342900">
              <a:lnSpc>
                <a:spcPct val="150000"/>
              </a:lnSpc>
              <a:buFont typeface="Wingdings" panose="05000000000000000000" pitchFamily="2" charset="2"/>
              <a:buChar char="l"/>
            </a:pPr>
            <a:r>
              <a:rPr lang="zh-CN" altLang="en-US" sz="2000" dirty="0">
                <a:solidFill>
                  <a:schemeClr val="tx1"/>
                </a:solidFill>
                <a:latin typeface="微软雅黑" panose="020B0503020204020204" pitchFamily="34" charset="-122"/>
                <a:ea typeface="微软雅黑" panose="020B0503020204020204" pitchFamily="34" charset="-122"/>
              </a:rPr>
              <a:t>比较层负责接收输入样本</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并将其传送给识别层神经元</a:t>
            </a:r>
            <a:endParaRPr lang="en-US" altLang="zh-CN" sz="2000" dirty="0">
              <a:solidFill>
                <a:schemeClr val="tx1"/>
              </a:solidFill>
              <a:latin typeface="微软雅黑" panose="020B0503020204020204" pitchFamily="34" charset="-122"/>
              <a:ea typeface="微软雅黑" panose="020B0503020204020204" pitchFamily="34" charset="-122"/>
            </a:endParaRPr>
          </a:p>
          <a:p>
            <a:pPr marL="342900" indent="-342900">
              <a:lnSpc>
                <a:spcPct val="150000"/>
              </a:lnSpc>
              <a:buFont typeface="Wingdings" panose="05000000000000000000" pitchFamily="2" charset="2"/>
              <a:buChar char="l"/>
            </a:pPr>
            <a:r>
              <a:rPr lang="zh-CN" altLang="en-US" sz="2000" dirty="0">
                <a:solidFill>
                  <a:schemeClr val="tx1"/>
                </a:solidFill>
                <a:latin typeface="微软雅黑" panose="020B0503020204020204" pitchFamily="34" charset="-122"/>
                <a:ea typeface="微软雅黑" panose="020B0503020204020204" pitchFamily="34" charset="-122"/>
              </a:rPr>
              <a:t>识别层每个神经元对应一个模式类</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神经元的数目可在训练过程中动态增长以增加新的模式类</a:t>
            </a:r>
            <a:endParaRPr lang="en-US" altLang="zh-CN" sz="2000" dirty="0">
              <a:solidFill>
                <a:schemeClr val="tx1"/>
              </a:solidFill>
              <a:latin typeface="微软雅黑" panose="020B0503020204020204" pitchFamily="34" charset="-122"/>
              <a:ea typeface="微软雅黑" panose="020B0503020204020204" pitchFamily="34" charset="-122"/>
            </a:endParaRPr>
          </a:p>
          <a:p>
            <a:pPr marL="342900" indent="-342900"/>
            <a:endParaRPr lang="en-US" altLang="zh-CN" dirty="0">
              <a:solidFill>
                <a:schemeClr val="tx1"/>
              </a:solidFill>
              <a:latin typeface="微软雅黑" panose="020B0503020204020204" pitchFamily="34" charset="-122"/>
              <a:ea typeface="微软雅黑" panose="020B0503020204020204" pitchFamily="34" charset="-122"/>
            </a:endParaRPr>
          </a:p>
          <a:p>
            <a:pPr marL="0" indent="0">
              <a:buNone/>
            </a:pPr>
            <a:endParaRPr lang="en-US" altLang="zh-CN" sz="2000" dirty="0">
              <a:solidFill>
                <a:schemeClr val="tx1"/>
              </a:solidFill>
              <a:latin typeface="微软雅黑" panose="020B0503020204020204" pitchFamily="34" charset="-122"/>
              <a:ea typeface="微软雅黑" panose="020B0503020204020204" pitchFamily="34" charset="-122"/>
            </a:endParaRPr>
          </a:p>
        </p:txBody>
      </p:sp>
      <p:sp>
        <p:nvSpPr>
          <p:cNvPr id="6" name="标题 1"/>
          <p:cNvSpPr>
            <a:spLocks noGrp="1"/>
          </p:cNvSpPr>
          <p:nvPr>
            <p:ph type="title"/>
          </p:nvPr>
        </p:nvSpPr>
        <p:spPr>
          <a:xfrm>
            <a:off x="990600" y="152400"/>
            <a:ext cx="7194550" cy="470898"/>
          </a:xfrm>
        </p:spPr>
        <p:txBody>
          <a:bodyPr/>
          <a:lstStyle/>
          <a:p>
            <a:r>
              <a:rPr lang="zh-CN" altLang="en-US" dirty="0">
                <a:solidFill>
                  <a:schemeClr val="tx1"/>
                </a:solidFill>
                <a:latin typeface="微软雅黑" panose="020B0503020204020204" pitchFamily="34" charset="-122"/>
                <a:ea typeface="微软雅黑" panose="020B0503020204020204" pitchFamily="34" charset="-122"/>
              </a:rPr>
              <a:t>其他常见神经网络</a:t>
            </a:r>
          </a:p>
        </p:txBody>
      </p:sp>
    </p:spTree>
    <p:extLst>
      <p:ext uri="{BB962C8B-B14F-4D97-AF65-F5344CB8AC3E}">
        <p14:creationId xmlns:p14="http://schemas.microsoft.com/office/powerpoint/2010/main" val="34693525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a:xfrm>
            <a:off x="914400" y="1080489"/>
            <a:ext cx="8629650" cy="457200"/>
          </a:xfrm>
        </p:spPr>
        <p:txBody>
          <a:bodyPr>
            <a:normAutofit fontScale="92500" lnSpcReduction="10000"/>
          </a:bodyPr>
          <a:lstStyle/>
          <a:p>
            <a:r>
              <a:rPr lang="en-US" altLang="zh-CN" dirty="0">
                <a:solidFill>
                  <a:schemeClr val="tx1"/>
                </a:solidFill>
                <a:latin typeface="微软雅黑" panose="020B0503020204020204" pitchFamily="34" charset="-122"/>
                <a:ea typeface="微软雅黑" panose="020B0503020204020204" pitchFamily="34" charset="-122"/>
              </a:rPr>
              <a:t>ART </a:t>
            </a:r>
            <a:r>
              <a:rPr lang="zh-CN" altLang="en-US" dirty="0">
                <a:solidFill>
                  <a:schemeClr val="tx1"/>
                </a:solidFill>
                <a:latin typeface="微软雅黑" panose="020B0503020204020204" pitchFamily="34" charset="-122"/>
                <a:ea typeface="微软雅黑" panose="020B0503020204020204" pitchFamily="34" charset="-122"/>
              </a:rPr>
              <a:t>网络</a:t>
            </a:r>
          </a:p>
        </p:txBody>
      </p:sp>
      <p:sp>
        <p:nvSpPr>
          <p:cNvPr id="4" name="内容占位符 3"/>
          <p:cNvSpPr>
            <a:spLocks noGrp="1"/>
          </p:cNvSpPr>
          <p:nvPr>
            <p:ph sz="quarter" idx="14"/>
          </p:nvPr>
        </p:nvSpPr>
        <p:spPr>
          <a:xfrm>
            <a:off x="914400" y="1676401"/>
            <a:ext cx="10134600" cy="4267200"/>
          </a:xfrm>
        </p:spPr>
        <p:txBody>
          <a:bodyPr>
            <a:normAutofit fontScale="85000" lnSpcReduction="20000"/>
          </a:bodyPr>
          <a:lstStyle/>
          <a:p>
            <a:pPr marL="342900" indent="-342900">
              <a:lnSpc>
                <a:spcPct val="130000"/>
              </a:lnSpc>
              <a:buSzPct val="100000"/>
            </a:pPr>
            <a:r>
              <a:rPr lang="en-US" altLang="zh-CN" dirty="0">
                <a:solidFill>
                  <a:schemeClr val="tx1"/>
                </a:solidFill>
                <a:latin typeface="微软雅黑" panose="020B0503020204020204" pitchFamily="34" charset="-122"/>
                <a:ea typeface="微软雅黑" panose="020B0503020204020204" pitchFamily="34" charset="-122"/>
              </a:rPr>
              <a:t>ART </a:t>
            </a:r>
            <a:r>
              <a:rPr lang="zh-CN" altLang="en-US" dirty="0">
                <a:solidFill>
                  <a:schemeClr val="tx1"/>
                </a:solidFill>
                <a:latin typeface="微软雅黑" panose="020B0503020204020204" pitchFamily="34" charset="-122"/>
                <a:ea typeface="微软雅黑" panose="020B0503020204020204" pitchFamily="34" charset="-122"/>
              </a:rPr>
              <a:t>网络性能依赖于识别阈值</a:t>
            </a:r>
            <a:endParaRPr lang="en-US" altLang="zh-CN" dirty="0">
              <a:solidFill>
                <a:schemeClr val="tx1"/>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r>
              <a:rPr lang="zh-CN" altLang="en-US" sz="2000" dirty="0">
                <a:solidFill>
                  <a:schemeClr val="tx1"/>
                </a:solidFill>
                <a:latin typeface="微软雅黑" panose="020B0503020204020204" pitchFamily="34" charset="-122"/>
                <a:ea typeface="微软雅黑" panose="020B0503020204020204" pitchFamily="34" charset="-122"/>
              </a:rPr>
              <a:t>识别阈值高时</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输入样本将会分成比较多、得到较精细分类</a:t>
            </a:r>
            <a:endParaRPr lang="en-US" altLang="zh-CN" sz="2000" dirty="0">
              <a:solidFill>
                <a:schemeClr val="tx1"/>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r>
              <a:rPr lang="zh-CN" altLang="en-US" sz="2000" dirty="0">
                <a:solidFill>
                  <a:schemeClr val="tx1"/>
                </a:solidFill>
                <a:latin typeface="微软雅黑" panose="020B0503020204020204" pitchFamily="34" charset="-122"/>
                <a:ea typeface="微软雅黑" panose="020B0503020204020204" pitchFamily="34" charset="-122"/>
              </a:rPr>
              <a:t>识别阈值低时</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输入样本将会分成比较少、产生较粗略分类</a:t>
            </a:r>
            <a:endParaRPr lang="en-US" altLang="zh-CN" sz="2000" dirty="0">
              <a:solidFill>
                <a:schemeClr val="tx1"/>
              </a:solidFill>
              <a:latin typeface="微软雅黑" panose="020B0503020204020204" pitchFamily="34" charset="-122"/>
              <a:ea typeface="微软雅黑" panose="020B0503020204020204" pitchFamily="34" charset="-122"/>
            </a:endParaRPr>
          </a:p>
          <a:p>
            <a:pPr marL="342900" indent="-342900">
              <a:lnSpc>
                <a:spcPct val="140000"/>
              </a:lnSpc>
              <a:spcAft>
                <a:spcPts val="600"/>
              </a:spcAft>
              <a:buSzPct val="100000"/>
            </a:pPr>
            <a:r>
              <a:rPr lang="en-US" altLang="zh-CN" dirty="0">
                <a:solidFill>
                  <a:schemeClr val="tx1"/>
                </a:solidFill>
                <a:latin typeface="微软雅黑" panose="020B0503020204020204" pitchFamily="34" charset="-122"/>
                <a:ea typeface="微软雅黑" panose="020B0503020204020204" pitchFamily="34" charset="-122"/>
              </a:rPr>
              <a:t>ART </a:t>
            </a:r>
            <a:r>
              <a:rPr lang="zh-CN" altLang="en-US" dirty="0">
                <a:solidFill>
                  <a:schemeClr val="tx1"/>
                </a:solidFill>
                <a:latin typeface="微软雅黑" panose="020B0503020204020204" pitchFamily="34" charset="-122"/>
                <a:ea typeface="微软雅黑" panose="020B0503020204020204" pitchFamily="34" charset="-122"/>
              </a:rPr>
              <a:t>网络的优势</a:t>
            </a:r>
            <a:endParaRPr lang="en-US" altLang="zh-CN" dirty="0">
              <a:solidFill>
                <a:schemeClr val="tx1"/>
              </a:solidFill>
              <a:latin typeface="微软雅黑" panose="020B0503020204020204" pitchFamily="34" charset="-122"/>
              <a:ea typeface="微软雅黑" panose="020B0503020204020204" pitchFamily="34" charset="-122"/>
            </a:endParaRPr>
          </a:p>
          <a:p>
            <a:pPr marL="342900" indent="-342900">
              <a:lnSpc>
                <a:spcPct val="110000"/>
              </a:lnSpc>
              <a:buFont typeface="Wingdings" panose="05000000000000000000" pitchFamily="2" charset="2"/>
              <a:buChar char="l"/>
            </a:pPr>
            <a:r>
              <a:rPr lang="en-US" altLang="zh-CN" sz="2000" dirty="0">
                <a:solidFill>
                  <a:schemeClr val="tx1"/>
                </a:solidFill>
                <a:latin typeface="微软雅黑" panose="020B0503020204020204" pitchFamily="34" charset="-122"/>
                <a:ea typeface="微软雅黑" panose="020B0503020204020204" pitchFamily="34" charset="-122"/>
              </a:rPr>
              <a:t>ART</a:t>
            </a:r>
            <a:r>
              <a:rPr lang="zh-CN" altLang="en-US" sz="2000" dirty="0">
                <a:solidFill>
                  <a:schemeClr val="tx1"/>
                </a:solidFill>
                <a:latin typeface="微软雅黑" panose="020B0503020204020204" pitchFamily="34" charset="-122"/>
                <a:ea typeface="微软雅黑" panose="020B0503020204020204" pitchFamily="34" charset="-122"/>
              </a:rPr>
              <a:t>较好的解决了竞争学习中的“可塑性</a:t>
            </a:r>
            <a:r>
              <a:rPr lang="en-US" altLang="zh-CN" sz="2000" dirty="0">
                <a:solidFill>
                  <a:schemeClr val="tx1"/>
                </a:solidFill>
                <a:latin typeface="微软雅黑" panose="020B0503020204020204" pitchFamily="34" charset="-122"/>
                <a:ea typeface="微软雅黑" panose="020B0503020204020204" pitchFamily="34" charset="-122"/>
              </a:rPr>
              <a:t>-</a:t>
            </a:r>
            <a:r>
              <a:rPr lang="zh-CN" altLang="en-US" sz="2000" dirty="0">
                <a:solidFill>
                  <a:schemeClr val="tx1"/>
                </a:solidFill>
                <a:latin typeface="微软雅黑" panose="020B0503020204020204" pitchFamily="34" charset="-122"/>
                <a:ea typeface="微软雅黑" panose="020B0503020204020204" pitchFamily="34" charset="-122"/>
              </a:rPr>
              <a:t>稳定性窘境”</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可塑性是指神经网络要有学习新知识的能力；稳定性是指神经网络在学习新知识时要保持对旧知识的记忆</a:t>
            </a:r>
            <a:r>
              <a:rPr lang="en-US" altLang="zh-CN" sz="2000" dirty="0">
                <a:solidFill>
                  <a:schemeClr val="tx1"/>
                </a:solidFill>
                <a:latin typeface="微软雅黑" panose="020B0503020204020204" pitchFamily="34" charset="-122"/>
                <a:ea typeface="微软雅黑" panose="020B0503020204020204" pitchFamily="34" charset="-122"/>
              </a:rPr>
              <a:t>. </a:t>
            </a:r>
          </a:p>
          <a:p>
            <a:pPr marL="342900" indent="-342900">
              <a:lnSpc>
                <a:spcPct val="150000"/>
              </a:lnSpc>
              <a:buFont typeface="Wingdings" panose="05000000000000000000" pitchFamily="2" charset="2"/>
              <a:buChar char="l"/>
            </a:pPr>
            <a:r>
              <a:rPr lang="en-US" altLang="zh-CN" sz="2000" dirty="0">
                <a:solidFill>
                  <a:schemeClr val="tx1"/>
                </a:solidFill>
                <a:latin typeface="微软雅黑" panose="020B0503020204020204" pitchFamily="34" charset="-122"/>
                <a:ea typeface="微软雅黑" panose="020B0503020204020204" pitchFamily="34" charset="-122"/>
              </a:rPr>
              <a:t>ART </a:t>
            </a:r>
            <a:r>
              <a:rPr lang="zh-CN" altLang="en-US" sz="2000" dirty="0">
                <a:solidFill>
                  <a:schemeClr val="tx1"/>
                </a:solidFill>
                <a:latin typeface="微软雅黑" panose="020B0503020204020204" pitchFamily="34" charset="-122"/>
                <a:ea typeface="微软雅黑" panose="020B0503020204020204" pitchFamily="34" charset="-122"/>
              </a:rPr>
              <a:t>网络可以增量学习或在线学习</a:t>
            </a:r>
            <a:endParaRPr lang="en-US" altLang="zh-CN" sz="2000" dirty="0">
              <a:solidFill>
                <a:schemeClr val="tx1"/>
              </a:solidFill>
              <a:latin typeface="微软雅黑" panose="020B0503020204020204" pitchFamily="34" charset="-122"/>
              <a:ea typeface="微软雅黑" panose="020B0503020204020204" pitchFamily="34" charset="-122"/>
            </a:endParaRPr>
          </a:p>
          <a:p>
            <a:pPr marL="342900" indent="-342900">
              <a:lnSpc>
                <a:spcPct val="150000"/>
              </a:lnSpc>
              <a:spcAft>
                <a:spcPts val="600"/>
              </a:spcAft>
              <a:buSzPct val="100000"/>
            </a:pPr>
            <a:r>
              <a:rPr lang="en-US" altLang="zh-CN" dirty="0">
                <a:solidFill>
                  <a:schemeClr val="tx1"/>
                </a:solidFill>
                <a:latin typeface="微软雅黑" panose="020B0503020204020204" pitchFamily="34" charset="-122"/>
                <a:ea typeface="微软雅黑" panose="020B0503020204020204" pitchFamily="34" charset="-122"/>
              </a:rPr>
              <a:t>ART </a:t>
            </a:r>
            <a:r>
              <a:rPr lang="zh-CN" altLang="en-US" dirty="0">
                <a:solidFill>
                  <a:schemeClr val="tx1"/>
                </a:solidFill>
                <a:latin typeface="微软雅黑" panose="020B0503020204020204" pitchFamily="34" charset="-122"/>
                <a:ea typeface="微软雅黑" panose="020B0503020204020204" pitchFamily="34" charset="-122"/>
              </a:rPr>
              <a:t>网络的发展</a:t>
            </a:r>
            <a:endParaRPr lang="en-US" altLang="zh-CN" dirty="0">
              <a:solidFill>
                <a:schemeClr val="tx1"/>
              </a:solidFill>
              <a:latin typeface="微软雅黑" panose="020B0503020204020204" pitchFamily="34" charset="-122"/>
              <a:ea typeface="微软雅黑" panose="020B0503020204020204" pitchFamily="34" charset="-122"/>
            </a:endParaRPr>
          </a:p>
          <a:p>
            <a:pPr marL="0" indent="0">
              <a:spcBef>
                <a:spcPts val="1200"/>
              </a:spcBef>
              <a:spcAft>
                <a:spcPts val="600"/>
              </a:spcAft>
              <a:buNone/>
            </a:pPr>
            <a:r>
              <a:rPr lang="en-US" altLang="zh-CN" sz="2000" dirty="0">
                <a:solidFill>
                  <a:schemeClr val="tx1"/>
                </a:solidFill>
                <a:latin typeface="微软雅黑" panose="020B0503020204020204" pitchFamily="34" charset="-122"/>
                <a:ea typeface="微软雅黑" panose="020B0503020204020204" pitchFamily="34" charset="-122"/>
              </a:rPr>
              <a:t>    ART2 </a:t>
            </a:r>
            <a:r>
              <a:rPr lang="zh-CN" altLang="en-US" sz="2000" dirty="0">
                <a:solidFill>
                  <a:schemeClr val="tx1"/>
                </a:solidFill>
                <a:latin typeface="微软雅黑" panose="020B0503020204020204" pitchFamily="34" charset="-122"/>
                <a:ea typeface="微软雅黑" panose="020B0503020204020204" pitchFamily="34" charset="-122"/>
              </a:rPr>
              <a:t>网络、</a:t>
            </a:r>
            <a:r>
              <a:rPr lang="en-US" altLang="zh-CN" sz="2000" dirty="0" err="1">
                <a:solidFill>
                  <a:schemeClr val="tx1"/>
                </a:solidFill>
                <a:latin typeface="微软雅黑" panose="020B0503020204020204" pitchFamily="34" charset="-122"/>
                <a:ea typeface="微软雅黑" panose="020B0503020204020204" pitchFamily="34" charset="-122"/>
              </a:rPr>
              <a:t>FuzzyART</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网络、</a:t>
            </a:r>
            <a:r>
              <a:rPr lang="en-US" altLang="zh-CN" sz="2000" dirty="0">
                <a:solidFill>
                  <a:schemeClr val="tx1"/>
                </a:solidFill>
                <a:latin typeface="微软雅黑" panose="020B0503020204020204" pitchFamily="34" charset="-122"/>
                <a:ea typeface="微软雅黑" panose="020B0503020204020204" pitchFamily="34" charset="-122"/>
              </a:rPr>
              <a:t>ARTMAP </a:t>
            </a:r>
            <a:r>
              <a:rPr lang="zh-CN" altLang="en-US" sz="2000" dirty="0">
                <a:solidFill>
                  <a:schemeClr val="tx1"/>
                </a:solidFill>
                <a:latin typeface="微软雅黑" panose="020B0503020204020204" pitchFamily="34" charset="-122"/>
                <a:ea typeface="微软雅黑" panose="020B0503020204020204" pitchFamily="34" charset="-122"/>
              </a:rPr>
              <a:t>网络</a:t>
            </a:r>
            <a:endParaRPr lang="en-US" altLang="zh-CN" sz="2000" dirty="0">
              <a:solidFill>
                <a:schemeClr val="tx1"/>
              </a:solidFill>
              <a:latin typeface="微软雅黑" panose="020B0503020204020204" pitchFamily="34" charset="-122"/>
              <a:ea typeface="微软雅黑" panose="020B0503020204020204" pitchFamily="34" charset="-122"/>
            </a:endParaRPr>
          </a:p>
          <a:p>
            <a:pPr marL="342900" indent="-342900"/>
            <a:endParaRPr lang="en-US" altLang="zh-CN" dirty="0">
              <a:solidFill>
                <a:schemeClr val="tx1"/>
              </a:solidFill>
              <a:latin typeface="微软雅黑" panose="020B0503020204020204" pitchFamily="34" charset="-122"/>
              <a:ea typeface="微软雅黑" panose="020B0503020204020204" pitchFamily="34" charset="-122"/>
            </a:endParaRPr>
          </a:p>
          <a:p>
            <a:pPr marL="0" indent="0">
              <a:buNone/>
            </a:pPr>
            <a:endParaRPr lang="en-US" altLang="zh-CN" sz="2000" dirty="0">
              <a:solidFill>
                <a:schemeClr val="tx1"/>
              </a:solidFill>
              <a:latin typeface="微软雅黑" panose="020B0503020204020204" pitchFamily="34" charset="-122"/>
              <a:ea typeface="微软雅黑" panose="020B0503020204020204" pitchFamily="34" charset="-122"/>
            </a:endParaRPr>
          </a:p>
        </p:txBody>
      </p:sp>
      <p:sp>
        <p:nvSpPr>
          <p:cNvPr id="6" name="标题 1"/>
          <p:cNvSpPr>
            <a:spLocks noGrp="1"/>
          </p:cNvSpPr>
          <p:nvPr>
            <p:ph type="title"/>
          </p:nvPr>
        </p:nvSpPr>
        <p:spPr>
          <a:xfrm>
            <a:off x="762000" y="152400"/>
            <a:ext cx="7194550" cy="470898"/>
          </a:xfrm>
        </p:spPr>
        <p:txBody>
          <a:bodyPr/>
          <a:lstStyle/>
          <a:p>
            <a:r>
              <a:rPr lang="zh-CN" altLang="en-US" dirty="0">
                <a:solidFill>
                  <a:schemeClr val="tx1"/>
                </a:solidFill>
                <a:latin typeface="微软雅黑" panose="020B0503020204020204" pitchFamily="34" charset="-122"/>
                <a:ea typeface="微软雅黑" panose="020B0503020204020204" pitchFamily="34" charset="-122"/>
              </a:rPr>
              <a:t>其他常见神经网络</a:t>
            </a:r>
          </a:p>
        </p:txBody>
      </p:sp>
    </p:spTree>
    <p:extLst>
      <p:ext uri="{BB962C8B-B14F-4D97-AF65-F5344CB8AC3E}">
        <p14:creationId xmlns:p14="http://schemas.microsoft.com/office/powerpoint/2010/main" val="21109158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a:xfrm>
            <a:off x="821267" y="1067956"/>
            <a:ext cx="11506200" cy="457200"/>
          </a:xfrm>
        </p:spPr>
        <p:txBody>
          <a:bodyPr>
            <a:normAutofit fontScale="92500" lnSpcReduction="10000"/>
          </a:bodyPr>
          <a:lstStyle/>
          <a:p>
            <a:r>
              <a:rPr lang="en-US" altLang="zh-CN" dirty="0">
                <a:solidFill>
                  <a:schemeClr val="tx1"/>
                </a:solidFill>
                <a:latin typeface="微软雅黑" panose="020B0503020204020204" pitchFamily="34" charset="-122"/>
                <a:ea typeface="微软雅黑" panose="020B0503020204020204" pitchFamily="34" charset="-122"/>
              </a:rPr>
              <a:t>SOM </a:t>
            </a:r>
            <a:r>
              <a:rPr lang="zh-CN" altLang="en-US" dirty="0">
                <a:solidFill>
                  <a:schemeClr val="tx1"/>
                </a:solidFill>
                <a:latin typeface="微软雅黑" panose="020B0503020204020204" pitchFamily="34" charset="-122"/>
                <a:ea typeface="微软雅黑" panose="020B0503020204020204" pitchFamily="34" charset="-122"/>
              </a:rPr>
              <a:t>网络 </a:t>
            </a:r>
            <a:r>
              <a:rPr lang="en-US" altLang="zh-CN" sz="1600" dirty="0">
                <a:solidFill>
                  <a:schemeClr val="tx1"/>
                </a:solidFill>
                <a:latin typeface="微软雅黑" panose="020B0503020204020204" pitchFamily="34" charset="-122"/>
              </a:rPr>
              <a:t>[</a:t>
            </a:r>
            <a:r>
              <a:rPr lang="en-US" altLang="zh-CN" sz="1600" dirty="0" err="1">
                <a:solidFill>
                  <a:schemeClr val="tx1"/>
                </a:solidFill>
                <a:latin typeface="微软雅黑" panose="020B0503020204020204" pitchFamily="34" charset="-122"/>
              </a:rPr>
              <a:t>Kohonen</a:t>
            </a:r>
            <a:r>
              <a:rPr lang="en-US" altLang="zh-CN" sz="1600" dirty="0">
                <a:solidFill>
                  <a:schemeClr val="tx1"/>
                </a:solidFill>
                <a:latin typeface="微软雅黑" panose="020B0503020204020204" pitchFamily="34" charset="-122"/>
              </a:rPr>
              <a:t>, 1982]</a:t>
            </a:r>
            <a:endParaRPr lang="zh-CN" altLang="en-US" sz="1600" dirty="0">
              <a:solidFill>
                <a:schemeClr val="tx1"/>
              </a:solidFill>
              <a:latin typeface="微软雅黑" panose="020B0503020204020204" pitchFamily="34" charset="-122"/>
            </a:endParaRPr>
          </a:p>
        </p:txBody>
      </p:sp>
      <p:sp>
        <p:nvSpPr>
          <p:cNvPr id="4" name="内容占位符 3"/>
          <p:cNvSpPr>
            <a:spLocks noGrp="1"/>
          </p:cNvSpPr>
          <p:nvPr>
            <p:ph sz="quarter" idx="14"/>
          </p:nvPr>
        </p:nvSpPr>
        <p:spPr>
          <a:xfrm>
            <a:off x="857276" y="1828800"/>
            <a:ext cx="5543524" cy="3961244"/>
          </a:xfrm>
        </p:spPr>
        <p:txBody>
          <a:bodyPr/>
          <a:lstStyle/>
          <a:p>
            <a:pPr marL="342900" indent="-342900">
              <a:lnSpc>
                <a:spcPct val="100000"/>
              </a:lnSpc>
              <a:buFont typeface="Wingdings" panose="05000000000000000000" pitchFamily="2" charset="2"/>
              <a:buChar char="l"/>
            </a:pPr>
            <a:r>
              <a:rPr lang="en-US" altLang="zh-CN" sz="2000" dirty="0">
                <a:solidFill>
                  <a:schemeClr val="tx1"/>
                </a:solidFill>
                <a:latin typeface="微软雅黑" panose="020B0503020204020204" pitchFamily="34" charset="-122"/>
                <a:ea typeface="微软雅黑" panose="020B0503020204020204" pitchFamily="34" charset="-122"/>
              </a:rPr>
              <a:t>SOM </a:t>
            </a:r>
            <a:r>
              <a:rPr lang="zh-CN" altLang="en-US" sz="2000" dirty="0">
                <a:solidFill>
                  <a:schemeClr val="tx1"/>
                </a:solidFill>
                <a:latin typeface="微软雅黑" panose="020B0503020204020204" pitchFamily="34" charset="-122"/>
                <a:ea typeface="微软雅黑" panose="020B0503020204020204" pitchFamily="34" charset="-122"/>
              </a:rPr>
              <a:t>网络是一种竞争型的无监督神经网络</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它能将高维数据映射到低维空间（通常为</a:t>
            </a:r>
            <a:r>
              <a:rPr lang="en-US" altLang="zh-CN" sz="2000" dirty="0">
                <a:solidFill>
                  <a:schemeClr val="tx1"/>
                </a:solidFill>
                <a:latin typeface="微软雅黑" panose="020B0503020204020204" pitchFamily="34" charset="-122"/>
                <a:ea typeface="微软雅黑" panose="020B0503020204020204" pitchFamily="34" charset="-122"/>
              </a:rPr>
              <a:t>2</a:t>
            </a:r>
            <a:r>
              <a:rPr lang="zh-CN" altLang="en-US" sz="2000" dirty="0">
                <a:solidFill>
                  <a:schemeClr val="tx1"/>
                </a:solidFill>
                <a:latin typeface="微软雅黑" panose="020B0503020204020204" pitchFamily="34" charset="-122"/>
                <a:ea typeface="微软雅黑" panose="020B0503020204020204" pitchFamily="34" charset="-122"/>
              </a:rPr>
              <a:t>维）</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同时保持输入数据在高维空间的拓扑结构</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即将高维空间中相似的样本点映射到网络输出层中邻近神经元</a:t>
            </a:r>
            <a:r>
              <a:rPr lang="en-US" altLang="zh-CN" sz="2000" dirty="0">
                <a:solidFill>
                  <a:schemeClr val="tx1"/>
                </a:solidFill>
                <a:latin typeface="微软雅黑" panose="020B0503020204020204" pitchFamily="34" charset="-122"/>
                <a:ea typeface="微软雅黑" panose="020B0503020204020204" pitchFamily="34" charset="-122"/>
              </a:rPr>
              <a:t>. </a:t>
            </a:r>
          </a:p>
          <a:p>
            <a:pPr marL="342900" indent="-342900">
              <a:lnSpc>
                <a:spcPct val="100000"/>
              </a:lnSpc>
              <a:buFont typeface="Wingdings" panose="05000000000000000000" pitchFamily="2" charset="2"/>
              <a:buChar char="l"/>
            </a:pPr>
            <a:r>
              <a:rPr lang="zh-CN" altLang="en-US" sz="2000" dirty="0">
                <a:solidFill>
                  <a:schemeClr val="tx1"/>
                </a:solidFill>
                <a:latin typeface="微软雅黑" panose="020B0503020204020204" pitchFamily="34" charset="-122"/>
                <a:ea typeface="微软雅黑" panose="020B0503020204020204" pitchFamily="34" charset="-122"/>
              </a:rPr>
              <a:t>如图，</a:t>
            </a:r>
            <a:r>
              <a:rPr lang="en-US" altLang="zh-CN" sz="2000" dirty="0">
                <a:solidFill>
                  <a:schemeClr val="tx1"/>
                </a:solidFill>
                <a:latin typeface="微软雅黑" panose="020B0503020204020204" pitchFamily="34" charset="-122"/>
                <a:ea typeface="微软雅黑" panose="020B0503020204020204" pitchFamily="34" charset="-122"/>
              </a:rPr>
              <a:t>SOM </a:t>
            </a:r>
            <a:r>
              <a:rPr lang="zh-CN" altLang="en-US" sz="2000" dirty="0">
                <a:solidFill>
                  <a:schemeClr val="tx1"/>
                </a:solidFill>
                <a:latin typeface="微软雅黑" panose="020B0503020204020204" pitchFamily="34" charset="-122"/>
                <a:ea typeface="微软雅黑" panose="020B0503020204020204" pitchFamily="34" charset="-122"/>
              </a:rPr>
              <a:t>网络中的输出层神经元以矩阵方式排列在二维空间中</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每个神经元都拥有一个权值向量</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网络在接收输入向量后</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将会确定输出层获胜神经元</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它决定了该输入向量在低维空间中的位置</a:t>
            </a:r>
            <a:r>
              <a:rPr lang="en-US" altLang="zh-CN" sz="2000" dirty="0">
                <a:solidFill>
                  <a:schemeClr val="tx1"/>
                </a:solidFill>
                <a:latin typeface="微软雅黑" panose="020B0503020204020204" pitchFamily="34" charset="-122"/>
                <a:ea typeface="微软雅黑" panose="020B0503020204020204" pitchFamily="34" charset="-122"/>
              </a:rPr>
              <a:t>. </a:t>
            </a:r>
          </a:p>
          <a:p>
            <a:endParaRPr lang="en-US" altLang="zh-CN" dirty="0">
              <a:solidFill>
                <a:schemeClr val="tx1"/>
              </a:solidFill>
              <a:latin typeface="微软雅黑" panose="020B0503020204020204" pitchFamily="34" charset="-122"/>
              <a:ea typeface="微软雅黑" panose="020B0503020204020204" pitchFamily="34" charset="-122"/>
            </a:endParaRPr>
          </a:p>
          <a:p>
            <a:endParaRPr lang="en-US" altLang="zh-CN" dirty="0">
              <a:solidFill>
                <a:schemeClr val="tx1"/>
              </a:solidFill>
              <a:latin typeface="微软雅黑" panose="020B0503020204020204" pitchFamily="34" charset="-122"/>
              <a:ea typeface="微软雅黑" panose="020B0503020204020204" pitchFamily="34" charset="-122"/>
            </a:endParaRPr>
          </a:p>
          <a:p>
            <a:endParaRPr lang="en-US" altLang="zh-CN" dirty="0">
              <a:solidFill>
                <a:schemeClr val="tx1"/>
              </a:solidFill>
              <a:latin typeface="微软雅黑" panose="020B0503020204020204" pitchFamily="34" charset="-122"/>
              <a:ea typeface="微软雅黑" panose="020B0503020204020204" pitchFamily="34" charset="-122"/>
            </a:endParaRPr>
          </a:p>
        </p:txBody>
      </p:sp>
      <p:pic>
        <p:nvPicPr>
          <p:cNvPr id="5" name="图片 4"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858000" y="1794933"/>
            <a:ext cx="3998408" cy="3650446"/>
          </a:xfrm>
          <a:prstGeom prst="rect">
            <a:avLst/>
          </a:prstGeom>
        </p:spPr>
      </p:pic>
      <p:sp>
        <p:nvSpPr>
          <p:cNvPr id="7" name="标题 1"/>
          <p:cNvSpPr>
            <a:spLocks noGrp="1"/>
          </p:cNvSpPr>
          <p:nvPr>
            <p:ph type="title"/>
          </p:nvPr>
        </p:nvSpPr>
        <p:spPr>
          <a:xfrm>
            <a:off x="838200" y="152400"/>
            <a:ext cx="7194550" cy="470898"/>
          </a:xfrm>
        </p:spPr>
        <p:txBody>
          <a:bodyPr/>
          <a:lstStyle/>
          <a:p>
            <a:r>
              <a:rPr lang="zh-CN" altLang="en-US" dirty="0">
                <a:solidFill>
                  <a:schemeClr val="tx1"/>
                </a:solidFill>
                <a:latin typeface="微软雅黑" panose="020B0503020204020204" pitchFamily="34" charset="-122"/>
                <a:ea typeface="微软雅黑" panose="020B0503020204020204" pitchFamily="34" charset="-122"/>
              </a:rPr>
              <a:t>其他常见神经网络</a:t>
            </a:r>
          </a:p>
        </p:txBody>
      </p:sp>
    </p:spTree>
    <p:extLst>
      <p:ext uri="{BB962C8B-B14F-4D97-AF65-F5344CB8AC3E}">
        <p14:creationId xmlns:p14="http://schemas.microsoft.com/office/powerpoint/2010/main" val="357805263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a:xfrm>
            <a:off x="820208" y="1147602"/>
            <a:ext cx="8629650" cy="457200"/>
          </a:xfrm>
        </p:spPr>
        <p:txBody>
          <a:bodyPr>
            <a:normAutofit fontScale="92500" lnSpcReduction="10000"/>
          </a:bodyPr>
          <a:lstStyle/>
          <a:p>
            <a:r>
              <a:rPr lang="en-US" altLang="zh-CN" dirty="0">
                <a:solidFill>
                  <a:schemeClr val="tx1"/>
                </a:solidFill>
                <a:latin typeface="微软雅黑" panose="020B0503020204020204" pitchFamily="34" charset="-122"/>
                <a:ea typeface="微软雅黑" panose="020B0503020204020204" pitchFamily="34" charset="-122"/>
              </a:rPr>
              <a:t>SOM </a:t>
            </a:r>
            <a:r>
              <a:rPr lang="zh-CN" altLang="en-US" dirty="0">
                <a:solidFill>
                  <a:schemeClr val="tx1"/>
                </a:solidFill>
                <a:latin typeface="微软雅黑" panose="020B0503020204020204" pitchFamily="34" charset="-122"/>
                <a:ea typeface="微软雅黑" panose="020B0503020204020204" pitchFamily="34" charset="-122"/>
              </a:rPr>
              <a:t>网络 </a:t>
            </a:r>
            <a:r>
              <a:rPr lang="en-US" altLang="zh-CN" sz="1600" dirty="0">
                <a:solidFill>
                  <a:schemeClr val="tx1"/>
                </a:solidFill>
                <a:latin typeface="微软雅黑" panose="020B0503020204020204" pitchFamily="34" charset="-122"/>
              </a:rPr>
              <a:t>[</a:t>
            </a:r>
            <a:r>
              <a:rPr lang="en-US" altLang="zh-CN" sz="1600" dirty="0" err="1">
                <a:solidFill>
                  <a:schemeClr val="tx1"/>
                </a:solidFill>
                <a:latin typeface="微软雅黑" panose="020B0503020204020204" pitchFamily="34" charset="-122"/>
              </a:rPr>
              <a:t>Kohonen</a:t>
            </a:r>
            <a:r>
              <a:rPr lang="en-US" altLang="zh-CN" sz="1600" dirty="0">
                <a:solidFill>
                  <a:schemeClr val="tx1"/>
                </a:solidFill>
                <a:latin typeface="微软雅黑" panose="020B0503020204020204" pitchFamily="34" charset="-122"/>
              </a:rPr>
              <a:t>,  1982]</a:t>
            </a:r>
            <a:endParaRPr lang="zh-CN" altLang="en-US" sz="1600" dirty="0">
              <a:solidFill>
                <a:schemeClr val="tx1"/>
              </a:solidFill>
              <a:latin typeface="微软雅黑" panose="020B0503020204020204" pitchFamily="34" charset="-122"/>
            </a:endParaRPr>
          </a:p>
        </p:txBody>
      </p:sp>
      <p:sp>
        <p:nvSpPr>
          <p:cNvPr id="4" name="内容占位符 3"/>
          <p:cNvSpPr>
            <a:spLocks noGrp="1"/>
          </p:cNvSpPr>
          <p:nvPr>
            <p:ph sz="quarter" idx="14"/>
          </p:nvPr>
        </p:nvSpPr>
        <p:spPr>
          <a:xfrm>
            <a:off x="896408" y="1779976"/>
            <a:ext cx="5199592" cy="3930422"/>
          </a:xfrm>
        </p:spPr>
        <p:txBody>
          <a:bodyPr>
            <a:normAutofit/>
          </a:bodyPr>
          <a:lstStyle/>
          <a:p>
            <a:pPr marL="342900" indent="-342900">
              <a:lnSpc>
                <a:spcPct val="100000"/>
              </a:lnSpc>
            </a:pPr>
            <a:r>
              <a:rPr lang="en-US" altLang="zh-CN" dirty="0">
                <a:solidFill>
                  <a:schemeClr val="tx1"/>
                </a:solidFill>
                <a:latin typeface="微软雅黑" panose="020B0503020204020204" pitchFamily="34" charset="-122"/>
                <a:ea typeface="微软雅黑" panose="020B0503020204020204" pitchFamily="34" charset="-122"/>
              </a:rPr>
              <a:t>SOM </a:t>
            </a:r>
            <a:r>
              <a:rPr lang="zh-CN" altLang="en-US" dirty="0">
                <a:solidFill>
                  <a:schemeClr val="tx1"/>
                </a:solidFill>
                <a:latin typeface="微软雅黑" panose="020B0503020204020204" pitchFamily="34" charset="-122"/>
                <a:ea typeface="微软雅黑" panose="020B0503020204020204" pitchFamily="34" charset="-122"/>
              </a:rPr>
              <a:t>网络训练</a:t>
            </a:r>
            <a:endParaRPr lang="en-US" altLang="zh-CN" dirty="0">
              <a:solidFill>
                <a:schemeClr val="tx1"/>
              </a:solidFill>
              <a:latin typeface="微软雅黑" panose="020B0503020204020204" pitchFamily="34" charset="-122"/>
              <a:ea typeface="微软雅黑" panose="020B0503020204020204" pitchFamily="34" charset="-122"/>
            </a:endParaRPr>
          </a:p>
          <a:p>
            <a:pPr marL="0" indent="0">
              <a:lnSpc>
                <a:spcPct val="100000"/>
              </a:lnSpc>
              <a:buNone/>
            </a:pPr>
            <a:r>
              <a:rPr lang="en-US" altLang="zh-CN" sz="2000" dirty="0">
                <a:solidFill>
                  <a:schemeClr val="tx1"/>
                </a:solidFill>
                <a:latin typeface="微软雅黑" panose="020B0503020204020204" pitchFamily="34" charset="-122"/>
                <a:ea typeface="微软雅黑" panose="020B0503020204020204" pitchFamily="34" charset="-122"/>
              </a:rPr>
              <a:t>Step1:</a:t>
            </a:r>
            <a:r>
              <a:rPr lang="zh-CN" altLang="en-US" sz="2000" dirty="0">
                <a:solidFill>
                  <a:schemeClr val="tx1"/>
                </a:solidFill>
                <a:latin typeface="微软雅黑" panose="020B0503020204020204" pitchFamily="34" charset="-122"/>
                <a:ea typeface="微软雅黑" panose="020B0503020204020204" pitchFamily="34" charset="-122"/>
              </a:rPr>
              <a:t>接受到一个训练样本后</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每个输出层神经元计算该样本与自身携带的权向量之间的距离</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距离最近的神经元成为竞争获胜者</a:t>
            </a:r>
            <a:endParaRPr lang="en-US" altLang="zh-CN" sz="2000" dirty="0">
              <a:solidFill>
                <a:schemeClr val="tx1"/>
              </a:solidFill>
              <a:latin typeface="微软雅黑" panose="020B0503020204020204" pitchFamily="34" charset="-122"/>
              <a:ea typeface="微软雅黑" panose="020B0503020204020204" pitchFamily="34" charset="-122"/>
            </a:endParaRPr>
          </a:p>
          <a:p>
            <a:pPr marL="0" indent="0">
              <a:lnSpc>
                <a:spcPct val="100000"/>
              </a:lnSpc>
              <a:buNone/>
            </a:pPr>
            <a:endParaRPr lang="en-US" altLang="zh-CN" sz="2000" dirty="0">
              <a:solidFill>
                <a:schemeClr val="tx1"/>
              </a:solidFill>
              <a:latin typeface="微软雅黑" panose="020B0503020204020204" pitchFamily="34" charset="-122"/>
              <a:ea typeface="微软雅黑" panose="020B0503020204020204" pitchFamily="34" charset="-122"/>
            </a:endParaRPr>
          </a:p>
          <a:p>
            <a:pPr marL="0" indent="0">
              <a:lnSpc>
                <a:spcPct val="100000"/>
              </a:lnSpc>
              <a:buNone/>
            </a:pPr>
            <a:r>
              <a:rPr lang="en-US" altLang="zh-CN" sz="2000" dirty="0">
                <a:solidFill>
                  <a:schemeClr val="tx1"/>
                </a:solidFill>
                <a:latin typeface="微软雅黑" panose="020B0503020204020204" pitchFamily="34" charset="-122"/>
                <a:ea typeface="微软雅黑" panose="020B0503020204020204" pitchFamily="34" charset="-122"/>
              </a:rPr>
              <a:t>Step2:</a:t>
            </a:r>
            <a:r>
              <a:rPr lang="zh-CN" altLang="en-US" sz="2000" dirty="0">
                <a:solidFill>
                  <a:schemeClr val="tx1"/>
                </a:solidFill>
                <a:latin typeface="微软雅黑" panose="020B0503020204020204" pitchFamily="34" charset="-122"/>
                <a:ea typeface="微软雅黑" panose="020B0503020204020204" pitchFamily="34" charset="-122"/>
              </a:rPr>
              <a:t>最佳匹配单元及其近邻神经元的权值将被调整</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使得这些权向量与当前输入样本的距离缩小</a:t>
            </a:r>
            <a:endParaRPr lang="en-US" altLang="zh-CN" sz="2000" dirty="0">
              <a:solidFill>
                <a:schemeClr val="tx1"/>
              </a:solidFill>
              <a:latin typeface="微软雅黑" panose="020B0503020204020204" pitchFamily="34" charset="-122"/>
              <a:ea typeface="微软雅黑" panose="020B0503020204020204" pitchFamily="34" charset="-122"/>
            </a:endParaRPr>
          </a:p>
          <a:p>
            <a:pPr marL="342900" indent="-342900">
              <a:lnSpc>
                <a:spcPct val="100000"/>
              </a:lnSpc>
            </a:pPr>
            <a:endParaRPr lang="en-US" altLang="zh-CN" dirty="0">
              <a:solidFill>
                <a:schemeClr val="tx1"/>
              </a:solidFill>
              <a:latin typeface="微软雅黑" panose="020B0503020204020204" pitchFamily="34" charset="-122"/>
              <a:ea typeface="微软雅黑" panose="020B0503020204020204" pitchFamily="34" charset="-122"/>
            </a:endParaRPr>
          </a:p>
          <a:p>
            <a:pPr marL="0" indent="0">
              <a:buNone/>
            </a:pPr>
            <a:endParaRPr lang="en-US" altLang="zh-CN" dirty="0">
              <a:solidFill>
                <a:schemeClr val="tx1"/>
              </a:solidFill>
              <a:latin typeface="微软雅黑" panose="020B0503020204020204" pitchFamily="34" charset="-122"/>
              <a:ea typeface="微软雅黑" panose="020B0503020204020204" pitchFamily="34" charset="-122"/>
            </a:endParaRPr>
          </a:p>
          <a:p>
            <a:pPr marL="0" indent="0">
              <a:buNone/>
            </a:pPr>
            <a:endParaRPr lang="en-US" altLang="zh-CN" sz="2000" dirty="0">
              <a:solidFill>
                <a:schemeClr val="tx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35469" y="1779976"/>
            <a:ext cx="4513531" cy="3385148"/>
          </a:xfrm>
          <a:prstGeom prst="rect">
            <a:avLst/>
          </a:prstGeom>
        </p:spPr>
      </p:pic>
      <p:sp>
        <p:nvSpPr>
          <p:cNvPr id="7" name="标题 1"/>
          <p:cNvSpPr>
            <a:spLocks noGrp="1"/>
          </p:cNvSpPr>
          <p:nvPr>
            <p:ph type="title"/>
          </p:nvPr>
        </p:nvSpPr>
        <p:spPr>
          <a:xfrm>
            <a:off x="762000" y="171772"/>
            <a:ext cx="7194550" cy="470898"/>
          </a:xfrm>
        </p:spPr>
        <p:txBody>
          <a:bodyPr/>
          <a:lstStyle/>
          <a:p>
            <a:r>
              <a:rPr lang="zh-CN" altLang="en-US" dirty="0">
                <a:solidFill>
                  <a:schemeClr val="tx1"/>
                </a:solidFill>
                <a:latin typeface="微软雅黑" panose="020B0503020204020204" pitchFamily="34" charset="-122"/>
                <a:ea typeface="微软雅黑" panose="020B0503020204020204" pitchFamily="34" charset="-122"/>
              </a:rPr>
              <a:t>其他常见神经网络</a:t>
            </a:r>
          </a:p>
        </p:txBody>
      </p:sp>
    </p:spTree>
    <p:extLst>
      <p:ext uri="{BB962C8B-B14F-4D97-AF65-F5344CB8AC3E}">
        <p14:creationId xmlns:p14="http://schemas.microsoft.com/office/powerpoint/2010/main" val="28820054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6"/>
                                        </p:tgtEl>
                                      </p:cBhvr>
                                      <p:by x="150000" y="150000"/>
                                    </p:animScale>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a:xfrm>
            <a:off x="914401" y="1131682"/>
            <a:ext cx="8629650" cy="457200"/>
          </a:xfrm>
        </p:spPr>
        <p:txBody>
          <a:bodyPr>
            <a:normAutofit fontScale="85000" lnSpcReduction="20000"/>
          </a:bodyPr>
          <a:lstStyle/>
          <a:p>
            <a:pPr lvl="0"/>
            <a:r>
              <a:rPr lang="zh-CN" altLang="en-US" dirty="0">
                <a:solidFill>
                  <a:schemeClr val="tx1"/>
                </a:solidFill>
                <a:latin typeface="微软雅黑" panose="020B0503020204020204" pitchFamily="34" charset="-122"/>
                <a:ea typeface="微软雅黑" panose="020B0503020204020204" pitchFamily="34" charset="-122"/>
              </a:rPr>
              <a:t>级联相关网络 </a:t>
            </a:r>
            <a:r>
              <a:rPr lang="en-US" altLang="zh-CN" sz="1600" dirty="0">
                <a:solidFill>
                  <a:schemeClr val="tx1"/>
                </a:solidFill>
                <a:latin typeface="微软雅黑" panose="020B0503020204020204" pitchFamily="34" charset="-122"/>
              </a:rPr>
              <a:t>[</a:t>
            </a:r>
            <a:r>
              <a:rPr lang="en-US" altLang="zh-CN" sz="1600" dirty="0" err="1">
                <a:solidFill>
                  <a:schemeClr val="tx1"/>
                </a:solidFill>
                <a:latin typeface="微软雅黑" panose="020B0503020204020204" pitchFamily="34" charset="-122"/>
              </a:rPr>
              <a:t>Fahlman</a:t>
            </a:r>
            <a:r>
              <a:rPr lang="en-US" altLang="zh-CN" sz="1600" dirty="0">
                <a:solidFill>
                  <a:schemeClr val="tx1"/>
                </a:solidFill>
                <a:latin typeface="微软雅黑" panose="020B0503020204020204" pitchFamily="34" charset="-122"/>
              </a:rPr>
              <a:t> and </a:t>
            </a:r>
            <a:r>
              <a:rPr lang="en-US" altLang="zh-CN" sz="1600" dirty="0" err="1">
                <a:solidFill>
                  <a:schemeClr val="tx1"/>
                </a:solidFill>
                <a:latin typeface="微软雅黑" panose="020B0503020204020204" pitchFamily="34" charset="-122"/>
              </a:rPr>
              <a:t>Lebiere</a:t>
            </a:r>
            <a:r>
              <a:rPr lang="en-US" altLang="zh-CN" sz="1600" dirty="0">
                <a:solidFill>
                  <a:schemeClr val="tx1"/>
                </a:solidFill>
                <a:latin typeface="微软雅黑" panose="020B0503020204020204" pitchFamily="34" charset="-122"/>
              </a:rPr>
              <a:t> 1990]</a:t>
            </a:r>
          </a:p>
          <a:p>
            <a:pPr marL="457200" indent="-457200">
              <a:buFont typeface="Wingdings" panose="05000000000000000000" pitchFamily="2" charset="2"/>
              <a:buChar char="p"/>
            </a:pPr>
            <a:endParaRPr lang="zh-CN" altLang="en-US" sz="1900" dirty="0">
              <a:solidFill>
                <a:schemeClr val="tx1"/>
              </a:solidFill>
              <a:latin typeface="微软雅黑" panose="020B0503020204020204" pitchFamily="34" charset="-122"/>
            </a:endParaRPr>
          </a:p>
        </p:txBody>
      </p:sp>
      <p:sp>
        <p:nvSpPr>
          <p:cNvPr id="4" name="内容占位符 3"/>
          <p:cNvSpPr>
            <a:spLocks noGrp="1"/>
          </p:cNvSpPr>
          <p:nvPr>
            <p:ph sz="quarter" idx="14"/>
          </p:nvPr>
        </p:nvSpPr>
        <p:spPr>
          <a:xfrm>
            <a:off x="914400" y="1828801"/>
            <a:ext cx="10134599" cy="4419600"/>
          </a:xfrm>
        </p:spPr>
        <p:txBody>
          <a:bodyPr>
            <a:normAutofit/>
          </a:bodyPr>
          <a:lstStyle/>
          <a:p>
            <a:pPr marL="0" indent="0">
              <a:buNone/>
            </a:pPr>
            <a:r>
              <a:rPr lang="zh-CN" altLang="en-US" sz="2000" dirty="0">
                <a:solidFill>
                  <a:schemeClr val="tx1"/>
                </a:solidFill>
                <a:latin typeface="微软雅黑" panose="020B0503020204020204" pitchFamily="34" charset="-122"/>
                <a:ea typeface="微软雅黑" panose="020B0503020204020204" pitchFamily="34" charset="-122"/>
              </a:rPr>
              <a:t>级联相关网络不仅利用训练样本优化连接权值</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阈值参数</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将网络的结构也当做学习的目标之一</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希望在训练过程中找到适合数据的网络结构</a:t>
            </a:r>
            <a:r>
              <a:rPr lang="en-US" altLang="zh-CN" sz="2000" dirty="0">
                <a:solidFill>
                  <a:schemeClr val="tx1"/>
                </a:solidFill>
                <a:latin typeface="微软雅黑" panose="020B0503020204020204" pitchFamily="34" charset="-122"/>
                <a:ea typeface="微软雅黑" panose="020B0503020204020204" pitchFamily="34" charset="-122"/>
              </a:rPr>
              <a:t>. </a:t>
            </a:r>
          </a:p>
          <a:p>
            <a:pPr marL="342900" indent="-342900">
              <a:lnSpc>
                <a:spcPct val="100000"/>
              </a:lnSpc>
              <a:spcAft>
                <a:spcPts val="600"/>
              </a:spcAft>
            </a:pPr>
            <a:r>
              <a:rPr lang="zh-CN" altLang="en-US" dirty="0">
                <a:solidFill>
                  <a:schemeClr val="tx1"/>
                </a:solidFill>
                <a:latin typeface="微软雅黑" panose="020B0503020204020204" pitchFamily="34" charset="-122"/>
                <a:ea typeface="微软雅黑" panose="020B0503020204020204" pitchFamily="34" charset="-122"/>
              </a:rPr>
              <a:t>级联与相关</a:t>
            </a:r>
            <a:endParaRPr lang="en-US" altLang="zh-CN" dirty="0">
              <a:solidFill>
                <a:schemeClr val="tx1"/>
              </a:solidFill>
              <a:latin typeface="微软雅黑" panose="020B0503020204020204" pitchFamily="34" charset="-122"/>
              <a:ea typeface="微软雅黑" panose="020B0503020204020204" pitchFamily="34" charset="-122"/>
            </a:endParaRPr>
          </a:p>
          <a:p>
            <a:pPr marL="0" indent="0">
              <a:buNone/>
            </a:pPr>
            <a:r>
              <a:rPr lang="zh-CN" altLang="en-US" sz="2000" b="1" dirty="0">
                <a:solidFill>
                  <a:schemeClr val="tx1"/>
                </a:solidFill>
                <a:latin typeface="微软雅黑" panose="020B0503020204020204" pitchFamily="34" charset="-122"/>
                <a:ea typeface="微软雅黑" panose="020B0503020204020204" pitchFamily="34" charset="-122"/>
              </a:rPr>
              <a:t>级联</a:t>
            </a:r>
            <a:r>
              <a:rPr lang="zh-CN" altLang="en-US" sz="2000" dirty="0">
                <a:solidFill>
                  <a:schemeClr val="tx1"/>
                </a:solidFill>
                <a:latin typeface="微软雅黑" panose="020B0503020204020204" pitchFamily="34" charset="-122"/>
                <a:ea typeface="微软雅黑" panose="020B0503020204020204" pitchFamily="34" charset="-122"/>
              </a:rPr>
              <a:t>：建立层次连接的层级结构</a:t>
            </a:r>
            <a:endParaRPr lang="en-US" altLang="zh-CN" sz="2000" dirty="0">
              <a:solidFill>
                <a:schemeClr val="tx1"/>
              </a:solidFill>
              <a:latin typeface="微软雅黑" panose="020B0503020204020204" pitchFamily="34" charset="-122"/>
              <a:ea typeface="微软雅黑" panose="020B0503020204020204" pitchFamily="34" charset="-122"/>
            </a:endParaRPr>
          </a:p>
          <a:p>
            <a:pPr marL="0" indent="0">
              <a:buNone/>
            </a:pPr>
            <a:r>
              <a:rPr lang="zh-CN" altLang="en-US" sz="2000" b="1" dirty="0">
                <a:solidFill>
                  <a:schemeClr val="tx1"/>
                </a:solidFill>
                <a:latin typeface="微软雅黑" panose="020B0503020204020204" pitchFamily="34" charset="-122"/>
                <a:ea typeface="微软雅黑" panose="020B0503020204020204" pitchFamily="34" charset="-122"/>
              </a:rPr>
              <a:t>相关</a:t>
            </a:r>
            <a:r>
              <a:rPr lang="zh-CN" altLang="en-US" sz="2000" dirty="0">
                <a:solidFill>
                  <a:schemeClr val="tx1"/>
                </a:solidFill>
                <a:latin typeface="微软雅黑" panose="020B0503020204020204" pitchFamily="34" charset="-122"/>
                <a:ea typeface="微软雅黑" panose="020B0503020204020204" pitchFamily="34" charset="-122"/>
              </a:rPr>
              <a:t>：最大化神经元的输出与网络误差时间的相关性来训练相关参数</a:t>
            </a:r>
            <a:endParaRPr lang="en-US" altLang="zh-CN" sz="2000" dirty="0">
              <a:solidFill>
                <a:schemeClr val="tx1"/>
              </a:solidFill>
              <a:latin typeface="微软雅黑" panose="020B0503020204020204" pitchFamily="34" charset="-122"/>
              <a:ea typeface="微软雅黑" panose="020B0503020204020204" pitchFamily="34" charset="-122"/>
            </a:endParaRPr>
          </a:p>
          <a:p>
            <a:pPr marL="342900" indent="-342900">
              <a:lnSpc>
                <a:spcPct val="100000"/>
              </a:lnSpc>
              <a:spcAft>
                <a:spcPts val="600"/>
              </a:spcAft>
            </a:pPr>
            <a:r>
              <a:rPr lang="zh-CN" altLang="en-US" dirty="0">
                <a:solidFill>
                  <a:schemeClr val="tx1"/>
                </a:solidFill>
                <a:latin typeface="微软雅黑" panose="020B0503020204020204" pitchFamily="34" charset="-122"/>
                <a:ea typeface="微软雅黑" panose="020B0503020204020204" pitchFamily="34" charset="-122"/>
              </a:rPr>
              <a:t>网络优化演示</a:t>
            </a:r>
            <a:endParaRPr lang="en-US" altLang="zh-CN" dirty="0">
              <a:solidFill>
                <a:schemeClr val="tx1"/>
              </a:solidFill>
              <a:latin typeface="微软雅黑" panose="020B0503020204020204" pitchFamily="34" charset="-122"/>
              <a:ea typeface="微软雅黑" panose="020B0503020204020204" pitchFamily="34" charset="-122"/>
            </a:endParaRPr>
          </a:p>
          <a:p>
            <a:pPr>
              <a:spcBef>
                <a:spcPts val="1200"/>
              </a:spcBef>
              <a:spcAft>
                <a:spcPts val="600"/>
              </a:spcAft>
            </a:pPr>
            <a:endParaRPr lang="en-US" altLang="zh-CN" dirty="0">
              <a:solidFill>
                <a:schemeClr val="tx1"/>
              </a:solidFill>
              <a:latin typeface="微软雅黑" panose="020B0503020204020204" pitchFamily="34" charset="-122"/>
              <a:ea typeface="微软雅黑" panose="020B0503020204020204" pitchFamily="34" charset="-122"/>
            </a:endParaRPr>
          </a:p>
          <a:p>
            <a:pPr marL="0" indent="0">
              <a:spcBef>
                <a:spcPts val="1200"/>
              </a:spcBef>
              <a:spcAft>
                <a:spcPts val="600"/>
              </a:spcAft>
              <a:buNone/>
            </a:pPr>
            <a:endParaRPr lang="en-US" altLang="zh-CN" dirty="0">
              <a:solidFill>
                <a:schemeClr val="tx1"/>
              </a:solidFill>
              <a:latin typeface="微软雅黑" panose="020B0503020204020204" pitchFamily="34" charset="-122"/>
              <a:ea typeface="微软雅黑" panose="020B0503020204020204" pitchFamily="34" charset="-122"/>
            </a:endParaRPr>
          </a:p>
          <a:p>
            <a:pPr marL="0" indent="0">
              <a:buNone/>
            </a:pPr>
            <a:endParaRPr lang="en-US" altLang="zh-CN" dirty="0">
              <a:solidFill>
                <a:schemeClr val="tx1"/>
              </a:solidFill>
              <a:latin typeface="微软雅黑" panose="020B0503020204020204" pitchFamily="34" charset="-122"/>
              <a:ea typeface="微软雅黑" panose="020B0503020204020204" pitchFamily="34" charset="-122"/>
            </a:endParaRPr>
          </a:p>
          <a:p>
            <a:pPr marL="0" indent="0">
              <a:buNone/>
            </a:pPr>
            <a:endParaRPr lang="en-US" altLang="zh-CN" sz="2000" dirty="0">
              <a:solidFill>
                <a:schemeClr val="tx1"/>
              </a:solidFill>
              <a:latin typeface="微软雅黑" panose="020B0503020204020204" pitchFamily="34" charset="-122"/>
              <a:ea typeface="微软雅黑" panose="020B0503020204020204" pitchFamily="34" charset="-122"/>
            </a:endParaRPr>
          </a:p>
        </p:txBody>
      </p:sp>
      <p:pic>
        <p:nvPicPr>
          <p:cNvPr id="5" name="图片 4"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2263" y="4349986"/>
            <a:ext cx="6338137" cy="1822214"/>
          </a:xfrm>
          <a:prstGeom prst="rect">
            <a:avLst/>
          </a:prstGeom>
        </p:spPr>
      </p:pic>
      <p:sp>
        <p:nvSpPr>
          <p:cNvPr id="7" name="标题 1"/>
          <p:cNvSpPr>
            <a:spLocks noGrp="1"/>
          </p:cNvSpPr>
          <p:nvPr>
            <p:ph type="title"/>
          </p:nvPr>
        </p:nvSpPr>
        <p:spPr>
          <a:xfrm>
            <a:off x="838200" y="152400"/>
            <a:ext cx="7194550" cy="470898"/>
          </a:xfrm>
        </p:spPr>
        <p:txBody>
          <a:bodyPr/>
          <a:lstStyle/>
          <a:p>
            <a:r>
              <a:rPr lang="zh-CN" altLang="en-US" dirty="0">
                <a:solidFill>
                  <a:schemeClr val="tx1"/>
                </a:solidFill>
                <a:latin typeface="微软雅黑" panose="020B0503020204020204" pitchFamily="34" charset="-122"/>
                <a:ea typeface="微软雅黑" panose="020B0503020204020204" pitchFamily="34" charset="-122"/>
              </a:rPr>
              <a:t>其他常见神经网络</a:t>
            </a:r>
          </a:p>
        </p:txBody>
      </p:sp>
    </p:spTree>
    <p:extLst>
      <p:ext uri="{BB962C8B-B14F-4D97-AF65-F5344CB8AC3E}">
        <p14:creationId xmlns:p14="http://schemas.microsoft.com/office/powerpoint/2010/main" val="279300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01000" y="2423870"/>
            <a:ext cx="2858660" cy="3650290"/>
          </a:xfrm>
          <a:prstGeom prst="rect">
            <a:avLst/>
          </a:prstGeom>
        </p:spPr>
      </p:pic>
      <p:sp>
        <p:nvSpPr>
          <p:cNvPr id="3" name="文本占位符 2"/>
          <p:cNvSpPr>
            <a:spLocks noGrp="1"/>
          </p:cNvSpPr>
          <p:nvPr>
            <p:ph type="body" sz="quarter" idx="13"/>
          </p:nvPr>
        </p:nvSpPr>
        <p:spPr>
          <a:xfrm>
            <a:off x="973667" y="1132080"/>
            <a:ext cx="11506200" cy="457200"/>
          </a:xfrm>
        </p:spPr>
        <p:txBody>
          <a:bodyPr>
            <a:normAutofit fontScale="77500" lnSpcReduction="20000"/>
          </a:bodyPr>
          <a:lstStyle/>
          <a:p>
            <a:pPr lvl="0"/>
            <a:r>
              <a:rPr lang="en-US" altLang="zh-CN" sz="3200" dirty="0">
                <a:solidFill>
                  <a:schemeClr val="tx1"/>
                </a:solidFill>
                <a:latin typeface="微软雅黑" panose="020B0503020204020204" pitchFamily="34" charset="-122"/>
              </a:rPr>
              <a:t>Elman </a:t>
            </a:r>
            <a:r>
              <a:rPr lang="zh-CN" altLang="en-US" sz="3200" dirty="0">
                <a:solidFill>
                  <a:schemeClr val="tx1"/>
                </a:solidFill>
                <a:latin typeface="微软雅黑" panose="020B0503020204020204" pitchFamily="34" charset="-122"/>
              </a:rPr>
              <a:t>网络 </a:t>
            </a:r>
            <a:r>
              <a:rPr lang="en-US" altLang="zh-CN" sz="1700" dirty="0">
                <a:solidFill>
                  <a:schemeClr val="tx1"/>
                </a:solidFill>
                <a:latin typeface="微软雅黑" panose="020B0503020204020204" pitchFamily="34" charset="-122"/>
              </a:rPr>
              <a:t>[Elman 1990]</a:t>
            </a:r>
          </a:p>
          <a:p>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4" name="内容占位符 3"/>
          <p:cNvSpPr>
            <a:spLocks noGrp="1"/>
          </p:cNvSpPr>
          <p:nvPr>
            <p:ph sz="quarter" idx="14"/>
          </p:nvPr>
        </p:nvSpPr>
        <p:spPr>
          <a:xfrm>
            <a:off x="990600" y="1730760"/>
            <a:ext cx="11506200" cy="4343400"/>
          </a:xfrm>
        </p:spPr>
        <p:txBody>
          <a:bodyPr>
            <a:normAutofit fontScale="85000" lnSpcReduction="20000"/>
          </a:bodyPr>
          <a:lstStyle/>
          <a:p>
            <a:pPr marL="342900" indent="-342900">
              <a:lnSpc>
                <a:spcPct val="100000"/>
              </a:lnSpc>
            </a:pPr>
            <a:r>
              <a:rPr lang="zh-CN" altLang="en-US" dirty="0">
                <a:solidFill>
                  <a:schemeClr val="tx1"/>
                </a:solidFill>
                <a:latin typeface="微软雅黑" panose="020B0503020204020204" pitchFamily="34" charset="-122"/>
                <a:ea typeface="微软雅黑" panose="020B0503020204020204" pitchFamily="34" charset="-122"/>
              </a:rPr>
              <a:t>递归神经网络</a:t>
            </a:r>
            <a:endParaRPr lang="en-US" altLang="zh-CN" dirty="0">
              <a:solidFill>
                <a:schemeClr val="tx1"/>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r>
              <a:rPr lang="zh-CN" altLang="en-US" sz="2000" dirty="0">
                <a:solidFill>
                  <a:schemeClr val="tx1"/>
                </a:solidFill>
                <a:latin typeface="微软雅黑" panose="020B0503020204020204" pitchFamily="34" charset="-122"/>
                <a:ea typeface="微软雅黑" panose="020B0503020204020204" pitchFamily="34" charset="-122"/>
              </a:rPr>
              <a:t>允许网络中出现环形结构</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使得神经元的输出反馈回来作为输入信号</a:t>
            </a:r>
            <a:endParaRPr lang="en-US" altLang="zh-CN" sz="2000" dirty="0">
              <a:solidFill>
                <a:schemeClr val="tx1"/>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r>
              <a:rPr lang="en-US" altLang="zh-CN" sz="2000" i="1" dirty="0">
                <a:solidFill>
                  <a:schemeClr val="tx1"/>
                </a:solidFill>
                <a:latin typeface="微软雅黑" panose="020B0503020204020204" pitchFamily="34" charset="-122"/>
                <a:ea typeface="微软雅黑" panose="020B0503020204020204" pitchFamily="34" charset="-122"/>
              </a:rPr>
              <a:t>t </a:t>
            </a:r>
            <a:r>
              <a:rPr lang="zh-CN" altLang="en-US" sz="2000" dirty="0">
                <a:solidFill>
                  <a:schemeClr val="tx1"/>
                </a:solidFill>
                <a:latin typeface="微软雅黑" panose="020B0503020204020204" pitchFamily="34" charset="-122"/>
                <a:ea typeface="微软雅黑" panose="020B0503020204020204" pitchFamily="34" charset="-122"/>
              </a:rPr>
              <a:t>时刻网络的输出状态：由</a:t>
            </a:r>
            <a:r>
              <a:rPr lang="en-US" altLang="zh-CN" sz="2000" dirty="0">
                <a:solidFill>
                  <a:schemeClr val="tx1"/>
                </a:solidFill>
                <a:latin typeface="微软雅黑" panose="020B0503020204020204" pitchFamily="34" charset="-122"/>
                <a:ea typeface="微软雅黑" panose="020B0503020204020204" pitchFamily="34" charset="-122"/>
              </a:rPr>
              <a:t> </a:t>
            </a:r>
            <a:r>
              <a:rPr lang="en-US" altLang="zh-CN" sz="2000" i="1" dirty="0">
                <a:solidFill>
                  <a:schemeClr val="tx1"/>
                </a:solidFill>
                <a:latin typeface="微软雅黑" panose="020B0503020204020204" pitchFamily="34" charset="-122"/>
                <a:ea typeface="微软雅黑" panose="020B0503020204020204" pitchFamily="34" charset="-122"/>
              </a:rPr>
              <a:t>t</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时刻的输入状态和 </a:t>
            </a:r>
            <a:r>
              <a:rPr lang="en-US" altLang="zh-CN" sz="2000" i="1" dirty="0">
                <a:solidFill>
                  <a:schemeClr val="tx1"/>
                </a:solidFill>
                <a:latin typeface="微软雅黑" panose="020B0503020204020204" pitchFamily="34" charset="-122"/>
                <a:ea typeface="微软雅黑" panose="020B0503020204020204" pitchFamily="34" charset="-122"/>
              </a:rPr>
              <a:t>t</a:t>
            </a:r>
            <a:r>
              <a:rPr lang="en-US" altLang="zh-CN" sz="2000" dirty="0">
                <a:solidFill>
                  <a:schemeClr val="tx1"/>
                </a:solidFill>
                <a:latin typeface="微软雅黑" panose="020B0503020204020204" pitchFamily="34" charset="-122"/>
                <a:ea typeface="微软雅黑" panose="020B0503020204020204" pitchFamily="34" charset="-122"/>
              </a:rPr>
              <a:t>-1 </a:t>
            </a:r>
            <a:r>
              <a:rPr lang="zh-CN" altLang="en-US" sz="2000" dirty="0">
                <a:solidFill>
                  <a:schemeClr val="tx1"/>
                </a:solidFill>
                <a:latin typeface="微软雅黑" panose="020B0503020204020204" pitchFamily="34" charset="-122"/>
                <a:ea typeface="微软雅黑" panose="020B0503020204020204" pitchFamily="34" charset="-122"/>
              </a:rPr>
              <a:t>时刻的网络状态决定</a:t>
            </a:r>
            <a:endParaRPr lang="en-US" altLang="zh-CN" sz="2000" dirty="0">
              <a:solidFill>
                <a:schemeClr val="tx1"/>
              </a:solidFill>
              <a:latin typeface="微软雅黑" panose="020B0503020204020204" pitchFamily="34" charset="-122"/>
              <a:ea typeface="微软雅黑" panose="020B0503020204020204" pitchFamily="34" charset="-122"/>
            </a:endParaRPr>
          </a:p>
          <a:p>
            <a:pPr marL="342900" indent="-342900">
              <a:lnSpc>
                <a:spcPct val="110000"/>
              </a:lnSpc>
            </a:pPr>
            <a:r>
              <a:rPr lang="en-US" altLang="zh-CN" dirty="0">
                <a:solidFill>
                  <a:schemeClr val="tx1"/>
                </a:solidFill>
                <a:latin typeface="微软雅黑" panose="020B0503020204020204" pitchFamily="34" charset="-122"/>
                <a:ea typeface="微软雅黑" panose="020B0503020204020204" pitchFamily="34" charset="-122"/>
              </a:rPr>
              <a:t>Elman </a:t>
            </a:r>
            <a:r>
              <a:rPr lang="zh-CN" altLang="en-US" dirty="0">
                <a:solidFill>
                  <a:schemeClr val="tx1"/>
                </a:solidFill>
                <a:latin typeface="微软雅黑" panose="020B0503020204020204" pitchFamily="34" charset="-122"/>
                <a:ea typeface="微软雅黑" panose="020B0503020204020204" pitchFamily="34" charset="-122"/>
              </a:rPr>
              <a:t>网络</a:t>
            </a:r>
            <a:endParaRPr lang="en-US" altLang="zh-CN" dirty="0">
              <a:solidFill>
                <a:schemeClr val="tx1"/>
              </a:solidFill>
              <a:latin typeface="微软雅黑" panose="020B0503020204020204" pitchFamily="34" charset="-122"/>
              <a:ea typeface="微软雅黑" panose="020B0503020204020204" pitchFamily="34" charset="-122"/>
            </a:endParaRPr>
          </a:p>
          <a:p>
            <a:pPr marL="0" indent="0">
              <a:buNone/>
            </a:pPr>
            <a:r>
              <a:rPr lang="en-US" altLang="zh-CN" sz="2000" dirty="0" err="1">
                <a:solidFill>
                  <a:schemeClr val="tx1"/>
                </a:solidFill>
                <a:latin typeface="微软雅黑" panose="020B0503020204020204" pitchFamily="34" charset="-122"/>
                <a:ea typeface="微软雅黑" panose="020B0503020204020204" pitchFamily="34" charset="-122"/>
              </a:rPr>
              <a:t>Elamn</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网络是最常用的递归神经网络之一</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结构如图所示</a:t>
            </a:r>
            <a:r>
              <a:rPr lang="en-US" altLang="zh-CN" sz="2000" dirty="0">
                <a:solidFill>
                  <a:schemeClr val="tx1"/>
                </a:solidFill>
                <a:latin typeface="微软雅黑" panose="020B0503020204020204" pitchFamily="34" charset="-122"/>
                <a:ea typeface="微软雅黑" panose="020B0503020204020204" pitchFamily="34" charset="-122"/>
              </a:rPr>
              <a:t>, </a:t>
            </a:r>
          </a:p>
          <a:p>
            <a:pPr marL="0" indent="0">
              <a:buNone/>
            </a:pPr>
            <a:r>
              <a:rPr lang="zh-CN" altLang="en-US" sz="2000" dirty="0">
                <a:solidFill>
                  <a:schemeClr val="tx1"/>
                </a:solidFill>
                <a:latin typeface="微软雅黑" panose="020B0503020204020204" pitchFamily="34" charset="-122"/>
                <a:ea typeface="微软雅黑" panose="020B0503020204020204" pitchFamily="34" charset="-122"/>
              </a:rPr>
              <a:t>这种结构与前馈神经网络很相似</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但是隐层神经元的输出</a:t>
            </a:r>
            <a:endParaRPr lang="en-US" altLang="zh-CN" sz="2000" dirty="0">
              <a:solidFill>
                <a:schemeClr val="tx1"/>
              </a:solidFill>
              <a:latin typeface="微软雅黑" panose="020B0503020204020204" pitchFamily="34" charset="-122"/>
              <a:ea typeface="微软雅黑" panose="020B0503020204020204" pitchFamily="34" charset="-122"/>
            </a:endParaRPr>
          </a:p>
          <a:p>
            <a:pPr marL="0" indent="0">
              <a:buNone/>
            </a:pPr>
            <a:r>
              <a:rPr lang="zh-CN" altLang="en-US" sz="2000" dirty="0">
                <a:solidFill>
                  <a:schemeClr val="tx1"/>
                </a:solidFill>
                <a:latin typeface="微软雅黑" panose="020B0503020204020204" pitchFamily="34" charset="-122"/>
                <a:ea typeface="微软雅黑" panose="020B0503020204020204" pitchFamily="34" charset="-122"/>
              </a:rPr>
              <a:t>被反馈回来</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与下一时刻输入层神经元提供的信号一起</a:t>
            </a:r>
            <a:r>
              <a:rPr lang="en-US" altLang="zh-CN" sz="2000" dirty="0">
                <a:solidFill>
                  <a:schemeClr val="tx1"/>
                </a:solidFill>
                <a:latin typeface="微软雅黑" panose="020B0503020204020204" pitchFamily="34" charset="-122"/>
                <a:ea typeface="微软雅黑" panose="020B0503020204020204" pitchFamily="34" charset="-122"/>
              </a:rPr>
              <a:t>, </a:t>
            </a:r>
          </a:p>
          <a:p>
            <a:pPr marL="0" indent="0">
              <a:buNone/>
            </a:pPr>
            <a:r>
              <a:rPr lang="zh-CN" altLang="en-US" sz="2000" dirty="0">
                <a:solidFill>
                  <a:schemeClr val="tx1"/>
                </a:solidFill>
                <a:latin typeface="微软雅黑" panose="020B0503020204020204" pitchFamily="34" charset="-122"/>
                <a:ea typeface="微软雅黑" panose="020B0503020204020204" pitchFamily="34" charset="-122"/>
              </a:rPr>
              <a:t>作为隐层神经元在下一时刻的输入</a:t>
            </a:r>
            <a:endParaRPr lang="en-US" altLang="zh-CN" sz="2000" dirty="0">
              <a:solidFill>
                <a:schemeClr val="tx1"/>
              </a:solidFill>
              <a:latin typeface="微软雅黑" panose="020B0503020204020204" pitchFamily="34" charset="-122"/>
              <a:ea typeface="微软雅黑" panose="020B0503020204020204" pitchFamily="34" charset="-122"/>
            </a:endParaRPr>
          </a:p>
          <a:p>
            <a:pPr marL="342900" indent="-342900">
              <a:lnSpc>
                <a:spcPct val="120000"/>
              </a:lnSpc>
            </a:pPr>
            <a:r>
              <a:rPr lang="zh-CN" altLang="en-US" dirty="0">
                <a:solidFill>
                  <a:schemeClr val="tx1"/>
                </a:solidFill>
                <a:latin typeface="微软雅黑" panose="020B0503020204020204" pitchFamily="34" charset="-122"/>
                <a:ea typeface="微软雅黑" panose="020B0503020204020204" pitchFamily="34" charset="-122"/>
              </a:rPr>
              <a:t>训练算法</a:t>
            </a:r>
            <a:endParaRPr lang="en-US" altLang="zh-CN" dirty="0">
              <a:solidFill>
                <a:schemeClr val="tx1"/>
              </a:solidFill>
              <a:latin typeface="微软雅黑" panose="020B0503020204020204" pitchFamily="34" charset="-122"/>
              <a:ea typeface="微软雅黑" panose="020B0503020204020204" pitchFamily="34" charset="-122"/>
            </a:endParaRPr>
          </a:p>
          <a:p>
            <a:pPr marL="0" indent="0">
              <a:buNone/>
            </a:pPr>
            <a:r>
              <a:rPr lang="zh-CN" altLang="en-US" sz="2000" dirty="0">
                <a:solidFill>
                  <a:schemeClr val="tx1"/>
                </a:solidFill>
                <a:latin typeface="微软雅黑" panose="020B0503020204020204" pitchFamily="34" charset="-122"/>
                <a:ea typeface="微软雅黑" panose="020B0503020204020204" pitchFamily="34" charset="-122"/>
              </a:rPr>
              <a:t>推广的</a:t>
            </a:r>
            <a:r>
              <a:rPr lang="en-US" altLang="zh-CN" sz="2000" dirty="0">
                <a:solidFill>
                  <a:schemeClr val="tx1"/>
                </a:solidFill>
                <a:latin typeface="微软雅黑" panose="020B0503020204020204" pitchFamily="34" charset="-122"/>
                <a:ea typeface="微软雅黑" panose="020B0503020204020204" pitchFamily="34" charset="-122"/>
              </a:rPr>
              <a:t>BP</a:t>
            </a:r>
            <a:r>
              <a:rPr lang="zh-CN" altLang="en-US" sz="2000" dirty="0">
                <a:solidFill>
                  <a:schemeClr val="tx1"/>
                </a:solidFill>
                <a:latin typeface="微软雅黑" panose="020B0503020204020204" pitchFamily="34" charset="-122"/>
                <a:ea typeface="微软雅黑" panose="020B0503020204020204" pitchFamily="34" charset="-122"/>
              </a:rPr>
              <a:t>算法</a:t>
            </a:r>
            <a:r>
              <a:rPr lang="en-US" altLang="zh-CN" sz="2000" dirty="0">
                <a:solidFill>
                  <a:schemeClr val="tx1"/>
                </a:solidFill>
                <a:latin typeface="微软雅黑" panose="020B0503020204020204" pitchFamily="34" charset="-122"/>
                <a:ea typeface="微软雅黑" panose="020B0503020204020204" pitchFamily="34" charset="-122"/>
              </a:rPr>
              <a:t>. </a:t>
            </a:r>
            <a:r>
              <a:rPr lang="en-US" altLang="zh-CN" sz="2000" b="1" dirty="0">
                <a:solidFill>
                  <a:schemeClr val="tx1"/>
                </a:solidFill>
                <a:latin typeface="微软雅黑" panose="020B0503020204020204" pitchFamily="34" charset="-122"/>
                <a:ea typeface="微软雅黑" panose="020B0503020204020204" pitchFamily="34" charset="-122"/>
              </a:rPr>
              <a:t> </a:t>
            </a:r>
            <a:r>
              <a:rPr lang="en-US" altLang="zh-CN" sz="1600" dirty="0">
                <a:solidFill>
                  <a:schemeClr val="tx1"/>
                </a:solidFill>
                <a:latin typeface="微软雅黑" panose="020B0503020204020204" pitchFamily="34" charset="-122"/>
                <a:ea typeface="微软雅黑" panose="020B0503020204020204" pitchFamily="34" charset="-122"/>
              </a:rPr>
              <a:t>[Pineda,  1987]</a:t>
            </a:r>
          </a:p>
          <a:p>
            <a:pPr marL="0" indent="0">
              <a:buNone/>
            </a:pPr>
            <a:endParaRPr lang="en-US" altLang="zh-CN" sz="2000" dirty="0">
              <a:solidFill>
                <a:schemeClr val="tx1"/>
              </a:solidFill>
              <a:latin typeface="微软雅黑" panose="020B0503020204020204" pitchFamily="34" charset="-122"/>
              <a:ea typeface="微软雅黑" panose="020B0503020204020204" pitchFamily="34" charset="-122"/>
            </a:endParaRPr>
          </a:p>
          <a:p>
            <a:pPr marL="0" indent="0">
              <a:buNone/>
            </a:pPr>
            <a:endParaRPr lang="en-US" altLang="zh-CN" sz="2000" dirty="0">
              <a:solidFill>
                <a:schemeClr val="tx1"/>
              </a:solidFill>
              <a:latin typeface="微软雅黑" panose="020B0503020204020204" pitchFamily="34" charset="-122"/>
              <a:ea typeface="微软雅黑" panose="020B0503020204020204" pitchFamily="34" charset="-122"/>
            </a:endParaRPr>
          </a:p>
          <a:p>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7" name="标题 1"/>
          <p:cNvSpPr>
            <a:spLocks noGrp="1"/>
          </p:cNvSpPr>
          <p:nvPr>
            <p:ph type="title"/>
          </p:nvPr>
        </p:nvSpPr>
        <p:spPr>
          <a:xfrm>
            <a:off x="990600" y="191956"/>
            <a:ext cx="7194550" cy="470898"/>
          </a:xfrm>
        </p:spPr>
        <p:txBody>
          <a:bodyPr/>
          <a:lstStyle/>
          <a:p>
            <a:r>
              <a:rPr lang="zh-CN" altLang="en-US" dirty="0">
                <a:solidFill>
                  <a:schemeClr val="tx1"/>
                </a:solidFill>
                <a:latin typeface="微软雅黑" panose="020B0503020204020204" pitchFamily="34" charset="-122"/>
                <a:ea typeface="微软雅黑" panose="020B0503020204020204" pitchFamily="34" charset="-122"/>
              </a:rPr>
              <a:t>其他常见神经网络</a:t>
            </a:r>
          </a:p>
        </p:txBody>
      </p:sp>
    </p:spTree>
    <p:extLst>
      <p:ext uri="{BB962C8B-B14F-4D97-AF65-F5344CB8AC3E}">
        <p14:creationId xmlns:p14="http://schemas.microsoft.com/office/powerpoint/2010/main" val="10145908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a:xfrm>
            <a:off x="973667" y="1116767"/>
            <a:ext cx="11506200" cy="457200"/>
          </a:xfrm>
        </p:spPr>
        <p:txBody>
          <a:bodyPr>
            <a:normAutofit fontScale="92500" lnSpcReduction="10000"/>
          </a:bodyPr>
          <a:lstStyle/>
          <a:p>
            <a:r>
              <a:rPr lang="en-US" altLang="zh-CN" dirty="0">
                <a:solidFill>
                  <a:schemeClr val="tx1"/>
                </a:solidFill>
                <a:latin typeface="微软雅黑" panose="020B0503020204020204" pitchFamily="34" charset="-122"/>
                <a:ea typeface="微软雅黑" panose="020B0503020204020204" pitchFamily="34" charset="-122"/>
              </a:rPr>
              <a:t>Boltzmann </a:t>
            </a:r>
            <a:r>
              <a:rPr lang="zh-CN" altLang="en-US" dirty="0">
                <a:solidFill>
                  <a:schemeClr val="tx1"/>
                </a:solidFill>
                <a:latin typeface="微软雅黑" panose="020B0503020204020204" pitchFamily="34" charset="-122"/>
                <a:ea typeface="微软雅黑" panose="020B0503020204020204" pitchFamily="34" charset="-122"/>
              </a:rPr>
              <a:t>机</a:t>
            </a:r>
          </a:p>
        </p:txBody>
      </p:sp>
      <p:sp>
        <p:nvSpPr>
          <p:cNvPr id="4" name="内容占位符 3"/>
          <p:cNvSpPr>
            <a:spLocks noGrp="1"/>
          </p:cNvSpPr>
          <p:nvPr>
            <p:ph sz="quarter" idx="14"/>
          </p:nvPr>
        </p:nvSpPr>
        <p:spPr>
          <a:xfrm>
            <a:off x="990600" y="1774005"/>
            <a:ext cx="9906000" cy="4393181"/>
          </a:xfrm>
        </p:spPr>
        <p:txBody>
          <a:bodyPr>
            <a:normAutofit fontScale="85000" lnSpcReduction="20000"/>
          </a:bodyPr>
          <a:lstStyle/>
          <a:p>
            <a:pPr marL="342900" indent="-342900">
              <a:lnSpc>
                <a:spcPct val="100000"/>
              </a:lnSpc>
            </a:pPr>
            <a:r>
              <a:rPr lang="zh-CN" altLang="en-US" dirty="0">
                <a:solidFill>
                  <a:schemeClr val="tx1"/>
                </a:solidFill>
                <a:latin typeface="微软雅黑" panose="020B0503020204020204" pitchFamily="34" charset="-122"/>
                <a:ea typeface="微软雅黑" panose="020B0503020204020204" pitchFamily="34" charset="-122"/>
              </a:rPr>
              <a:t>能量模型</a:t>
            </a:r>
            <a:endParaRPr lang="en-US" altLang="zh-CN" dirty="0">
              <a:solidFill>
                <a:schemeClr val="tx1"/>
              </a:solidFill>
              <a:latin typeface="微软雅黑" panose="020B0503020204020204" pitchFamily="34" charset="-122"/>
              <a:ea typeface="微软雅黑" panose="020B0503020204020204" pitchFamily="34" charset="-122"/>
            </a:endParaRPr>
          </a:p>
          <a:p>
            <a:pPr marL="0" indent="0">
              <a:lnSpc>
                <a:spcPct val="120000"/>
              </a:lnSpc>
              <a:buNone/>
            </a:pPr>
            <a:r>
              <a:rPr lang="zh-CN" altLang="en-US" sz="2000" dirty="0">
                <a:solidFill>
                  <a:schemeClr val="tx1"/>
                </a:solidFill>
                <a:latin typeface="微软雅黑" panose="020B0503020204020204" pitchFamily="34" charset="-122"/>
                <a:ea typeface="微软雅黑" panose="020B0503020204020204" pitchFamily="34" charset="-122"/>
              </a:rPr>
              <a:t>神经网络中有一类模型为网络定义一个“能量”</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能量最小化时网络达到理想状态</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而网络的训练就是在最小化这个能量函数</a:t>
            </a:r>
            <a:r>
              <a:rPr lang="en-US" altLang="zh-CN" sz="2000" dirty="0">
                <a:solidFill>
                  <a:schemeClr val="tx1"/>
                </a:solidFill>
                <a:latin typeface="微软雅黑" panose="020B0503020204020204" pitchFamily="34" charset="-122"/>
                <a:ea typeface="微软雅黑" panose="020B0503020204020204" pitchFamily="34" charset="-122"/>
              </a:rPr>
              <a:t>. </a:t>
            </a:r>
          </a:p>
          <a:p>
            <a:pPr marL="342900" indent="-342900">
              <a:lnSpc>
                <a:spcPct val="100000"/>
              </a:lnSpc>
            </a:pPr>
            <a:r>
              <a:rPr lang="en-US" altLang="zh-CN" dirty="0">
                <a:solidFill>
                  <a:schemeClr val="tx1"/>
                </a:solidFill>
                <a:latin typeface="微软雅黑" panose="020B0503020204020204" pitchFamily="34" charset="-122"/>
                <a:ea typeface="微软雅黑" panose="020B0503020204020204" pitchFamily="34" charset="-122"/>
              </a:rPr>
              <a:t>Boltzmann </a:t>
            </a:r>
            <a:r>
              <a:rPr lang="zh-CN" altLang="en-US" dirty="0">
                <a:solidFill>
                  <a:schemeClr val="tx1"/>
                </a:solidFill>
                <a:latin typeface="微软雅黑" panose="020B0503020204020204" pitchFamily="34" charset="-122"/>
                <a:ea typeface="微软雅黑" panose="020B0503020204020204" pitchFamily="34" charset="-122"/>
              </a:rPr>
              <a:t>机 </a:t>
            </a:r>
            <a:endParaRPr lang="en-US" altLang="zh-CN" dirty="0">
              <a:solidFill>
                <a:schemeClr val="tx1"/>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r>
              <a:rPr lang="en-US" altLang="zh-CN" sz="2000" dirty="0">
                <a:solidFill>
                  <a:schemeClr val="tx1"/>
                </a:solidFill>
                <a:latin typeface="微软雅黑" panose="020B0503020204020204" pitchFamily="34" charset="-122"/>
                <a:ea typeface="微软雅黑" panose="020B0503020204020204" pitchFamily="34" charset="-122"/>
              </a:rPr>
              <a:t>Boltzmann </a:t>
            </a:r>
            <a:r>
              <a:rPr lang="zh-CN" altLang="en-US" sz="2000" dirty="0">
                <a:solidFill>
                  <a:schemeClr val="tx1"/>
                </a:solidFill>
                <a:latin typeface="微软雅黑" panose="020B0503020204020204" pitchFamily="34" charset="-122"/>
                <a:ea typeface="微软雅黑" panose="020B0503020204020204" pitchFamily="34" charset="-122"/>
              </a:rPr>
              <a:t>机就是一种基于能量的模型</a:t>
            </a:r>
            <a:endParaRPr lang="en-US" altLang="zh-CN" sz="2000" dirty="0">
              <a:solidFill>
                <a:schemeClr val="tx1"/>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r>
              <a:rPr lang="zh-CN" altLang="en-US" sz="2000" dirty="0">
                <a:solidFill>
                  <a:schemeClr val="tx1"/>
                </a:solidFill>
                <a:latin typeface="微软雅黑" panose="020B0503020204020204" pitchFamily="34" charset="-122"/>
                <a:ea typeface="微软雅黑" panose="020B0503020204020204" pitchFamily="34" charset="-122"/>
              </a:rPr>
              <a:t>结构：显层与隐层</a:t>
            </a:r>
            <a:endParaRPr lang="en-US" altLang="zh-CN" sz="2000" dirty="0">
              <a:solidFill>
                <a:schemeClr val="tx1"/>
              </a:solidFill>
              <a:latin typeface="微软雅黑" panose="020B0503020204020204" pitchFamily="34" charset="-122"/>
              <a:ea typeface="微软雅黑" panose="020B0503020204020204" pitchFamily="34" charset="-122"/>
            </a:endParaRPr>
          </a:p>
          <a:p>
            <a:pPr marL="0" indent="0">
              <a:buNone/>
            </a:pPr>
            <a:r>
              <a:rPr lang="zh-CN" altLang="en-US" sz="2000" dirty="0">
                <a:solidFill>
                  <a:schemeClr val="tx1"/>
                </a:solidFill>
                <a:latin typeface="微软雅黑" panose="020B0503020204020204" pitchFamily="34" charset="-122"/>
                <a:ea typeface="微软雅黑" panose="020B0503020204020204" pitchFamily="34" charset="-122"/>
              </a:rPr>
              <a:t>   显层：数据的输入输出</a:t>
            </a:r>
            <a:endParaRPr lang="en-US" altLang="zh-CN" sz="2000" dirty="0">
              <a:solidFill>
                <a:schemeClr val="tx1"/>
              </a:solidFill>
              <a:latin typeface="微软雅黑" panose="020B0503020204020204" pitchFamily="34" charset="-122"/>
              <a:ea typeface="微软雅黑" panose="020B0503020204020204" pitchFamily="34" charset="-122"/>
            </a:endParaRPr>
          </a:p>
          <a:p>
            <a:pPr marL="0" indent="0">
              <a:buNone/>
            </a:pPr>
            <a:r>
              <a:rPr lang="zh-CN" altLang="en-US" sz="2000" dirty="0">
                <a:solidFill>
                  <a:schemeClr val="tx1"/>
                </a:solidFill>
                <a:latin typeface="微软雅黑" panose="020B0503020204020204" pitchFamily="34" charset="-122"/>
                <a:ea typeface="微软雅黑" panose="020B0503020204020204" pitchFamily="34" charset="-122"/>
              </a:rPr>
              <a:t>   隐层：数据的内在表达</a:t>
            </a:r>
            <a:endParaRPr lang="en-US" altLang="zh-CN" sz="2000" dirty="0">
              <a:solidFill>
                <a:schemeClr val="tx1"/>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r>
              <a:rPr lang="zh-CN" altLang="en-US" sz="2000" dirty="0">
                <a:solidFill>
                  <a:schemeClr val="tx1"/>
                </a:solidFill>
                <a:latin typeface="微软雅黑" panose="020B0503020204020204" pitchFamily="34" charset="-122"/>
                <a:ea typeface="微软雅黑" panose="020B0503020204020204" pitchFamily="34" charset="-122"/>
              </a:rPr>
              <a:t>神经元</a:t>
            </a:r>
            <a:endParaRPr lang="en-US" altLang="zh-CN" sz="2000" dirty="0">
              <a:solidFill>
                <a:schemeClr val="tx1"/>
              </a:solidFill>
              <a:latin typeface="微软雅黑" panose="020B0503020204020204" pitchFamily="34" charset="-122"/>
              <a:ea typeface="微软雅黑" panose="020B0503020204020204" pitchFamily="34" charset="-122"/>
            </a:endParaRPr>
          </a:p>
          <a:p>
            <a:pPr marL="0" indent="0">
              <a:buNone/>
            </a:pPr>
            <a:r>
              <a:rPr lang="zh-CN" altLang="en-US" sz="2000" dirty="0">
                <a:solidFill>
                  <a:schemeClr val="tx1"/>
                </a:solidFill>
                <a:latin typeface="微软雅黑" panose="020B0503020204020204" pitchFamily="34" charset="-122"/>
                <a:ea typeface="微软雅黑" panose="020B0503020204020204" pitchFamily="34" charset="-122"/>
              </a:rPr>
              <a:t>   布尔型</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即只能取</a:t>
            </a:r>
            <a:r>
              <a:rPr lang="en-US" altLang="zh-CN" sz="2000" dirty="0">
                <a:solidFill>
                  <a:schemeClr val="tx1"/>
                </a:solidFill>
                <a:latin typeface="微软雅黑" panose="020B0503020204020204" pitchFamily="34" charset="-122"/>
                <a:ea typeface="微软雅黑" panose="020B0503020204020204" pitchFamily="34" charset="-122"/>
              </a:rPr>
              <a:t>0</a:t>
            </a:r>
            <a:r>
              <a:rPr lang="zh-CN" altLang="en-US" sz="2000" dirty="0">
                <a:solidFill>
                  <a:schemeClr val="tx1"/>
                </a:solidFill>
                <a:latin typeface="微软雅黑" panose="020B0503020204020204" pitchFamily="34" charset="-122"/>
                <a:ea typeface="微软雅黑" panose="020B0503020204020204" pitchFamily="34" charset="-122"/>
              </a:rPr>
              <a:t>和</a:t>
            </a:r>
            <a:r>
              <a:rPr lang="en-US" altLang="zh-CN" sz="2000" dirty="0">
                <a:solidFill>
                  <a:schemeClr val="tx1"/>
                </a:solidFill>
                <a:latin typeface="微软雅黑" panose="020B0503020204020204" pitchFamily="34" charset="-122"/>
                <a:ea typeface="微软雅黑" panose="020B0503020204020204" pitchFamily="34" charset="-122"/>
              </a:rPr>
              <a:t>1 </a:t>
            </a:r>
            <a:r>
              <a:rPr lang="zh-CN" altLang="en-US" sz="2000" dirty="0">
                <a:solidFill>
                  <a:schemeClr val="tx1"/>
                </a:solidFill>
                <a:latin typeface="微软雅黑" panose="020B0503020204020204" pitchFamily="34" charset="-122"/>
                <a:ea typeface="微软雅黑" panose="020B0503020204020204" pitchFamily="34" charset="-122"/>
              </a:rPr>
              <a:t>两种状态</a:t>
            </a:r>
            <a:r>
              <a:rPr lang="en-US" altLang="zh-CN" sz="2000" dirty="0">
                <a:solidFill>
                  <a:schemeClr val="tx1"/>
                </a:solidFill>
                <a:latin typeface="微软雅黑" panose="020B0503020204020204" pitchFamily="34" charset="-122"/>
                <a:ea typeface="微软雅黑" panose="020B0503020204020204" pitchFamily="34" charset="-122"/>
              </a:rPr>
              <a:t>, </a:t>
            </a:r>
          </a:p>
          <a:p>
            <a:pPr marL="0" indent="0">
              <a:buNone/>
            </a:pPr>
            <a:r>
              <a:rPr lang="zh-CN" altLang="en-US" sz="2000" dirty="0">
                <a:solidFill>
                  <a:schemeClr val="tx1"/>
                </a:solidFill>
                <a:latin typeface="微软雅黑" panose="020B0503020204020204" pitchFamily="34" charset="-122"/>
                <a:ea typeface="微软雅黑" panose="020B0503020204020204" pitchFamily="34" charset="-122"/>
              </a:rPr>
              <a:t>   其中</a:t>
            </a:r>
            <a:r>
              <a:rPr lang="en-US" altLang="zh-CN" sz="2000" dirty="0">
                <a:solidFill>
                  <a:schemeClr val="tx1"/>
                </a:solidFill>
                <a:latin typeface="微软雅黑" panose="020B0503020204020204" pitchFamily="34" charset="-122"/>
                <a:ea typeface="微软雅黑" panose="020B0503020204020204" pitchFamily="34" charset="-122"/>
              </a:rPr>
              <a:t>1 </a:t>
            </a:r>
            <a:r>
              <a:rPr lang="zh-CN" altLang="en-US" sz="2000" dirty="0">
                <a:solidFill>
                  <a:schemeClr val="tx1"/>
                </a:solidFill>
                <a:latin typeface="微软雅黑" panose="020B0503020204020204" pitchFamily="34" charset="-122"/>
                <a:ea typeface="微软雅黑" panose="020B0503020204020204" pitchFamily="34" charset="-122"/>
              </a:rPr>
              <a:t>表示激活</a:t>
            </a:r>
            <a:r>
              <a:rPr lang="en-US" altLang="zh-CN" sz="2000" dirty="0">
                <a:solidFill>
                  <a:schemeClr val="tx1"/>
                </a:solidFill>
                <a:latin typeface="微软雅黑" panose="020B0503020204020204" pitchFamily="34" charset="-122"/>
                <a:ea typeface="微软雅黑" panose="020B0503020204020204" pitchFamily="34" charset="-122"/>
              </a:rPr>
              <a:t>, 0</a:t>
            </a:r>
            <a:r>
              <a:rPr lang="zh-CN" altLang="en-US" sz="2000" dirty="0">
                <a:solidFill>
                  <a:schemeClr val="tx1"/>
                </a:solidFill>
                <a:latin typeface="微软雅黑" panose="020B0503020204020204" pitchFamily="34" charset="-122"/>
                <a:ea typeface="微软雅黑" panose="020B0503020204020204" pitchFamily="34" charset="-122"/>
              </a:rPr>
              <a:t>表示抑制</a:t>
            </a:r>
            <a:r>
              <a:rPr lang="en-US" altLang="zh-CN" sz="2000" dirty="0">
                <a:solidFill>
                  <a:schemeClr val="tx1"/>
                </a:solidFill>
                <a:latin typeface="微软雅黑" panose="020B0503020204020204" pitchFamily="34" charset="-122"/>
                <a:ea typeface="微软雅黑" panose="020B0503020204020204" pitchFamily="34" charset="-122"/>
              </a:rPr>
              <a:t>. </a:t>
            </a:r>
          </a:p>
          <a:p>
            <a:pPr marL="0" indent="0">
              <a:buNone/>
            </a:pPr>
            <a:endParaRPr lang="en-US" altLang="zh-CN" sz="2000" dirty="0">
              <a:solidFill>
                <a:schemeClr val="tx1"/>
              </a:solidFill>
              <a:latin typeface="微软雅黑" panose="020B0503020204020204" pitchFamily="34" charset="-122"/>
              <a:ea typeface="微软雅黑" panose="020B0503020204020204" pitchFamily="34" charset="-122"/>
            </a:endParaRPr>
          </a:p>
          <a:p>
            <a:pPr marL="0" indent="0">
              <a:buNone/>
            </a:pPr>
            <a:endParaRPr lang="en-US" altLang="zh-CN" dirty="0">
              <a:solidFill>
                <a:schemeClr val="tx1"/>
              </a:solidFill>
              <a:latin typeface="微软雅黑" panose="020B0503020204020204" pitchFamily="34" charset="-122"/>
              <a:ea typeface="微软雅黑" panose="020B0503020204020204" pitchFamily="34" charset="-122"/>
            </a:endParaRPr>
          </a:p>
          <a:p>
            <a:endParaRPr lang="zh-CN" altLang="en-US" dirty="0">
              <a:solidFill>
                <a:schemeClr val="tx1"/>
              </a:solidFill>
              <a:latin typeface="微软雅黑" panose="020B0503020204020204" pitchFamily="34" charset="-122"/>
              <a:ea typeface="微软雅黑" panose="020B0503020204020204" pitchFamily="34" charset="-122"/>
            </a:endParaRPr>
          </a:p>
        </p:txBody>
      </p:sp>
      <p:pic>
        <p:nvPicPr>
          <p:cNvPr id="6" name="图片 5" descr="屏幕剪辑"/>
          <p:cNvPicPr>
            <a:picLocks noChangeAspect="1"/>
          </p:cNvPicPr>
          <p:nvPr/>
        </p:nvPicPr>
        <p:blipFill rotWithShape="1">
          <a:blip r:embed="rId2" cstate="print">
            <a:extLst>
              <a:ext uri="{28A0092B-C50C-407E-A947-70E740481C1C}">
                <a14:useLocalDpi xmlns:a14="http://schemas.microsoft.com/office/drawing/2010/main" val="0"/>
              </a:ext>
            </a:extLst>
          </a:blip>
          <a:srcRect l="2843" r="45292" b="20185"/>
          <a:stretch/>
        </p:blipFill>
        <p:spPr>
          <a:xfrm>
            <a:off x="6248400" y="2724675"/>
            <a:ext cx="3531858" cy="3442512"/>
          </a:xfrm>
          <a:prstGeom prst="rect">
            <a:avLst/>
          </a:prstGeom>
        </p:spPr>
      </p:pic>
      <p:sp>
        <p:nvSpPr>
          <p:cNvPr id="7" name="标题 1"/>
          <p:cNvSpPr>
            <a:spLocks noGrp="1"/>
          </p:cNvSpPr>
          <p:nvPr>
            <p:ph type="title"/>
          </p:nvPr>
        </p:nvSpPr>
        <p:spPr>
          <a:xfrm>
            <a:off x="990600" y="166098"/>
            <a:ext cx="7194550" cy="457200"/>
          </a:xfrm>
        </p:spPr>
        <p:txBody>
          <a:bodyPr/>
          <a:lstStyle/>
          <a:p>
            <a:r>
              <a:rPr lang="zh-CN" altLang="en-US" dirty="0">
                <a:solidFill>
                  <a:schemeClr val="tx1"/>
                </a:solidFill>
                <a:latin typeface="微软雅黑" panose="020B0503020204020204" pitchFamily="34" charset="-122"/>
                <a:ea typeface="微软雅黑" panose="020B0503020204020204" pitchFamily="34" charset="-122"/>
              </a:rPr>
              <a:t>其他常见神经网络</a:t>
            </a:r>
          </a:p>
        </p:txBody>
      </p:sp>
    </p:spTree>
    <p:extLst>
      <p:ext uri="{BB962C8B-B14F-4D97-AF65-F5344CB8AC3E}">
        <p14:creationId xmlns:p14="http://schemas.microsoft.com/office/powerpoint/2010/main" val="10715026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a:xfrm>
            <a:off x="838200" y="1101254"/>
            <a:ext cx="11506200" cy="457200"/>
          </a:xfrm>
        </p:spPr>
        <p:txBody>
          <a:bodyPr>
            <a:normAutofit fontScale="92500" lnSpcReduction="10000"/>
          </a:bodyPr>
          <a:lstStyle/>
          <a:p>
            <a:r>
              <a:rPr lang="en-US" altLang="zh-CN" dirty="0">
                <a:solidFill>
                  <a:schemeClr val="tx1"/>
                </a:solidFill>
                <a:latin typeface="微软雅黑" panose="020B0503020204020204" pitchFamily="34" charset="-122"/>
                <a:ea typeface="微软雅黑" panose="020B0503020204020204" pitchFamily="34" charset="-122"/>
              </a:rPr>
              <a:t>Boltzmann </a:t>
            </a:r>
            <a:r>
              <a:rPr lang="zh-CN" altLang="en-US" dirty="0">
                <a:solidFill>
                  <a:schemeClr val="tx1"/>
                </a:solidFill>
                <a:latin typeface="微软雅黑" panose="020B0503020204020204" pitchFamily="34" charset="-122"/>
                <a:ea typeface="微软雅黑" panose="020B0503020204020204" pitchFamily="34" charset="-122"/>
              </a:rPr>
              <a:t>机 </a:t>
            </a:r>
            <a:r>
              <a:rPr lang="en-US" altLang="zh-CN" sz="1600" dirty="0">
                <a:solidFill>
                  <a:schemeClr val="tx1"/>
                </a:solidFill>
                <a:latin typeface="微软雅黑" panose="020B0503020204020204" pitchFamily="34" charset="-122"/>
              </a:rPr>
              <a:t>[Ackley et al. ,  1985]</a:t>
            </a:r>
            <a:endParaRPr lang="zh-CN" altLang="en-US" sz="1600" dirty="0">
              <a:solidFill>
                <a:schemeClr val="tx1"/>
              </a:solidFill>
              <a:latin typeface="微软雅黑" panose="020B0503020204020204" pitchFamily="34" charset="-122"/>
            </a:endParaRPr>
          </a:p>
        </p:txBody>
      </p:sp>
      <p:sp>
        <p:nvSpPr>
          <p:cNvPr id="4" name="内容占位符 3"/>
          <p:cNvSpPr>
            <a:spLocks noGrp="1"/>
          </p:cNvSpPr>
          <p:nvPr>
            <p:ph sz="quarter" idx="14"/>
          </p:nvPr>
        </p:nvSpPr>
        <p:spPr>
          <a:xfrm>
            <a:off x="838200" y="1751018"/>
            <a:ext cx="10287000" cy="4005728"/>
          </a:xfrm>
        </p:spPr>
        <p:txBody>
          <a:bodyPr>
            <a:normAutofit/>
          </a:bodyPr>
          <a:lstStyle/>
          <a:p>
            <a:pPr marL="342900" indent="-342900">
              <a:lnSpc>
                <a:spcPct val="100000"/>
              </a:lnSpc>
            </a:pPr>
            <a:r>
              <a:rPr lang="en-US" altLang="zh-CN" dirty="0">
                <a:solidFill>
                  <a:schemeClr val="tx1"/>
                </a:solidFill>
                <a:latin typeface="微软雅黑" panose="020B0503020204020204" pitchFamily="34" charset="-122"/>
                <a:ea typeface="微软雅黑" panose="020B0503020204020204" pitchFamily="34" charset="-122"/>
              </a:rPr>
              <a:t>Boltzmann </a:t>
            </a:r>
            <a:r>
              <a:rPr lang="zh-CN" altLang="en-US" dirty="0">
                <a:solidFill>
                  <a:schemeClr val="tx1"/>
                </a:solidFill>
                <a:latin typeface="微软雅黑" panose="020B0503020204020204" pitchFamily="34" charset="-122"/>
                <a:ea typeface="微软雅黑" panose="020B0503020204020204" pitchFamily="34" charset="-122"/>
              </a:rPr>
              <a:t>机能量</a:t>
            </a:r>
            <a:endParaRPr lang="en-US" altLang="zh-CN" dirty="0">
              <a:solidFill>
                <a:schemeClr val="tx1"/>
              </a:solidFill>
              <a:latin typeface="微软雅黑" panose="020B0503020204020204" pitchFamily="34" charset="-122"/>
              <a:ea typeface="微软雅黑" panose="020B0503020204020204" pitchFamily="34" charset="-122"/>
            </a:endParaRPr>
          </a:p>
          <a:p>
            <a:pPr marL="0" indent="0">
              <a:buNone/>
            </a:pPr>
            <a:r>
              <a:rPr lang="zh-CN" altLang="en-US" sz="2000" dirty="0">
                <a:solidFill>
                  <a:schemeClr val="tx1"/>
                </a:solidFill>
                <a:latin typeface="微软雅黑" panose="020B0503020204020204" pitchFamily="34" charset="-122"/>
                <a:ea typeface="微软雅黑" panose="020B0503020204020204" pitchFamily="34" charset="-122"/>
              </a:rPr>
              <a:t>  令状态向量                  </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则其对应的</a:t>
            </a:r>
            <a:r>
              <a:rPr lang="en-US" altLang="zh-CN" sz="2000" dirty="0">
                <a:solidFill>
                  <a:schemeClr val="tx1"/>
                </a:solidFill>
                <a:latin typeface="微软雅黑" panose="020B0503020204020204" pitchFamily="34" charset="-122"/>
                <a:ea typeface="微软雅黑" panose="020B0503020204020204" pitchFamily="34" charset="-122"/>
              </a:rPr>
              <a:t>Boltzmann </a:t>
            </a:r>
            <a:r>
              <a:rPr lang="zh-CN" altLang="en-US" sz="2000" dirty="0">
                <a:solidFill>
                  <a:schemeClr val="tx1"/>
                </a:solidFill>
                <a:latin typeface="微软雅黑" panose="020B0503020204020204" pitchFamily="34" charset="-122"/>
                <a:ea typeface="微软雅黑" panose="020B0503020204020204" pitchFamily="34" charset="-122"/>
              </a:rPr>
              <a:t>机能量定义为</a:t>
            </a:r>
            <a:endParaRPr lang="en-US" altLang="zh-CN" sz="2000" dirty="0">
              <a:solidFill>
                <a:schemeClr val="tx1"/>
              </a:solidFill>
              <a:latin typeface="微软雅黑" panose="020B0503020204020204" pitchFamily="34" charset="-122"/>
              <a:ea typeface="微软雅黑" panose="020B0503020204020204" pitchFamily="34" charset="-122"/>
            </a:endParaRPr>
          </a:p>
          <a:p>
            <a:pPr marL="0" indent="0">
              <a:buNone/>
            </a:pPr>
            <a:endParaRPr lang="en-US" altLang="zh-CN" sz="2000" dirty="0">
              <a:solidFill>
                <a:schemeClr val="tx1"/>
              </a:solidFill>
              <a:latin typeface="微软雅黑" panose="020B0503020204020204" pitchFamily="34" charset="-122"/>
              <a:ea typeface="微软雅黑" panose="020B0503020204020204" pitchFamily="34" charset="-122"/>
            </a:endParaRPr>
          </a:p>
          <a:p>
            <a:pPr marL="0" indent="0">
              <a:lnSpc>
                <a:spcPct val="150000"/>
              </a:lnSpc>
              <a:buNone/>
            </a:pPr>
            <a:r>
              <a:rPr lang="zh-CN" altLang="en-US" sz="2000" dirty="0">
                <a:solidFill>
                  <a:schemeClr val="tx1"/>
                </a:solidFill>
                <a:latin typeface="微软雅黑" panose="020B0503020204020204" pitchFamily="34" charset="-122"/>
                <a:ea typeface="微软雅黑" panose="020B0503020204020204" pitchFamily="34" charset="-122"/>
              </a:rPr>
              <a:t>  其中       表示两个神经元之间的连接</a:t>
            </a:r>
            <a:r>
              <a:rPr lang="zh-CN" altLang="en-US" dirty="0">
                <a:solidFill>
                  <a:schemeClr val="tx1"/>
                </a:solidFill>
                <a:latin typeface="微软雅黑" panose="020B0503020204020204" pitchFamily="34" charset="-122"/>
                <a:ea typeface="微软雅黑" panose="020B0503020204020204" pitchFamily="34" charset="-122"/>
              </a:rPr>
              <a:t>权值</a:t>
            </a:r>
            <a:r>
              <a:rPr lang="en-US" altLang="zh-CN"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    表示神经元的阈值</a:t>
            </a:r>
            <a:r>
              <a:rPr lang="en-US" altLang="zh-CN" dirty="0">
                <a:solidFill>
                  <a:schemeClr val="tx1"/>
                </a:solidFill>
                <a:latin typeface="微软雅黑" panose="020B0503020204020204" pitchFamily="34" charset="-122"/>
                <a:ea typeface="微软雅黑" panose="020B0503020204020204" pitchFamily="34" charset="-122"/>
              </a:rPr>
              <a:t>. </a:t>
            </a:r>
          </a:p>
          <a:p>
            <a:pPr marL="342900" indent="-342900">
              <a:lnSpc>
                <a:spcPct val="100000"/>
              </a:lnSpc>
            </a:pPr>
            <a:r>
              <a:rPr lang="en-US" altLang="zh-CN" dirty="0">
                <a:solidFill>
                  <a:schemeClr val="tx1"/>
                </a:solidFill>
                <a:latin typeface="微软雅黑" panose="020B0503020204020204" pitchFamily="34" charset="-122"/>
                <a:ea typeface="微软雅黑" panose="020B0503020204020204" pitchFamily="34" charset="-122"/>
              </a:rPr>
              <a:t>Boltzmann </a:t>
            </a:r>
            <a:r>
              <a:rPr lang="zh-CN" altLang="en-US" dirty="0">
                <a:solidFill>
                  <a:schemeClr val="tx1"/>
                </a:solidFill>
                <a:latin typeface="微软雅黑" panose="020B0503020204020204" pitchFamily="34" charset="-122"/>
                <a:ea typeface="微软雅黑" panose="020B0503020204020204" pitchFamily="34" charset="-122"/>
              </a:rPr>
              <a:t>分布</a:t>
            </a:r>
            <a:endParaRPr lang="en-US" altLang="zh-CN" dirty="0">
              <a:solidFill>
                <a:schemeClr val="tx1"/>
              </a:solidFill>
              <a:latin typeface="微软雅黑" panose="020B0503020204020204" pitchFamily="34" charset="-122"/>
              <a:ea typeface="微软雅黑" panose="020B0503020204020204" pitchFamily="34" charset="-122"/>
            </a:endParaRPr>
          </a:p>
          <a:p>
            <a:pPr marL="0" indent="0">
              <a:lnSpc>
                <a:spcPct val="100000"/>
              </a:lnSpc>
              <a:buNone/>
            </a:pPr>
            <a:r>
              <a:rPr lang="zh-CN" altLang="en-US" sz="2000" dirty="0">
                <a:solidFill>
                  <a:schemeClr val="tx1"/>
                </a:solidFill>
                <a:latin typeface="微软雅黑" panose="020B0503020204020204" pitchFamily="34" charset="-122"/>
                <a:ea typeface="微软雅黑" panose="020B0503020204020204" pitchFamily="34" charset="-122"/>
              </a:rPr>
              <a:t>网络中的神经元以任意不依赖与输入值得顺序进行更新</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则网络最终将达到</a:t>
            </a:r>
            <a:r>
              <a:rPr lang="en-US" altLang="zh-CN" sz="2000" dirty="0">
                <a:solidFill>
                  <a:schemeClr val="tx1"/>
                </a:solidFill>
                <a:latin typeface="微软雅黑" panose="020B0503020204020204" pitchFamily="34" charset="-122"/>
                <a:ea typeface="微软雅黑" panose="020B0503020204020204" pitchFamily="34" charset="-122"/>
              </a:rPr>
              <a:t> Boltzmann </a:t>
            </a:r>
            <a:r>
              <a:rPr lang="zh-CN" altLang="en-US" sz="2000" dirty="0">
                <a:solidFill>
                  <a:schemeClr val="tx1"/>
                </a:solidFill>
                <a:latin typeface="微软雅黑" panose="020B0503020204020204" pitchFamily="34" charset="-122"/>
                <a:ea typeface="微软雅黑" panose="020B0503020204020204" pitchFamily="34" charset="-122"/>
              </a:rPr>
              <a:t>分布</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此时状态向量出现的概率将仅由其能量与所有可能状态向量的能量确定：</a:t>
            </a:r>
            <a:endParaRPr lang="en-US" altLang="zh-CN" sz="2000" dirty="0">
              <a:solidFill>
                <a:schemeClr val="tx1"/>
              </a:solidFill>
              <a:latin typeface="微软雅黑" panose="020B0503020204020204" pitchFamily="34" charset="-122"/>
              <a:ea typeface="微软雅黑" panose="020B0503020204020204" pitchFamily="34" charset="-122"/>
            </a:endParaRPr>
          </a:p>
          <a:p>
            <a:pPr marL="0" indent="0">
              <a:buNone/>
            </a:pPr>
            <a:endParaRPr lang="en-US" altLang="zh-CN" sz="2000" dirty="0">
              <a:solidFill>
                <a:schemeClr val="tx1"/>
              </a:solidFill>
              <a:latin typeface="微软雅黑" panose="020B0503020204020204" pitchFamily="34" charset="-122"/>
              <a:ea typeface="微软雅黑" panose="020B0503020204020204" pitchFamily="34" charset="-122"/>
            </a:endParaRPr>
          </a:p>
          <a:p>
            <a:pPr marL="0" indent="0">
              <a:buNone/>
            </a:pPr>
            <a:endParaRPr lang="en-US" altLang="zh-CN" dirty="0">
              <a:solidFill>
                <a:schemeClr val="tx1"/>
              </a:solidFill>
              <a:latin typeface="微软雅黑" panose="020B0503020204020204" pitchFamily="34" charset="-122"/>
              <a:ea typeface="微软雅黑" panose="020B0503020204020204" pitchFamily="34" charset="-122"/>
            </a:endParaRPr>
          </a:p>
          <a:p>
            <a:endParaRPr lang="zh-CN" altLang="en-US" dirty="0">
              <a:solidFill>
                <a:schemeClr val="tx1"/>
              </a:solidFill>
              <a:latin typeface="微软雅黑" panose="020B0503020204020204" pitchFamily="34" charset="-122"/>
              <a:ea typeface="微软雅黑" panose="020B0503020204020204" pitchFamily="34" charset="-122"/>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1445759176"/>
              </p:ext>
            </p:extLst>
          </p:nvPr>
        </p:nvGraphicFramePr>
        <p:xfrm>
          <a:off x="2286001" y="2743200"/>
          <a:ext cx="5053153" cy="427174"/>
        </p:xfrm>
        <a:graphic>
          <a:graphicData uri="http://schemas.openxmlformats.org/presentationml/2006/ole">
            <mc:AlternateContent xmlns:mc="http://schemas.openxmlformats.org/markup-compatibility/2006">
              <mc:Choice xmlns:v="urn:schemas-microsoft-com:vml" Requires="v">
                <p:oleObj spid="_x0000_s11576" name="Formula" r:id="rId3" imgW="2762280" imgH="234000" progId="Equation.Ribbit">
                  <p:embed/>
                </p:oleObj>
              </mc:Choice>
              <mc:Fallback>
                <p:oleObj name="Formula" r:id="rId3" imgW="2762280" imgH="234000" progId="Equation.Ribbit">
                  <p:embed/>
                  <p:pic>
                    <p:nvPicPr>
                      <p:cNvPr id="0" name=""/>
                      <p:cNvPicPr/>
                      <p:nvPr/>
                    </p:nvPicPr>
                    <p:blipFill>
                      <a:blip r:embed="rId4"/>
                      <a:stretch>
                        <a:fillRect/>
                      </a:stretch>
                    </p:blipFill>
                    <p:spPr>
                      <a:xfrm>
                        <a:off x="2286001" y="2743200"/>
                        <a:ext cx="5053153" cy="427174"/>
                      </a:xfrm>
                      <a:prstGeom prst="rect">
                        <a:avLst/>
                      </a:prstGeom>
                    </p:spPr>
                  </p:pic>
                </p:oleObj>
              </mc:Fallback>
            </mc:AlternateContent>
          </a:graphicData>
        </a:graphic>
      </p:graphicFrame>
      <p:graphicFrame>
        <p:nvGraphicFramePr>
          <p:cNvPr id="7" name="对象 6"/>
          <p:cNvGraphicFramePr>
            <a:graphicFrameLocks noChangeAspect="1"/>
          </p:cNvGraphicFramePr>
          <p:nvPr>
            <p:extLst>
              <p:ext uri="{D42A27DB-BD31-4B8C-83A1-F6EECF244321}">
                <p14:modId xmlns:p14="http://schemas.microsoft.com/office/powerpoint/2010/main" val="2926838688"/>
              </p:ext>
            </p:extLst>
          </p:nvPr>
        </p:nvGraphicFramePr>
        <p:xfrm>
          <a:off x="2500936" y="2357653"/>
          <a:ext cx="1232864" cy="312400"/>
        </p:xfrm>
        <a:graphic>
          <a:graphicData uri="http://schemas.openxmlformats.org/presentationml/2006/ole">
            <mc:AlternateContent xmlns:mc="http://schemas.openxmlformats.org/markup-compatibility/2006">
              <mc:Choice xmlns:v="urn:schemas-microsoft-com:vml" Requires="v">
                <p:oleObj spid="_x0000_s11577" name="Formula" r:id="rId5" imgW="701280" imgH="177840" progId="Equation.Ribbit">
                  <p:embed/>
                </p:oleObj>
              </mc:Choice>
              <mc:Fallback>
                <p:oleObj name="Formula" r:id="rId5" imgW="701280" imgH="177840" progId="Equation.Ribbit">
                  <p:embed/>
                  <p:pic>
                    <p:nvPicPr>
                      <p:cNvPr id="0" name=""/>
                      <p:cNvPicPr/>
                      <p:nvPr/>
                    </p:nvPicPr>
                    <p:blipFill>
                      <a:blip r:embed="rId6"/>
                      <a:stretch>
                        <a:fillRect/>
                      </a:stretch>
                    </p:blipFill>
                    <p:spPr>
                      <a:xfrm>
                        <a:off x="2500936" y="2357653"/>
                        <a:ext cx="1232864" cy="312400"/>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572942076"/>
              </p:ext>
            </p:extLst>
          </p:nvPr>
        </p:nvGraphicFramePr>
        <p:xfrm>
          <a:off x="1676400" y="3657600"/>
          <a:ext cx="420928" cy="289819"/>
        </p:xfrm>
        <a:graphic>
          <a:graphicData uri="http://schemas.openxmlformats.org/presentationml/2006/ole">
            <mc:AlternateContent xmlns:mc="http://schemas.openxmlformats.org/markup-compatibility/2006">
              <mc:Choice xmlns:v="urn:schemas-microsoft-com:vml" Requires="v">
                <p:oleObj spid="_x0000_s11578" name="Formula" r:id="rId7" imgW="194400" imgH="133560" progId="Equation.Ribbit">
                  <p:embed/>
                </p:oleObj>
              </mc:Choice>
              <mc:Fallback>
                <p:oleObj name="Formula" r:id="rId7" imgW="194400" imgH="133560" progId="Equation.Ribbit">
                  <p:embed/>
                  <p:pic>
                    <p:nvPicPr>
                      <p:cNvPr id="0" name=""/>
                      <p:cNvPicPr/>
                      <p:nvPr/>
                    </p:nvPicPr>
                    <p:blipFill>
                      <a:blip r:embed="rId8"/>
                      <a:stretch>
                        <a:fillRect/>
                      </a:stretch>
                    </p:blipFill>
                    <p:spPr>
                      <a:xfrm>
                        <a:off x="1676400" y="3657600"/>
                        <a:ext cx="420928" cy="289819"/>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461482398"/>
              </p:ext>
            </p:extLst>
          </p:nvPr>
        </p:nvGraphicFramePr>
        <p:xfrm>
          <a:off x="6019800" y="3581400"/>
          <a:ext cx="236558" cy="341318"/>
        </p:xfrm>
        <a:graphic>
          <a:graphicData uri="http://schemas.openxmlformats.org/presentationml/2006/ole">
            <mc:AlternateContent xmlns:mc="http://schemas.openxmlformats.org/markup-compatibility/2006">
              <mc:Choice xmlns:v="urn:schemas-microsoft-com:vml" Requires="v">
                <p:oleObj spid="_x0000_s11579" name="Formula" r:id="rId9" imgW="110520" imgH="160200" progId="Equation.Ribbit">
                  <p:embed/>
                </p:oleObj>
              </mc:Choice>
              <mc:Fallback>
                <p:oleObj name="Formula" r:id="rId9" imgW="110520" imgH="160200" progId="Equation.Ribbit">
                  <p:embed/>
                  <p:pic>
                    <p:nvPicPr>
                      <p:cNvPr id="0" name=""/>
                      <p:cNvPicPr/>
                      <p:nvPr/>
                    </p:nvPicPr>
                    <p:blipFill>
                      <a:blip r:embed="rId10"/>
                      <a:stretch>
                        <a:fillRect/>
                      </a:stretch>
                    </p:blipFill>
                    <p:spPr>
                      <a:xfrm>
                        <a:off x="6019800" y="3581400"/>
                        <a:ext cx="236558" cy="341318"/>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3749194810"/>
              </p:ext>
            </p:extLst>
          </p:nvPr>
        </p:nvGraphicFramePr>
        <p:xfrm>
          <a:off x="4812577" y="5611818"/>
          <a:ext cx="2099544" cy="555954"/>
        </p:xfrm>
        <a:graphic>
          <a:graphicData uri="http://schemas.openxmlformats.org/presentationml/2006/ole">
            <mc:AlternateContent xmlns:mc="http://schemas.openxmlformats.org/markup-compatibility/2006">
              <mc:Choice xmlns:v="urn:schemas-microsoft-com:vml" Requires="v">
                <p:oleObj spid="_x0000_s11580" name="Formula" r:id="rId11" imgW="1019880" imgH="269280" progId="Equation.Ribbit">
                  <p:embed/>
                </p:oleObj>
              </mc:Choice>
              <mc:Fallback>
                <p:oleObj name="Formula" r:id="rId11" imgW="1019880" imgH="269280" progId="Equation.Ribbit">
                  <p:embed/>
                  <p:pic>
                    <p:nvPicPr>
                      <p:cNvPr id="0" name=""/>
                      <p:cNvPicPr/>
                      <p:nvPr/>
                    </p:nvPicPr>
                    <p:blipFill>
                      <a:blip r:embed="rId12"/>
                      <a:stretch>
                        <a:fillRect/>
                      </a:stretch>
                    </p:blipFill>
                    <p:spPr>
                      <a:xfrm>
                        <a:off x="4812577" y="5611818"/>
                        <a:ext cx="2099544" cy="555954"/>
                      </a:xfrm>
                      <a:prstGeom prst="rect">
                        <a:avLst/>
                      </a:prstGeom>
                    </p:spPr>
                  </p:pic>
                </p:oleObj>
              </mc:Fallback>
            </mc:AlternateContent>
          </a:graphicData>
        </a:graphic>
      </p:graphicFrame>
      <p:sp>
        <p:nvSpPr>
          <p:cNvPr id="11" name="标题 1"/>
          <p:cNvSpPr>
            <a:spLocks noGrp="1"/>
          </p:cNvSpPr>
          <p:nvPr>
            <p:ph type="title"/>
          </p:nvPr>
        </p:nvSpPr>
        <p:spPr>
          <a:xfrm>
            <a:off x="838200" y="169420"/>
            <a:ext cx="7194550" cy="470898"/>
          </a:xfrm>
        </p:spPr>
        <p:txBody>
          <a:bodyPr/>
          <a:lstStyle/>
          <a:p>
            <a:r>
              <a:rPr lang="zh-CN" altLang="en-US" dirty="0">
                <a:solidFill>
                  <a:schemeClr val="tx1"/>
                </a:solidFill>
                <a:latin typeface="微软雅黑" panose="020B0503020204020204" pitchFamily="34" charset="-122"/>
                <a:ea typeface="微软雅黑" panose="020B0503020204020204" pitchFamily="34" charset="-122"/>
              </a:rPr>
              <a:t>其他常见神经网络</a:t>
            </a:r>
          </a:p>
        </p:txBody>
      </p:sp>
    </p:spTree>
    <p:extLst>
      <p:ext uri="{BB962C8B-B14F-4D97-AF65-F5344CB8AC3E}">
        <p14:creationId xmlns:p14="http://schemas.microsoft.com/office/powerpoint/2010/main" val="208073332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a:xfrm>
            <a:off x="914400" y="1001842"/>
            <a:ext cx="11506200" cy="457200"/>
          </a:xfrm>
        </p:spPr>
        <p:txBody>
          <a:bodyPr>
            <a:normAutofit fontScale="92500" lnSpcReduction="10000"/>
          </a:bodyPr>
          <a:lstStyle/>
          <a:p>
            <a:r>
              <a:rPr lang="en-US" altLang="zh-CN" dirty="0">
                <a:solidFill>
                  <a:schemeClr val="tx1"/>
                </a:solidFill>
                <a:latin typeface="微软雅黑" panose="020B0503020204020204" pitchFamily="34" charset="-122"/>
                <a:ea typeface="微软雅黑" panose="020B0503020204020204" pitchFamily="34" charset="-122"/>
              </a:rPr>
              <a:t>Boltzmann </a:t>
            </a:r>
            <a:r>
              <a:rPr lang="zh-CN" altLang="en-US" dirty="0">
                <a:solidFill>
                  <a:schemeClr val="tx1"/>
                </a:solidFill>
                <a:latin typeface="微软雅黑" panose="020B0503020204020204" pitchFamily="34" charset="-122"/>
                <a:ea typeface="微软雅黑" panose="020B0503020204020204" pitchFamily="34" charset="-122"/>
              </a:rPr>
              <a:t>机 </a:t>
            </a:r>
            <a:r>
              <a:rPr lang="en-US" altLang="zh-CN" sz="1600" dirty="0">
                <a:solidFill>
                  <a:schemeClr val="tx1"/>
                </a:solidFill>
                <a:latin typeface="微软雅黑" panose="020B0503020204020204" pitchFamily="34" charset="-122"/>
              </a:rPr>
              <a:t>[Ackley et al. ,  1985]</a:t>
            </a:r>
            <a:endParaRPr lang="zh-CN" altLang="en-US" sz="1600" dirty="0">
              <a:solidFill>
                <a:schemeClr val="tx1"/>
              </a:solidFill>
              <a:latin typeface="微软雅黑" panose="020B0503020204020204" pitchFamily="34" charset="-122"/>
            </a:endParaRPr>
          </a:p>
        </p:txBody>
      </p:sp>
      <p:sp>
        <p:nvSpPr>
          <p:cNvPr id="4" name="内容占位符 3"/>
          <p:cNvSpPr>
            <a:spLocks noGrp="1"/>
          </p:cNvSpPr>
          <p:nvPr>
            <p:ph sz="quarter" idx="14"/>
          </p:nvPr>
        </p:nvSpPr>
        <p:spPr>
          <a:xfrm>
            <a:off x="939800" y="1836113"/>
            <a:ext cx="5003800" cy="3650287"/>
          </a:xfrm>
        </p:spPr>
        <p:txBody>
          <a:bodyPr>
            <a:normAutofit lnSpcReduction="10000"/>
          </a:bodyPr>
          <a:lstStyle/>
          <a:p>
            <a:r>
              <a:rPr lang="en-US" altLang="zh-CN" dirty="0">
                <a:solidFill>
                  <a:schemeClr val="tx1"/>
                </a:solidFill>
                <a:latin typeface="微软雅黑" panose="020B0503020204020204" pitchFamily="34" charset="-122"/>
                <a:ea typeface="微软雅黑" panose="020B0503020204020204" pitchFamily="34" charset="-122"/>
              </a:rPr>
              <a:t>Boltzmann </a:t>
            </a:r>
            <a:r>
              <a:rPr lang="zh-CN" altLang="en-US" dirty="0">
                <a:solidFill>
                  <a:schemeClr val="tx1"/>
                </a:solidFill>
                <a:latin typeface="微软雅黑" panose="020B0503020204020204" pitchFamily="34" charset="-122"/>
                <a:ea typeface="微软雅黑" panose="020B0503020204020204" pitchFamily="34" charset="-122"/>
              </a:rPr>
              <a:t>机训练</a:t>
            </a:r>
            <a:endParaRPr lang="en-US" altLang="zh-CN" dirty="0">
              <a:solidFill>
                <a:schemeClr val="tx1"/>
              </a:solidFill>
              <a:latin typeface="微软雅黑" panose="020B0503020204020204" pitchFamily="34" charset="-122"/>
              <a:ea typeface="微软雅黑" panose="020B0503020204020204" pitchFamily="34" charset="-122"/>
            </a:endParaRPr>
          </a:p>
          <a:p>
            <a:pPr marL="342900" indent="-342900">
              <a:lnSpc>
                <a:spcPct val="100000"/>
              </a:lnSpc>
              <a:buFont typeface="Wingdings" panose="05000000000000000000" pitchFamily="2" charset="2"/>
              <a:buChar char="l"/>
            </a:pPr>
            <a:r>
              <a:rPr lang="zh-CN" altLang="en-US" sz="2000" dirty="0">
                <a:solidFill>
                  <a:schemeClr val="tx1"/>
                </a:solidFill>
                <a:latin typeface="微软雅黑" panose="020B0503020204020204" pitchFamily="34" charset="-122"/>
                <a:ea typeface="微软雅黑" panose="020B0503020204020204" pitchFamily="34" charset="-122"/>
              </a:rPr>
              <a:t>将每个训练样本视为一个状态向量</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使其出现的概率尽可能大</a:t>
            </a:r>
            <a:r>
              <a:rPr lang="en-US" altLang="zh-CN" sz="2000" dirty="0">
                <a:solidFill>
                  <a:schemeClr val="tx1"/>
                </a:solidFill>
                <a:latin typeface="微软雅黑" panose="020B0503020204020204" pitchFamily="34" charset="-122"/>
                <a:ea typeface="微软雅黑" panose="020B0503020204020204" pitchFamily="34" charset="-122"/>
              </a:rPr>
              <a:t> </a:t>
            </a:r>
          </a:p>
          <a:p>
            <a:pPr marL="342900" indent="-342900">
              <a:lnSpc>
                <a:spcPct val="100000"/>
              </a:lnSpc>
              <a:buFont typeface="Wingdings" panose="05000000000000000000" pitchFamily="2" charset="2"/>
              <a:buChar char="l"/>
            </a:pPr>
            <a:r>
              <a:rPr lang="zh-CN" altLang="en-US" sz="2000" dirty="0">
                <a:solidFill>
                  <a:schemeClr val="tx1"/>
                </a:solidFill>
                <a:latin typeface="微软雅黑" panose="020B0503020204020204" pitchFamily="34" charset="-122"/>
                <a:ea typeface="微软雅黑" panose="020B0503020204020204" pitchFamily="34" charset="-122"/>
              </a:rPr>
              <a:t>标准的 </a:t>
            </a:r>
            <a:r>
              <a:rPr lang="en-US" altLang="zh-CN" sz="2000" dirty="0">
                <a:solidFill>
                  <a:schemeClr val="tx1"/>
                </a:solidFill>
                <a:latin typeface="微软雅黑" panose="020B0503020204020204" pitchFamily="34" charset="-122"/>
                <a:ea typeface="微软雅黑" panose="020B0503020204020204" pitchFamily="34" charset="-122"/>
              </a:rPr>
              <a:t>Boltzmann </a:t>
            </a:r>
            <a:r>
              <a:rPr lang="zh-CN" altLang="en-US" sz="2000" dirty="0">
                <a:solidFill>
                  <a:schemeClr val="tx1"/>
                </a:solidFill>
                <a:latin typeface="微软雅黑" panose="020B0503020204020204" pitchFamily="34" charset="-122"/>
                <a:ea typeface="微软雅黑" panose="020B0503020204020204" pitchFamily="34" charset="-122"/>
              </a:rPr>
              <a:t>机是一个全连接图</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训练网络的复杂度很高</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这使其难以用于解决现实任务</a:t>
            </a:r>
            <a:endParaRPr lang="en-US" altLang="zh-CN" sz="2000" dirty="0">
              <a:solidFill>
                <a:schemeClr val="tx1"/>
              </a:solidFill>
              <a:latin typeface="微软雅黑" panose="020B0503020204020204" pitchFamily="34" charset="-122"/>
              <a:ea typeface="微软雅黑" panose="020B0503020204020204" pitchFamily="34" charset="-122"/>
            </a:endParaRPr>
          </a:p>
          <a:p>
            <a:pPr marL="342900" indent="-342900">
              <a:lnSpc>
                <a:spcPct val="100000"/>
              </a:lnSpc>
              <a:buFont typeface="Wingdings" panose="05000000000000000000" pitchFamily="2" charset="2"/>
              <a:buChar char="l"/>
            </a:pPr>
            <a:r>
              <a:rPr lang="zh-CN" altLang="en-US" sz="2000" dirty="0">
                <a:solidFill>
                  <a:schemeClr val="tx1"/>
                </a:solidFill>
                <a:latin typeface="微软雅黑" panose="020B0503020204020204" pitchFamily="34" charset="-122"/>
                <a:ea typeface="微软雅黑" panose="020B0503020204020204" pitchFamily="34" charset="-122"/>
              </a:rPr>
              <a:t>现实中常用受限 </a:t>
            </a:r>
            <a:r>
              <a:rPr lang="en-US" altLang="zh-CN" sz="2000" dirty="0">
                <a:solidFill>
                  <a:schemeClr val="tx1"/>
                </a:solidFill>
                <a:latin typeface="微软雅黑" panose="020B0503020204020204" pitchFamily="34" charset="-122"/>
                <a:ea typeface="微软雅黑" panose="020B0503020204020204" pitchFamily="34" charset="-122"/>
              </a:rPr>
              <a:t>Boltzmann </a:t>
            </a:r>
            <a:r>
              <a:rPr lang="zh-CN" altLang="en-US" sz="2000" dirty="0">
                <a:solidFill>
                  <a:schemeClr val="tx1"/>
                </a:solidFill>
                <a:latin typeface="微软雅黑" panose="020B0503020204020204" pitchFamily="34" charset="-122"/>
                <a:ea typeface="微软雅黑" panose="020B0503020204020204" pitchFamily="34" charset="-122"/>
              </a:rPr>
              <a:t>机</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简称</a:t>
            </a:r>
            <a:r>
              <a:rPr lang="en-US" altLang="zh-CN" sz="2000" dirty="0">
                <a:solidFill>
                  <a:schemeClr val="tx1"/>
                </a:solidFill>
                <a:latin typeface="微软雅黑" panose="020B0503020204020204" pitchFamily="34" charset="-122"/>
                <a:ea typeface="微软雅黑" panose="020B0503020204020204" pitchFamily="34" charset="-122"/>
              </a:rPr>
              <a:t>RBM. RBM </a:t>
            </a:r>
            <a:r>
              <a:rPr lang="zh-CN" altLang="en-US" sz="2000" dirty="0">
                <a:solidFill>
                  <a:schemeClr val="tx1"/>
                </a:solidFill>
                <a:latin typeface="微软雅黑" panose="020B0503020204020204" pitchFamily="34" charset="-122"/>
                <a:ea typeface="微软雅黑" panose="020B0503020204020204" pitchFamily="34" charset="-122"/>
              </a:rPr>
              <a:t>仅保留显层与隐层之间的连接</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从而将</a:t>
            </a:r>
            <a:r>
              <a:rPr lang="en-US" altLang="zh-CN" sz="2000" dirty="0">
                <a:solidFill>
                  <a:schemeClr val="tx1"/>
                </a:solidFill>
                <a:latin typeface="微软雅黑" panose="020B0503020204020204" pitchFamily="34" charset="-122"/>
                <a:ea typeface="微软雅黑" panose="020B0503020204020204" pitchFamily="34" charset="-122"/>
              </a:rPr>
              <a:t>Boltzmann</a:t>
            </a:r>
            <a:r>
              <a:rPr lang="zh-CN" altLang="en-US" sz="2000" dirty="0">
                <a:solidFill>
                  <a:schemeClr val="tx1"/>
                </a:solidFill>
                <a:latin typeface="微软雅黑" panose="020B0503020204020204" pitchFamily="34" charset="-122"/>
                <a:ea typeface="微软雅黑" panose="020B0503020204020204" pitchFamily="34" charset="-122"/>
              </a:rPr>
              <a:t>机结构有完全图简化为二部图</a:t>
            </a:r>
            <a:r>
              <a:rPr lang="en-US" altLang="zh-CN" sz="2000" dirty="0">
                <a:solidFill>
                  <a:schemeClr val="tx1"/>
                </a:solidFill>
                <a:latin typeface="微软雅黑" panose="020B0503020204020204" pitchFamily="34" charset="-122"/>
                <a:ea typeface="微软雅黑" panose="020B0503020204020204" pitchFamily="34" charset="-122"/>
              </a:rPr>
              <a:t> </a:t>
            </a:r>
          </a:p>
          <a:p>
            <a:pPr marL="0" indent="0">
              <a:buNone/>
            </a:pPr>
            <a:endParaRPr lang="en-US" altLang="zh-CN" dirty="0">
              <a:solidFill>
                <a:schemeClr val="tx1"/>
              </a:solidFill>
              <a:latin typeface="微软雅黑" panose="020B0503020204020204" pitchFamily="34" charset="-122"/>
              <a:ea typeface="微软雅黑" panose="020B0503020204020204" pitchFamily="34" charset="-122"/>
            </a:endParaRPr>
          </a:p>
          <a:p>
            <a:endParaRPr lang="zh-CN" altLang="en-US" dirty="0">
              <a:solidFill>
                <a:schemeClr val="tx1"/>
              </a:solidFill>
              <a:latin typeface="微软雅黑" panose="020B0503020204020204" pitchFamily="34" charset="-122"/>
              <a:ea typeface="微软雅黑" panose="020B0503020204020204" pitchFamily="34" charset="-122"/>
            </a:endParaRPr>
          </a:p>
        </p:txBody>
      </p:sp>
      <p:pic>
        <p:nvPicPr>
          <p:cNvPr id="11" name="图片 10" descr="屏幕剪辑"/>
          <p:cNvPicPr>
            <a:picLocks noChangeAspect="1"/>
          </p:cNvPicPr>
          <p:nvPr/>
        </p:nvPicPr>
        <p:blipFill rotWithShape="1">
          <a:blip r:embed="rId2" cstate="print">
            <a:extLst>
              <a:ext uri="{28A0092B-C50C-407E-A947-70E740481C1C}">
                <a14:useLocalDpi xmlns:a14="http://schemas.microsoft.com/office/drawing/2010/main" val="0"/>
              </a:ext>
            </a:extLst>
          </a:blip>
          <a:srcRect l="3583" r="5514"/>
          <a:stretch/>
        </p:blipFill>
        <p:spPr>
          <a:xfrm>
            <a:off x="6348506" y="2062722"/>
            <a:ext cx="4548094" cy="3168911"/>
          </a:xfrm>
          <a:prstGeom prst="rect">
            <a:avLst/>
          </a:prstGeom>
        </p:spPr>
      </p:pic>
      <p:sp>
        <p:nvSpPr>
          <p:cNvPr id="7" name="标题 1"/>
          <p:cNvSpPr>
            <a:spLocks noGrp="1"/>
          </p:cNvSpPr>
          <p:nvPr>
            <p:ph type="title"/>
          </p:nvPr>
        </p:nvSpPr>
        <p:spPr>
          <a:xfrm>
            <a:off x="914400" y="153873"/>
            <a:ext cx="7194550" cy="470898"/>
          </a:xfrm>
        </p:spPr>
        <p:txBody>
          <a:bodyPr/>
          <a:lstStyle/>
          <a:p>
            <a:r>
              <a:rPr lang="zh-CN" altLang="en-US" dirty="0">
                <a:solidFill>
                  <a:schemeClr val="tx1"/>
                </a:solidFill>
                <a:latin typeface="微软雅黑" panose="020B0503020204020204" pitchFamily="34" charset="-122"/>
                <a:ea typeface="微软雅黑" panose="020B0503020204020204" pitchFamily="34" charset="-122"/>
              </a:rPr>
              <a:t>其他常见神经网络</a:t>
            </a:r>
          </a:p>
        </p:txBody>
      </p:sp>
    </p:spTree>
    <p:extLst>
      <p:ext uri="{BB962C8B-B14F-4D97-AF65-F5344CB8AC3E}">
        <p14:creationId xmlns:p14="http://schemas.microsoft.com/office/powerpoint/2010/main" val="18743908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a:xfrm>
            <a:off x="894700" y="1047099"/>
            <a:ext cx="11506200" cy="457200"/>
          </a:xfrm>
        </p:spPr>
        <p:txBody>
          <a:bodyPr>
            <a:normAutofit fontScale="92500" lnSpcReduction="10000"/>
          </a:bodyPr>
          <a:lstStyle/>
          <a:p>
            <a:r>
              <a:rPr lang="zh-CN" altLang="en-US" dirty="0">
                <a:solidFill>
                  <a:schemeClr val="tx1"/>
                </a:solidFill>
                <a:latin typeface="微软雅黑" panose="020B0503020204020204" pitchFamily="34" charset="-122"/>
                <a:ea typeface="微软雅黑" panose="020B0503020204020204" pitchFamily="34" charset="-122"/>
              </a:rPr>
              <a:t>受限 </a:t>
            </a:r>
            <a:r>
              <a:rPr lang="en-US" altLang="zh-CN" dirty="0">
                <a:solidFill>
                  <a:schemeClr val="tx1"/>
                </a:solidFill>
                <a:latin typeface="微软雅黑" panose="020B0503020204020204" pitchFamily="34" charset="-122"/>
                <a:ea typeface="微软雅黑" panose="020B0503020204020204" pitchFamily="34" charset="-122"/>
              </a:rPr>
              <a:t>Boltzmann </a:t>
            </a:r>
            <a:r>
              <a:rPr lang="zh-CN" altLang="en-US" dirty="0">
                <a:solidFill>
                  <a:schemeClr val="tx1"/>
                </a:solidFill>
                <a:latin typeface="微软雅黑" panose="020B0503020204020204" pitchFamily="34" charset="-122"/>
                <a:ea typeface="微软雅黑" panose="020B0503020204020204" pitchFamily="34" charset="-122"/>
              </a:rPr>
              <a:t>机 </a:t>
            </a:r>
            <a:r>
              <a:rPr lang="en-US" altLang="zh-CN" sz="1600" dirty="0">
                <a:solidFill>
                  <a:schemeClr val="tx1"/>
                </a:solidFill>
                <a:latin typeface="微软雅黑" panose="020B0503020204020204" pitchFamily="34" charset="-122"/>
              </a:rPr>
              <a:t>[Ackley et al. ,  1985]</a:t>
            </a:r>
            <a:endParaRPr lang="zh-CN" altLang="en-US" sz="1600" dirty="0">
              <a:solidFill>
                <a:schemeClr val="tx1"/>
              </a:solidFill>
              <a:latin typeface="微软雅黑" panose="020B0503020204020204" pitchFamily="34" charset="-122"/>
            </a:endParaRPr>
          </a:p>
        </p:txBody>
      </p:sp>
      <p:sp>
        <p:nvSpPr>
          <p:cNvPr id="4" name="内容占位符 3"/>
          <p:cNvSpPr>
            <a:spLocks noGrp="1"/>
          </p:cNvSpPr>
          <p:nvPr>
            <p:ph sz="quarter" idx="14"/>
          </p:nvPr>
        </p:nvSpPr>
        <p:spPr>
          <a:xfrm>
            <a:off x="923801" y="1745457"/>
            <a:ext cx="10049000" cy="4468250"/>
          </a:xfrm>
        </p:spPr>
        <p:txBody>
          <a:bodyPr>
            <a:normAutofit/>
          </a:bodyPr>
          <a:lstStyle/>
          <a:p>
            <a:r>
              <a:rPr lang="zh-CN" altLang="en-US" dirty="0">
                <a:solidFill>
                  <a:schemeClr val="tx1"/>
                </a:solidFill>
                <a:latin typeface="微软雅黑" panose="020B0503020204020204" pitchFamily="34" charset="-122"/>
                <a:ea typeface="微软雅黑" panose="020B0503020204020204" pitchFamily="34" charset="-122"/>
              </a:rPr>
              <a:t>受限 </a:t>
            </a:r>
            <a:r>
              <a:rPr lang="en-US" altLang="zh-CN" dirty="0">
                <a:solidFill>
                  <a:schemeClr val="tx1"/>
                </a:solidFill>
                <a:latin typeface="微软雅黑" panose="020B0503020204020204" pitchFamily="34" charset="-122"/>
                <a:ea typeface="微软雅黑" panose="020B0503020204020204" pitchFamily="34" charset="-122"/>
              </a:rPr>
              <a:t>Boltzmann </a:t>
            </a:r>
            <a:r>
              <a:rPr lang="zh-CN" altLang="en-US" dirty="0">
                <a:solidFill>
                  <a:schemeClr val="tx1"/>
                </a:solidFill>
                <a:latin typeface="微软雅黑" panose="020B0503020204020204" pitchFamily="34" charset="-122"/>
                <a:ea typeface="微软雅黑" panose="020B0503020204020204" pitchFamily="34" charset="-122"/>
              </a:rPr>
              <a:t>机常用“对比散度”</a:t>
            </a:r>
            <a:r>
              <a:rPr lang="en-US" altLang="zh-CN" dirty="0">
                <a:solidFill>
                  <a:schemeClr val="tx1"/>
                </a:solidFill>
                <a:latin typeface="微软雅黑" panose="020B0503020204020204" pitchFamily="34" charset="-122"/>
                <a:ea typeface="微软雅黑" panose="020B0503020204020204" pitchFamily="34" charset="-122"/>
              </a:rPr>
              <a:t>(</a:t>
            </a:r>
            <a:r>
              <a:rPr lang="zh-CN" altLang="en-US" dirty="0">
                <a:solidFill>
                  <a:schemeClr val="tx1"/>
                </a:solidFill>
                <a:latin typeface="微软雅黑" panose="020B0503020204020204" pitchFamily="34" charset="-122"/>
                <a:ea typeface="微软雅黑" panose="020B0503020204020204" pitchFamily="34" charset="-122"/>
              </a:rPr>
              <a:t>简称</a:t>
            </a:r>
            <a:r>
              <a:rPr lang="en-US" altLang="zh-CN" dirty="0">
                <a:solidFill>
                  <a:schemeClr val="tx1"/>
                </a:solidFill>
                <a:latin typeface="微软雅黑" panose="020B0503020204020204" pitchFamily="34" charset="-122"/>
                <a:ea typeface="微软雅黑" panose="020B0503020204020204" pitchFamily="34" charset="-122"/>
              </a:rPr>
              <a:t>:CD)</a:t>
            </a:r>
            <a:r>
              <a:rPr lang="zh-CN" altLang="en-US" dirty="0">
                <a:solidFill>
                  <a:schemeClr val="tx1"/>
                </a:solidFill>
                <a:latin typeface="微软雅黑" panose="020B0503020204020204" pitchFamily="34" charset="-122"/>
                <a:ea typeface="微软雅黑" panose="020B0503020204020204" pitchFamily="34" charset="-122"/>
              </a:rPr>
              <a:t>算法</a:t>
            </a:r>
            <a:r>
              <a:rPr lang="en-US" altLang="zh-CN" sz="1600" dirty="0">
                <a:solidFill>
                  <a:schemeClr val="tx1"/>
                </a:solidFill>
                <a:latin typeface="微软雅黑" panose="020B0503020204020204" pitchFamily="34" charset="-122"/>
                <a:ea typeface="微软雅黑" panose="020B0503020204020204" pitchFamily="34" charset="-122"/>
              </a:rPr>
              <a:t> [Hinton,  2010] </a:t>
            </a:r>
            <a:r>
              <a:rPr lang="zh-CN" altLang="en-US" dirty="0">
                <a:solidFill>
                  <a:schemeClr val="tx1"/>
                </a:solidFill>
                <a:latin typeface="微软雅黑" panose="020B0503020204020204" pitchFamily="34" charset="-122"/>
                <a:ea typeface="微软雅黑" panose="020B0503020204020204" pitchFamily="34" charset="-122"/>
              </a:rPr>
              <a:t>来进行训练</a:t>
            </a:r>
            <a:r>
              <a:rPr lang="zh-CN" altLang="en-US" sz="2000" dirty="0">
                <a:solidFill>
                  <a:schemeClr val="tx1"/>
                </a:solidFill>
                <a:latin typeface="微软雅黑" panose="020B0503020204020204" pitchFamily="34" charset="-122"/>
                <a:ea typeface="微软雅黑" panose="020B0503020204020204" pitchFamily="34" charset="-122"/>
              </a:rPr>
              <a:t>　　　　　　　　　　　　　　　　　　　　　</a:t>
            </a:r>
            <a:endParaRPr lang="en-US" altLang="zh-CN" sz="1600" dirty="0">
              <a:solidFill>
                <a:schemeClr val="tx1"/>
              </a:solidFill>
              <a:latin typeface="微软雅黑" panose="020B0503020204020204" pitchFamily="34" charset="-122"/>
              <a:ea typeface="微软雅黑" panose="020B0503020204020204" pitchFamily="34" charset="-122"/>
            </a:endParaRPr>
          </a:p>
          <a:p>
            <a:pPr marL="342900" indent="-342900">
              <a:lnSpc>
                <a:spcPct val="100000"/>
              </a:lnSpc>
              <a:buFont typeface="Wingdings" panose="05000000000000000000" pitchFamily="2" charset="2"/>
              <a:buChar char="l"/>
            </a:pPr>
            <a:r>
              <a:rPr lang="zh-CN" altLang="en-US" sz="2000" dirty="0">
                <a:solidFill>
                  <a:schemeClr val="tx1"/>
                </a:solidFill>
                <a:latin typeface="微软雅黑" panose="020B0503020204020204" pitchFamily="34" charset="-122"/>
                <a:ea typeface="微软雅黑" panose="020B0503020204020204" pitchFamily="34" charset="-122"/>
              </a:rPr>
              <a:t>假定网络中有 　个显层神经元　 个隐层神经元</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令　 和　 分别是显层与隐层的状态向量</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由于同一层内不存在连接</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有</a:t>
            </a:r>
            <a:endParaRPr lang="en-US" altLang="zh-CN" sz="2000" dirty="0">
              <a:solidFill>
                <a:schemeClr val="tx1"/>
              </a:solidFill>
              <a:latin typeface="微软雅黑" panose="020B0503020204020204" pitchFamily="34" charset="-122"/>
              <a:ea typeface="微软雅黑" panose="020B0503020204020204" pitchFamily="34" charset="-122"/>
            </a:endParaRPr>
          </a:p>
          <a:p>
            <a:pPr marL="342900" indent="-342900">
              <a:lnSpc>
                <a:spcPct val="100000"/>
              </a:lnSpc>
              <a:buFont typeface="Wingdings" panose="05000000000000000000" pitchFamily="2" charset="2"/>
              <a:buChar char="l"/>
            </a:pPr>
            <a:endParaRPr lang="en-US" altLang="zh-CN" sz="2000" dirty="0">
              <a:solidFill>
                <a:schemeClr val="tx1"/>
              </a:solidFill>
              <a:latin typeface="微软雅黑" panose="020B0503020204020204" pitchFamily="34" charset="-122"/>
              <a:ea typeface="微软雅黑" panose="020B0503020204020204" pitchFamily="34" charset="-122"/>
            </a:endParaRPr>
          </a:p>
          <a:p>
            <a:pPr marL="342900" indent="-342900">
              <a:lnSpc>
                <a:spcPct val="100000"/>
              </a:lnSpc>
              <a:buFont typeface="Wingdings" panose="05000000000000000000" pitchFamily="2" charset="2"/>
              <a:buChar char="l"/>
            </a:pPr>
            <a:endParaRPr lang="en-US" altLang="zh-CN" sz="2000" dirty="0">
              <a:solidFill>
                <a:schemeClr val="tx1"/>
              </a:solidFill>
              <a:latin typeface="微软雅黑" panose="020B0503020204020204" pitchFamily="34" charset="-122"/>
              <a:ea typeface="微软雅黑" panose="020B0503020204020204" pitchFamily="34" charset="-122"/>
            </a:endParaRPr>
          </a:p>
          <a:p>
            <a:pPr marL="342900" indent="-342900">
              <a:lnSpc>
                <a:spcPct val="100000"/>
              </a:lnSpc>
              <a:buFont typeface="Wingdings" panose="05000000000000000000" pitchFamily="2" charset="2"/>
              <a:buChar char="l"/>
            </a:pPr>
            <a:endParaRPr lang="en-US" altLang="zh-CN" sz="2000" dirty="0">
              <a:solidFill>
                <a:schemeClr val="tx1"/>
              </a:solidFill>
              <a:latin typeface="微软雅黑" panose="020B0503020204020204" pitchFamily="34" charset="-122"/>
              <a:ea typeface="微软雅黑" panose="020B0503020204020204" pitchFamily="34" charset="-122"/>
            </a:endParaRPr>
          </a:p>
          <a:p>
            <a:pPr marL="342900" indent="-342900">
              <a:lnSpc>
                <a:spcPct val="100000"/>
              </a:lnSpc>
              <a:buFont typeface="Wingdings" panose="05000000000000000000" pitchFamily="2" charset="2"/>
              <a:buChar char="l"/>
            </a:pPr>
            <a:r>
              <a:rPr lang="en-US" altLang="zh-CN" sz="2000" dirty="0">
                <a:solidFill>
                  <a:schemeClr val="tx1"/>
                </a:solidFill>
                <a:latin typeface="微软雅黑" panose="020B0503020204020204" pitchFamily="34" charset="-122"/>
                <a:ea typeface="微软雅黑" panose="020B0503020204020204" pitchFamily="34" charset="-122"/>
              </a:rPr>
              <a:t>CD</a:t>
            </a:r>
            <a:r>
              <a:rPr lang="zh-CN" altLang="en-US" sz="2000" dirty="0">
                <a:solidFill>
                  <a:schemeClr val="tx1"/>
                </a:solidFill>
                <a:latin typeface="微软雅黑" panose="020B0503020204020204" pitchFamily="34" charset="-122"/>
                <a:ea typeface="微软雅黑" panose="020B0503020204020204" pitchFamily="34" charset="-122"/>
              </a:rPr>
              <a:t>算法对每个训练样本   </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先计算出隐层神经元状态的概率分布</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然后根据这个概率分布采样得到    ；类似的方法从    中产生   </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再从  </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中产生   ；连接权重的更新公式为：</a:t>
            </a:r>
          </a:p>
        </p:txBody>
      </p:sp>
      <p:graphicFrame>
        <p:nvGraphicFramePr>
          <p:cNvPr id="6" name="对象 5"/>
          <p:cNvGraphicFramePr>
            <a:graphicFrameLocks noChangeAspect="1"/>
          </p:cNvGraphicFramePr>
          <p:nvPr>
            <p:extLst>
              <p:ext uri="{D42A27DB-BD31-4B8C-83A1-F6EECF244321}">
                <p14:modId xmlns:p14="http://schemas.microsoft.com/office/powerpoint/2010/main" val="554655963"/>
              </p:ext>
            </p:extLst>
          </p:nvPr>
        </p:nvGraphicFramePr>
        <p:xfrm>
          <a:off x="5061842" y="3262314"/>
          <a:ext cx="2146300" cy="1309687"/>
        </p:xfrm>
        <a:graphic>
          <a:graphicData uri="http://schemas.openxmlformats.org/presentationml/2006/ole">
            <mc:AlternateContent xmlns:mc="http://schemas.openxmlformats.org/markup-compatibility/2006">
              <mc:Choice xmlns:v="urn:schemas-microsoft-com:vml" Requires="v">
                <p:oleObj spid="_x0000_s13034" name="Formula" r:id="rId3" imgW="1562400" imgH="957600" progId="Equation.Ribbit">
                  <p:embed/>
                </p:oleObj>
              </mc:Choice>
              <mc:Fallback>
                <p:oleObj name="Formula" r:id="rId3" imgW="1562400" imgH="957600" progId="Equation.Ribbit">
                  <p:embed/>
                  <p:pic>
                    <p:nvPicPr>
                      <p:cNvPr id="0" name=""/>
                      <p:cNvPicPr/>
                      <p:nvPr/>
                    </p:nvPicPr>
                    <p:blipFill>
                      <a:blip r:embed="rId4"/>
                      <a:stretch>
                        <a:fillRect/>
                      </a:stretch>
                    </p:blipFill>
                    <p:spPr>
                      <a:xfrm>
                        <a:off x="5061842" y="3262314"/>
                        <a:ext cx="2146300" cy="1309687"/>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2073248732"/>
              </p:ext>
            </p:extLst>
          </p:nvPr>
        </p:nvGraphicFramePr>
        <p:xfrm>
          <a:off x="4038600" y="5265738"/>
          <a:ext cx="209550" cy="220662"/>
        </p:xfrm>
        <a:graphic>
          <a:graphicData uri="http://schemas.openxmlformats.org/presentationml/2006/ole">
            <mc:AlternateContent xmlns:mc="http://schemas.openxmlformats.org/markup-compatibility/2006">
              <mc:Choice xmlns:v="urn:schemas-microsoft-com:vml" Requires="v">
                <p:oleObj spid="_x0000_s13035" name="Formula" r:id="rId5" imgW="91440" imgH="120960" progId="Equation.Ribbit">
                  <p:embed/>
                </p:oleObj>
              </mc:Choice>
              <mc:Fallback>
                <p:oleObj name="Formula" r:id="rId5" imgW="91440" imgH="120960" progId="Equation.Ribbit">
                  <p:embed/>
                  <p:pic>
                    <p:nvPicPr>
                      <p:cNvPr id="0" name=""/>
                      <p:cNvPicPr/>
                      <p:nvPr/>
                    </p:nvPicPr>
                    <p:blipFill>
                      <a:blip r:embed="rId6"/>
                      <a:stretch>
                        <a:fillRect/>
                      </a:stretch>
                    </p:blipFill>
                    <p:spPr>
                      <a:xfrm>
                        <a:off x="4038600" y="5265738"/>
                        <a:ext cx="209550" cy="220662"/>
                      </a:xfrm>
                      <a:prstGeom prst="rect">
                        <a:avLst/>
                      </a:prstGeom>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1084829021"/>
              </p:ext>
            </p:extLst>
          </p:nvPr>
        </p:nvGraphicFramePr>
        <p:xfrm>
          <a:off x="2704198" y="5486400"/>
          <a:ext cx="177702" cy="270155"/>
        </p:xfrm>
        <a:graphic>
          <a:graphicData uri="http://schemas.openxmlformats.org/presentationml/2006/ole">
            <mc:AlternateContent xmlns:mc="http://schemas.openxmlformats.org/markup-compatibility/2006">
              <mc:Choice xmlns:v="urn:schemas-microsoft-com:vml" Requires="v">
                <p:oleObj spid="_x0000_s13036" name="Formula" r:id="rId7" imgW="102960" imgH="157680" progId="Equation.Ribbit">
                  <p:embed/>
                </p:oleObj>
              </mc:Choice>
              <mc:Fallback>
                <p:oleObj name="Formula" r:id="rId7" imgW="102960" imgH="157680" progId="Equation.Ribbit">
                  <p:embed/>
                  <p:pic>
                    <p:nvPicPr>
                      <p:cNvPr id="0" name=""/>
                      <p:cNvPicPr/>
                      <p:nvPr/>
                    </p:nvPicPr>
                    <p:blipFill>
                      <a:blip r:embed="rId8"/>
                      <a:stretch>
                        <a:fillRect/>
                      </a:stretch>
                    </p:blipFill>
                    <p:spPr>
                      <a:xfrm>
                        <a:off x="2704198" y="5486400"/>
                        <a:ext cx="177702" cy="270155"/>
                      </a:xfrm>
                      <a:prstGeom prst="rect">
                        <a:avLst/>
                      </a:prstGeom>
                    </p:spPr>
                  </p:pic>
                </p:oleObj>
              </mc:Fallback>
            </mc:AlternateContent>
          </a:graphicData>
        </a:graphic>
      </p:graphicFrame>
      <p:graphicFrame>
        <p:nvGraphicFramePr>
          <p:cNvPr id="9" name="对象 8"/>
          <p:cNvGraphicFramePr>
            <a:graphicFrameLocks noChangeAspect="1"/>
          </p:cNvGraphicFramePr>
          <p:nvPr>
            <p:extLst>
              <p:ext uri="{D42A27DB-BD31-4B8C-83A1-F6EECF244321}">
                <p14:modId xmlns:p14="http://schemas.microsoft.com/office/powerpoint/2010/main" val="1948965577"/>
              </p:ext>
            </p:extLst>
          </p:nvPr>
        </p:nvGraphicFramePr>
        <p:xfrm>
          <a:off x="4760604" y="5524310"/>
          <a:ext cx="175554" cy="266890"/>
        </p:xfrm>
        <a:graphic>
          <a:graphicData uri="http://schemas.openxmlformats.org/presentationml/2006/ole">
            <mc:AlternateContent xmlns:mc="http://schemas.openxmlformats.org/markup-compatibility/2006">
              <mc:Choice xmlns:v="urn:schemas-microsoft-com:vml" Requires="v">
                <p:oleObj spid="_x0000_s13037" name="Formula" r:id="rId9" imgW="102960" imgH="157680" progId="Equation.Ribbit">
                  <p:embed/>
                </p:oleObj>
              </mc:Choice>
              <mc:Fallback>
                <p:oleObj name="Formula" r:id="rId9" imgW="102960" imgH="157680" progId="Equation.Ribbit">
                  <p:embed/>
                  <p:pic>
                    <p:nvPicPr>
                      <p:cNvPr id="0" name=""/>
                      <p:cNvPicPr/>
                      <p:nvPr/>
                    </p:nvPicPr>
                    <p:blipFill>
                      <a:blip r:embed="rId8"/>
                      <a:stretch>
                        <a:fillRect/>
                      </a:stretch>
                    </p:blipFill>
                    <p:spPr>
                      <a:xfrm>
                        <a:off x="4760604" y="5524310"/>
                        <a:ext cx="175554" cy="266890"/>
                      </a:xfrm>
                      <a:prstGeom prst="rect">
                        <a:avLst/>
                      </a:prstGeom>
                    </p:spPr>
                  </p:pic>
                </p:oleObj>
              </mc:Fallback>
            </mc:AlternateContent>
          </a:graphicData>
        </a:graphic>
      </p:graphicFrame>
      <p:graphicFrame>
        <p:nvGraphicFramePr>
          <p:cNvPr id="10" name="对象 9"/>
          <p:cNvGraphicFramePr>
            <a:graphicFrameLocks noChangeAspect="1"/>
          </p:cNvGraphicFramePr>
          <p:nvPr>
            <p:extLst>
              <p:ext uri="{D42A27DB-BD31-4B8C-83A1-F6EECF244321}">
                <p14:modId xmlns:p14="http://schemas.microsoft.com/office/powerpoint/2010/main" val="2873155441"/>
              </p:ext>
            </p:extLst>
          </p:nvPr>
        </p:nvGraphicFramePr>
        <p:xfrm>
          <a:off x="5841305" y="5489575"/>
          <a:ext cx="293687" cy="301625"/>
        </p:xfrm>
        <a:graphic>
          <a:graphicData uri="http://schemas.openxmlformats.org/presentationml/2006/ole">
            <mc:AlternateContent xmlns:mc="http://schemas.openxmlformats.org/markup-compatibility/2006">
              <mc:Choice xmlns:v="urn:schemas-microsoft-com:vml" Requires="v">
                <p:oleObj spid="_x0000_s13038" name="Formula" r:id="rId10" imgW="128520" imgH="164160" progId="Equation.Ribbit">
                  <p:embed/>
                </p:oleObj>
              </mc:Choice>
              <mc:Fallback>
                <p:oleObj name="Formula" r:id="rId10" imgW="128520" imgH="164160" progId="Equation.Ribbit">
                  <p:embed/>
                  <p:pic>
                    <p:nvPicPr>
                      <p:cNvPr id="0" name=""/>
                      <p:cNvPicPr/>
                      <p:nvPr/>
                    </p:nvPicPr>
                    <p:blipFill>
                      <a:blip r:embed="rId11"/>
                      <a:stretch>
                        <a:fillRect/>
                      </a:stretch>
                    </p:blipFill>
                    <p:spPr>
                      <a:xfrm>
                        <a:off x="5841305" y="5489575"/>
                        <a:ext cx="293687" cy="301625"/>
                      </a:xfrm>
                      <a:prstGeom prst="rect">
                        <a:avLst/>
                      </a:prstGeom>
                    </p:spPr>
                  </p:pic>
                </p:oleObj>
              </mc:Fallback>
            </mc:AlternateContent>
          </a:graphicData>
        </a:graphic>
      </p:graphicFrame>
      <p:graphicFrame>
        <p:nvGraphicFramePr>
          <p:cNvPr id="12" name="对象 11"/>
          <p:cNvGraphicFramePr>
            <a:graphicFrameLocks noChangeAspect="1"/>
          </p:cNvGraphicFramePr>
          <p:nvPr>
            <p:extLst>
              <p:ext uri="{D42A27DB-BD31-4B8C-83A1-F6EECF244321}">
                <p14:modId xmlns:p14="http://schemas.microsoft.com/office/powerpoint/2010/main" val="3789966911"/>
              </p:ext>
            </p:extLst>
          </p:nvPr>
        </p:nvGraphicFramePr>
        <p:xfrm>
          <a:off x="6640513" y="5486400"/>
          <a:ext cx="293687" cy="301625"/>
        </p:xfrm>
        <a:graphic>
          <a:graphicData uri="http://schemas.openxmlformats.org/presentationml/2006/ole">
            <mc:AlternateContent xmlns:mc="http://schemas.openxmlformats.org/markup-compatibility/2006">
              <mc:Choice xmlns:v="urn:schemas-microsoft-com:vml" Requires="v">
                <p:oleObj spid="_x0000_s13039" name="Formula" r:id="rId12" imgW="128520" imgH="164160" progId="Equation.Ribbit">
                  <p:embed/>
                </p:oleObj>
              </mc:Choice>
              <mc:Fallback>
                <p:oleObj name="Formula" r:id="rId12" imgW="128520" imgH="164160" progId="Equation.Ribbit">
                  <p:embed/>
                  <p:pic>
                    <p:nvPicPr>
                      <p:cNvPr id="0" name=""/>
                      <p:cNvPicPr/>
                      <p:nvPr/>
                    </p:nvPicPr>
                    <p:blipFill>
                      <a:blip r:embed="rId11"/>
                      <a:stretch>
                        <a:fillRect/>
                      </a:stretch>
                    </p:blipFill>
                    <p:spPr>
                      <a:xfrm>
                        <a:off x="6640513" y="5486400"/>
                        <a:ext cx="293687" cy="301625"/>
                      </a:xfrm>
                      <a:prstGeom prst="rect">
                        <a:avLst/>
                      </a:prstGeom>
                    </p:spPr>
                  </p:pic>
                </p:oleObj>
              </mc:Fallback>
            </mc:AlternateContent>
          </a:graphicData>
        </a:graphic>
      </p:graphicFrame>
      <p:graphicFrame>
        <p:nvGraphicFramePr>
          <p:cNvPr id="13" name="对象 12"/>
          <p:cNvGraphicFramePr>
            <a:graphicFrameLocks noChangeAspect="1"/>
          </p:cNvGraphicFramePr>
          <p:nvPr>
            <p:extLst>
              <p:ext uri="{D42A27DB-BD31-4B8C-83A1-F6EECF244321}">
                <p14:modId xmlns:p14="http://schemas.microsoft.com/office/powerpoint/2010/main" val="915853162"/>
              </p:ext>
            </p:extLst>
          </p:nvPr>
        </p:nvGraphicFramePr>
        <p:xfrm>
          <a:off x="7690814" y="5505816"/>
          <a:ext cx="236380" cy="282209"/>
        </p:xfrm>
        <a:graphic>
          <a:graphicData uri="http://schemas.openxmlformats.org/presentationml/2006/ole">
            <mc:AlternateContent xmlns:mc="http://schemas.openxmlformats.org/markup-compatibility/2006">
              <mc:Choice xmlns:v="urn:schemas-microsoft-com:vml" Requires="v">
                <p:oleObj spid="_x0000_s13040" name="Formula" r:id="rId13" imgW="136080" imgH="164160" progId="Equation.Ribbit">
                  <p:embed/>
                </p:oleObj>
              </mc:Choice>
              <mc:Fallback>
                <p:oleObj name="Formula" r:id="rId13" imgW="136080" imgH="164160" progId="Equation.Ribbit">
                  <p:embed/>
                  <p:pic>
                    <p:nvPicPr>
                      <p:cNvPr id="0" name=""/>
                      <p:cNvPicPr/>
                      <p:nvPr/>
                    </p:nvPicPr>
                    <p:blipFill>
                      <a:blip r:embed="rId14"/>
                      <a:stretch>
                        <a:fillRect/>
                      </a:stretch>
                    </p:blipFill>
                    <p:spPr>
                      <a:xfrm>
                        <a:off x="7690814" y="5505816"/>
                        <a:ext cx="236380" cy="282209"/>
                      </a:xfrm>
                      <a:prstGeom prst="rect">
                        <a:avLst/>
                      </a:prstGeom>
                    </p:spPr>
                  </p:pic>
                </p:oleObj>
              </mc:Fallback>
            </mc:AlternateContent>
          </a:graphicData>
        </a:graphic>
      </p:graphicFrame>
      <p:graphicFrame>
        <p:nvGraphicFramePr>
          <p:cNvPr id="14" name="对象 13"/>
          <p:cNvGraphicFramePr>
            <a:graphicFrameLocks noChangeAspect="1"/>
          </p:cNvGraphicFramePr>
          <p:nvPr>
            <p:extLst>
              <p:ext uri="{D42A27DB-BD31-4B8C-83A1-F6EECF244321}">
                <p14:modId xmlns:p14="http://schemas.microsoft.com/office/powerpoint/2010/main" val="2262082173"/>
              </p:ext>
            </p:extLst>
          </p:nvPr>
        </p:nvGraphicFramePr>
        <p:xfrm>
          <a:off x="4510277" y="5870807"/>
          <a:ext cx="2919413" cy="342900"/>
        </p:xfrm>
        <a:graphic>
          <a:graphicData uri="http://schemas.openxmlformats.org/presentationml/2006/ole">
            <mc:AlternateContent xmlns:mc="http://schemas.openxmlformats.org/markup-compatibility/2006">
              <mc:Choice xmlns:v="urn:schemas-microsoft-com:vml" Requires="v">
                <p:oleObj spid="_x0000_s13041" name="Formula" r:id="rId15" imgW="1245960" imgH="146160" progId="Equation.Ribbit">
                  <p:embed/>
                </p:oleObj>
              </mc:Choice>
              <mc:Fallback>
                <p:oleObj name="Formula" r:id="rId15" imgW="1245960" imgH="146160" progId="Equation.Ribbit">
                  <p:embed/>
                  <p:pic>
                    <p:nvPicPr>
                      <p:cNvPr id="0" name=""/>
                      <p:cNvPicPr/>
                      <p:nvPr/>
                    </p:nvPicPr>
                    <p:blipFill>
                      <a:blip r:embed="rId16"/>
                      <a:stretch>
                        <a:fillRect/>
                      </a:stretch>
                    </p:blipFill>
                    <p:spPr>
                      <a:xfrm>
                        <a:off x="4510277" y="5870807"/>
                        <a:ext cx="2919413" cy="342900"/>
                      </a:xfrm>
                      <a:prstGeom prst="rect">
                        <a:avLst/>
                      </a:prstGeom>
                    </p:spPr>
                  </p:pic>
                </p:oleObj>
              </mc:Fallback>
            </mc:AlternateContent>
          </a:graphicData>
        </a:graphic>
      </p:graphicFrame>
      <p:graphicFrame>
        <p:nvGraphicFramePr>
          <p:cNvPr id="15" name="对象 14"/>
          <p:cNvGraphicFramePr>
            <a:graphicFrameLocks noChangeAspect="1"/>
          </p:cNvGraphicFramePr>
          <p:nvPr>
            <p:extLst>
              <p:ext uri="{D42A27DB-BD31-4B8C-83A1-F6EECF244321}">
                <p14:modId xmlns:p14="http://schemas.microsoft.com/office/powerpoint/2010/main" val="478567638"/>
              </p:ext>
            </p:extLst>
          </p:nvPr>
        </p:nvGraphicFramePr>
        <p:xfrm>
          <a:off x="2937482" y="2743200"/>
          <a:ext cx="195262" cy="287338"/>
        </p:xfrm>
        <a:graphic>
          <a:graphicData uri="http://schemas.openxmlformats.org/presentationml/2006/ole">
            <mc:AlternateContent xmlns:mc="http://schemas.openxmlformats.org/markup-compatibility/2006">
              <mc:Choice xmlns:v="urn:schemas-microsoft-com:vml" Requires="v">
                <p:oleObj spid="_x0000_s13042" name="Formula" r:id="rId17" imgW="85320" imgH="157680" progId="Equation.Ribbit">
                  <p:embed/>
                </p:oleObj>
              </mc:Choice>
              <mc:Fallback>
                <p:oleObj name="Formula" r:id="rId17" imgW="85320" imgH="157680" progId="Equation.Ribbit">
                  <p:embed/>
                  <p:pic>
                    <p:nvPicPr>
                      <p:cNvPr id="0" name=""/>
                      <p:cNvPicPr/>
                      <p:nvPr/>
                    </p:nvPicPr>
                    <p:blipFill>
                      <a:blip r:embed="rId18"/>
                      <a:stretch>
                        <a:fillRect/>
                      </a:stretch>
                    </p:blipFill>
                    <p:spPr>
                      <a:xfrm>
                        <a:off x="2937482" y="2743200"/>
                        <a:ext cx="195262" cy="287338"/>
                      </a:xfrm>
                      <a:prstGeom prst="rect">
                        <a:avLst/>
                      </a:prstGeom>
                    </p:spPr>
                  </p:pic>
                </p:oleObj>
              </mc:Fallback>
            </mc:AlternateContent>
          </a:graphicData>
        </a:graphic>
      </p:graphicFrame>
      <p:graphicFrame>
        <p:nvGraphicFramePr>
          <p:cNvPr id="16" name="对象 15"/>
          <p:cNvGraphicFramePr>
            <a:graphicFrameLocks noChangeAspect="1"/>
          </p:cNvGraphicFramePr>
          <p:nvPr>
            <p:extLst>
              <p:ext uri="{D42A27DB-BD31-4B8C-83A1-F6EECF244321}">
                <p14:modId xmlns:p14="http://schemas.microsoft.com/office/powerpoint/2010/main" val="3002540715"/>
              </p:ext>
            </p:extLst>
          </p:nvPr>
        </p:nvGraphicFramePr>
        <p:xfrm>
          <a:off x="4848381" y="2743200"/>
          <a:ext cx="169862" cy="219075"/>
        </p:xfrm>
        <a:graphic>
          <a:graphicData uri="http://schemas.openxmlformats.org/presentationml/2006/ole">
            <mc:AlternateContent xmlns:mc="http://schemas.openxmlformats.org/markup-compatibility/2006">
              <mc:Choice xmlns:v="urn:schemas-microsoft-com:vml" Requires="v">
                <p:oleObj spid="_x0000_s13043" name="Formula" r:id="rId19" imgW="75240" imgH="118440" progId="Equation.Ribbit">
                  <p:embed/>
                </p:oleObj>
              </mc:Choice>
              <mc:Fallback>
                <p:oleObj name="Formula" r:id="rId19" imgW="75240" imgH="118440" progId="Equation.Ribbit">
                  <p:embed/>
                  <p:pic>
                    <p:nvPicPr>
                      <p:cNvPr id="0" name=""/>
                      <p:cNvPicPr/>
                      <p:nvPr/>
                    </p:nvPicPr>
                    <p:blipFill>
                      <a:blip r:embed="rId20"/>
                      <a:stretch>
                        <a:fillRect/>
                      </a:stretch>
                    </p:blipFill>
                    <p:spPr>
                      <a:xfrm>
                        <a:off x="4848381" y="2743200"/>
                        <a:ext cx="169862" cy="219075"/>
                      </a:xfrm>
                      <a:prstGeom prst="rect">
                        <a:avLst/>
                      </a:prstGeom>
                    </p:spPr>
                  </p:pic>
                </p:oleObj>
              </mc:Fallback>
            </mc:AlternateContent>
          </a:graphicData>
        </a:graphic>
      </p:graphicFrame>
      <p:graphicFrame>
        <p:nvGraphicFramePr>
          <p:cNvPr id="17" name="对象 16"/>
          <p:cNvGraphicFramePr>
            <a:graphicFrameLocks noChangeAspect="1"/>
          </p:cNvGraphicFramePr>
          <p:nvPr>
            <p:extLst>
              <p:ext uri="{D42A27DB-BD31-4B8C-83A1-F6EECF244321}">
                <p14:modId xmlns:p14="http://schemas.microsoft.com/office/powerpoint/2010/main" val="1113874700"/>
              </p:ext>
            </p:extLst>
          </p:nvPr>
        </p:nvGraphicFramePr>
        <p:xfrm>
          <a:off x="7010400" y="2826935"/>
          <a:ext cx="209671" cy="221065"/>
        </p:xfrm>
        <a:graphic>
          <a:graphicData uri="http://schemas.openxmlformats.org/presentationml/2006/ole">
            <mc:AlternateContent xmlns:mc="http://schemas.openxmlformats.org/markup-compatibility/2006">
              <mc:Choice xmlns:v="urn:schemas-microsoft-com:vml" Requires="v">
                <p:oleObj spid="_x0000_s13044" name="Formula" r:id="rId21" imgW="91440" imgH="120960" progId="Equation.Ribbit">
                  <p:embed/>
                </p:oleObj>
              </mc:Choice>
              <mc:Fallback>
                <p:oleObj name="Formula" r:id="rId21" imgW="91440" imgH="120960" progId="Equation.Ribbit">
                  <p:embed/>
                  <p:pic>
                    <p:nvPicPr>
                      <p:cNvPr id="0" name=""/>
                      <p:cNvPicPr/>
                      <p:nvPr/>
                    </p:nvPicPr>
                    <p:blipFill>
                      <a:blip r:embed="rId6"/>
                      <a:stretch>
                        <a:fillRect/>
                      </a:stretch>
                    </p:blipFill>
                    <p:spPr>
                      <a:xfrm>
                        <a:off x="7010400" y="2826935"/>
                        <a:ext cx="209671" cy="221065"/>
                      </a:xfrm>
                      <a:prstGeom prst="rect">
                        <a:avLst/>
                      </a:prstGeom>
                    </p:spPr>
                  </p:pic>
                </p:oleObj>
              </mc:Fallback>
            </mc:AlternateContent>
          </a:graphicData>
        </a:graphic>
      </p:graphicFrame>
      <p:graphicFrame>
        <p:nvGraphicFramePr>
          <p:cNvPr id="18" name="对象 17"/>
          <p:cNvGraphicFramePr>
            <a:graphicFrameLocks noChangeAspect="1"/>
          </p:cNvGraphicFramePr>
          <p:nvPr>
            <p:extLst>
              <p:ext uri="{D42A27DB-BD31-4B8C-83A1-F6EECF244321}">
                <p14:modId xmlns:p14="http://schemas.microsoft.com/office/powerpoint/2010/main" val="3196595392"/>
              </p:ext>
            </p:extLst>
          </p:nvPr>
        </p:nvGraphicFramePr>
        <p:xfrm>
          <a:off x="7620000" y="2760662"/>
          <a:ext cx="189004" cy="287338"/>
        </p:xfrm>
        <a:graphic>
          <a:graphicData uri="http://schemas.openxmlformats.org/presentationml/2006/ole">
            <mc:AlternateContent xmlns:mc="http://schemas.openxmlformats.org/markup-compatibility/2006">
              <mc:Choice xmlns:v="urn:schemas-microsoft-com:vml" Requires="v">
                <p:oleObj spid="_x0000_s13045" name="Formula" r:id="rId22" imgW="102960" imgH="157680" progId="Equation.Ribbit">
                  <p:embed/>
                </p:oleObj>
              </mc:Choice>
              <mc:Fallback>
                <p:oleObj name="Formula" r:id="rId22" imgW="102960" imgH="157680" progId="Equation.Ribbit">
                  <p:embed/>
                  <p:pic>
                    <p:nvPicPr>
                      <p:cNvPr id="0" name=""/>
                      <p:cNvPicPr/>
                      <p:nvPr/>
                    </p:nvPicPr>
                    <p:blipFill>
                      <a:blip r:embed="rId8"/>
                      <a:stretch>
                        <a:fillRect/>
                      </a:stretch>
                    </p:blipFill>
                    <p:spPr>
                      <a:xfrm>
                        <a:off x="7620000" y="2760662"/>
                        <a:ext cx="189004" cy="287338"/>
                      </a:xfrm>
                      <a:prstGeom prst="rect">
                        <a:avLst/>
                      </a:prstGeom>
                    </p:spPr>
                  </p:pic>
                </p:oleObj>
              </mc:Fallback>
            </mc:AlternateContent>
          </a:graphicData>
        </a:graphic>
      </p:graphicFrame>
      <p:sp>
        <p:nvSpPr>
          <p:cNvPr id="19" name="标题 1"/>
          <p:cNvSpPr>
            <a:spLocks noGrp="1"/>
          </p:cNvSpPr>
          <p:nvPr>
            <p:ph type="title"/>
          </p:nvPr>
        </p:nvSpPr>
        <p:spPr>
          <a:xfrm>
            <a:off x="894700" y="136915"/>
            <a:ext cx="7194550" cy="470898"/>
          </a:xfrm>
        </p:spPr>
        <p:txBody>
          <a:bodyPr/>
          <a:lstStyle/>
          <a:p>
            <a:r>
              <a:rPr lang="zh-CN" altLang="en-US" dirty="0">
                <a:solidFill>
                  <a:schemeClr val="tx1"/>
                </a:solidFill>
                <a:latin typeface="微软雅黑" panose="020B0503020204020204" pitchFamily="34" charset="-122"/>
                <a:ea typeface="微软雅黑" panose="020B0503020204020204" pitchFamily="34" charset="-122"/>
              </a:rPr>
              <a:t>其他常见神经网络</a:t>
            </a:r>
          </a:p>
        </p:txBody>
      </p:sp>
    </p:spTree>
    <p:extLst>
      <p:ext uri="{BB962C8B-B14F-4D97-AF65-F5344CB8AC3E}">
        <p14:creationId xmlns:p14="http://schemas.microsoft.com/office/powerpoint/2010/main" val="15451878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a:xfrm>
            <a:off x="920660" y="1078825"/>
            <a:ext cx="11506200" cy="457200"/>
          </a:xfrm>
        </p:spPr>
        <p:txBody>
          <a:bodyPr>
            <a:normAutofit fontScale="92500" lnSpcReduction="10000"/>
          </a:bodyPr>
          <a:lstStyle/>
          <a:p>
            <a:r>
              <a:rPr lang="zh-CN" altLang="en-US" dirty="0">
                <a:solidFill>
                  <a:schemeClr val="tx1"/>
                </a:solidFill>
                <a:latin typeface="微软雅黑" panose="020B0503020204020204" pitchFamily="34" charset="-122"/>
                <a:ea typeface="微软雅黑" panose="020B0503020204020204" pitchFamily="34" charset="-122"/>
              </a:rPr>
              <a:t>第三阶段</a:t>
            </a:r>
          </a:p>
        </p:txBody>
      </p:sp>
      <p:sp>
        <p:nvSpPr>
          <p:cNvPr id="4" name="内容占位符 3"/>
          <p:cNvSpPr>
            <a:spLocks noGrp="1"/>
          </p:cNvSpPr>
          <p:nvPr>
            <p:ph sz="quarter" idx="14"/>
          </p:nvPr>
        </p:nvSpPr>
        <p:spPr>
          <a:xfrm>
            <a:off x="920660" y="1600200"/>
            <a:ext cx="10128340" cy="4495800"/>
          </a:xfrm>
        </p:spPr>
        <p:txBody>
          <a:bodyPr>
            <a:normAutofit/>
          </a:bodyPr>
          <a:lstStyle/>
          <a:p>
            <a:pPr marL="342900" indent="-342900">
              <a:lnSpc>
                <a:spcPct val="110000"/>
              </a:lnSpc>
              <a:buFont typeface="Wingdings" panose="05000000000000000000" pitchFamily="2" charset="2"/>
              <a:buChar char="l"/>
            </a:pPr>
            <a:r>
              <a:rPr lang="en-US" altLang="zh-CN" sz="2200" dirty="0">
                <a:solidFill>
                  <a:srgbClr val="0000FF"/>
                </a:solidFill>
                <a:latin typeface="微软雅黑" panose="020B0503020204020204" pitchFamily="34" charset="-122"/>
                <a:ea typeface="微软雅黑" panose="020B0503020204020204" pitchFamily="34" charset="-122"/>
              </a:rPr>
              <a:t>2006</a:t>
            </a:r>
            <a:r>
              <a:rPr lang="zh-CN" altLang="en-US" sz="2200" dirty="0">
                <a:solidFill>
                  <a:srgbClr val="0000FF"/>
                </a:solidFill>
                <a:latin typeface="微软雅黑" panose="020B0503020204020204" pitchFamily="34" charset="-122"/>
                <a:ea typeface="微软雅黑" panose="020B0503020204020204" pitchFamily="34" charset="-122"/>
              </a:rPr>
              <a:t>年</a:t>
            </a:r>
            <a:r>
              <a:rPr lang="en-US" altLang="zh-CN" sz="2200" dirty="0">
                <a:solidFill>
                  <a:srgbClr val="0000FF"/>
                </a:solidFill>
                <a:latin typeface="微软雅黑" panose="020B0503020204020204" pitchFamily="34" charset="-122"/>
                <a:ea typeface="微软雅黑" panose="020B0503020204020204" pitchFamily="34" charset="-122"/>
              </a:rPr>
              <a:t>, Hinton</a:t>
            </a:r>
            <a:r>
              <a:rPr lang="zh-CN" altLang="en-US" sz="2200" dirty="0">
                <a:solidFill>
                  <a:srgbClr val="0000FF"/>
                </a:solidFill>
                <a:latin typeface="微软雅黑" panose="020B0503020204020204" pitchFamily="34" charset="-122"/>
                <a:ea typeface="微软雅黑" panose="020B0503020204020204" pitchFamily="34" charset="-122"/>
              </a:rPr>
              <a:t>提出了深度信念网络</a:t>
            </a:r>
            <a:r>
              <a:rPr lang="en-US" altLang="zh-CN" sz="2200" dirty="0">
                <a:solidFill>
                  <a:srgbClr val="0000FF"/>
                </a:solidFill>
                <a:latin typeface="微软雅黑" panose="020B0503020204020204" pitchFamily="34" charset="-122"/>
                <a:ea typeface="微软雅黑" panose="020B0503020204020204" pitchFamily="34" charset="-122"/>
              </a:rPr>
              <a:t>(DBN), </a:t>
            </a:r>
            <a:r>
              <a:rPr lang="zh-CN" altLang="en-US" sz="2200" dirty="0">
                <a:solidFill>
                  <a:srgbClr val="0000FF"/>
                </a:solidFill>
                <a:latin typeface="微软雅黑" panose="020B0503020204020204" pitchFamily="34" charset="-122"/>
                <a:ea typeface="微软雅黑" panose="020B0503020204020204" pitchFamily="34" charset="-122"/>
              </a:rPr>
              <a:t>通过“预训练</a:t>
            </a:r>
            <a:r>
              <a:rPr lang="en-US" altLang="zh-CN" sz="2200" dirty="0">
                <a:solidFill>
                  <a:srgbClr val="0000FF"/>
                </a:solidFill>
                <a:latin typeface="微软雅黑" panose="020B0503020204020204" pitchFamily="34" charset="-122"/>
                <a:ea typeface="微软雅黑" panose="020B0503020204020204" pitchFamily="34" charset="-122"/>
              </a:rPr>
              <a:t>+</a:t>
            </a:r>
            <a:r>
              <a:rPr lang="zh-CN" altLang="en-US" sz="2200" dirty="0">
                <a:solidFill>
                  <a:srgbClr val="0000FF"/>
                </a:solidFill>
                <a:latin typeface="微软雅黑" panose="020B0503020204020204" pitchFamily="34" charset="-122"/>
                <a:ea typeface="微软雅黑" panose="020B0503020204020204" pitchFamily="34" charset="-122"/>
              </a:rPr>
              <a:t>微调”使得深度模型的最优化变得相对容易</a:t>
            </a:r>
            <a:endParaRPr lang="en-US" altLang="zh-CN" sz="2200" dirty="0">
              <a:solidFill>
                <a:srgbClr val="0000FF"/>
              </a:solidFill>
              <a:latin typeface="微软雅黑" panose="020B0503020204020204" pitchFamily="34" charset="-122"/>
              <a:ea typeface="微软雅黑" panose="020B0503020204020204" pitchFamily="34" charset="-122"/>
            </a:endParaRPr>
          </a:p>
          <a:p>
            <a:pPr marL="342900" indent="-342900">
              <a:lnSpc>
                <a:spcPct val="110000"/>
              </a:lnSpc>
              <a:buFont typeface="Wingdings" panose="05000000000000000000" pitchFamily="2" charset="2"/>
              <a:buChar char="l"/>
            </a:pPr>
            <a:r>
              <a:rPr lang="en-US" altLang="zh-CN" sz="2200" dirty="0">
                <a:solidFill>
                  <a:srgbClr val="0000FF"/>
                </a:solidFill>
                <a:latin typeface="微软雅黑" panose="020B0503020204020204" pitchFamily="34" charset="-122"/>
                <a:ea typeface="微软雅黑" panose="020B0503020204020204" pitchFamily="34" charset="-122"/>
              </a:rPr>
              <a:t>2009</a:t>
            </a:r>
            <a:r>
              <a:rPr lang="zh-CN" altLang="en-US" sz="2200" dirty="0">
                <a:solidFill>
                  <a:srgbClr val="0000FF"/>
                </a:solidFill>
                <a:latin typeface="微软雅黑" panose="020B0503020204020204" pitchFamily="34" charset="-122"/>
                <a:ea typeface="微软雅黑" panose="020B0503020204020204" pitchFamily="34" charset="-122"/>
              </a:rPr>
              <a:t>年，</a:t>
            </a:r>
            <a:r>
              <a:rPr lang="en-US" altLang="zh-CN" sz="2200" dirty="0">
                <a:solidFill>
                  <a:srgbClr val="0000FF"/>
                </a:solidFill>
                <a:latin typeface="微软雅黑" panose="020B0503020204020204" pitchFamily="34" charset="-122"/>
                <a:ea typeface="微软雅黑" panose="020B0503020204020204" pitchFamily="34" charset="-122"/>
              </a:rPr>
              <a:t>GPU</a:t>
            </a:r>
            <a:r>
              <a:rPr lang="zh-CN" altLang="en-US" sz="2200" dirty="0">
                <a:solidFill>
                  <a:srgbClr val="0000FF"/>
                </a:solidFill>
                <a:latin typeface="微软雅黑" panose="020B0503020204020204" pitchFamily="34" charset="-122"/>
                <a:ea typeface="微软雅黑" panose="020B0503020204020204" pitchFamily="34" charset="-122"/>
              </a:rPr>
              <a:t>来进行参数训练</a:t>
            </a:r>
            <a:endParaRPr lang="en-US" altLang="zh-CN" sz="2200" dirty="0">
              <a:solidFill>
                <a:srgbClr val="0000FF"/>
              </a:solidFill>
              <a:latin typeface="微软雅黑" panose="020B0503020204020204" pitchFamily="34" charset="-122"/>
              <a:ea typeface="微软雅黑" panose="020B0503020204020204" pitchFamily="34" charset="-122"/>
            </a:endParaRPr>
          </a:p>
          <a:p>
            <a:pPr marL="342900" indent="-342900">
              <a:lnSpc>
                <a:spcPct val="110000"/>
              </a:lnSpc>
              <a:buFont typeface="Wingdings" panose="05000000000000000000" pitchFamily="2" charset="2"/>
              <a:buChar char="l"/>
            </a:pPr>
            <a:r>
              <a:rPr lang="en-US" altLang="zh-CN" sz="2200" dirty="0">
                <a:solidFill>
                  <a:srgbClr val="0000FF"/>
                </a:solidFill>
                <a:latin typeface="微软雅黑" panose="020B0503020204020204" pitchFamily="34" charset="-122"/>
                <a:ea typeface="微软雅黑" panose="020B0503020204020204" pitchFamily="34" charset="-122"/>
              </a:rPr>
              <a:t>2012</a:t>
            </a:r>
            <a:r>
              <a:rPr lang="zh-CN" altLang="en-US" sz="2200" dirty="0">
                <a:solidFill>
                  <a:srgbClr val="0000FF"/>
                </a:solidFill>
                <a:latin typeface="微软雅黑" panose="020B0503020204020204" pitchFamily="34" charset="-122"/>
                <a:ea typeface="微软雅黑" panose="020B0503020204020204" pitchFamily="34" charset="-122"/>
              </a:rPr>
              <a:t>年</a:t>
            </a:r>
            <a:r>
              <a:rPr lang="en-US" altLang="zh-CN" sz="2200" dirty="0">
                <a:solidFill>
                  <a:srgbClr val="0000FF"/>
                </a:solidFill>
                <a:latin typeface="微软雅黑" panose="020B0503020204020204" pitchFamily="34" charset="-122"/>
                <a:ea typeface="微软雅黑" panose="020B0503020204020204" pitchFamily="34" charset="-122"/>
              </a:rPr>
              <a:t>, Hinton </a:t>
            </a:r>
            <a:r>
              <a:rPr lang="zh-CN" altLang="en-US" sz="2200" dirty="0">
                <a:solidFill>
                  <a:srgbClr val="0000FF"/>
                </a:solidFill>
                <a:latin typeface="微软雅黑" panose="020B0503020204020204" pitchFamily="34" charset="-122"/>
                <a:ea typeface="微软雅黑" panose="020B0503020204020204" pitchFamily="34" charset="-122"/>
              </a:rPr>
              <a:t>组参加</a:t>
            </a:r>
            <a:r>
              <a:rPr lang="en-US" altLang="zh-CN" sz="2200" dirty="0">
                <a:solidFill>
                  <a:srgbClr val="0000FF"/>
                </a:solidFill>
                <a:latin typeface="微软雅黑" panose="020B0503020204020204" pitchFamily="34" charset="-122"/>
                <a:ea typeface="微软雅黑" panose="020B0503020204020204" pitchFamily="34" charset="-122"/>
              </a:rPr>
              <a:t>ImageNet </a:t>
            </a:r>
            <a:r>
              <a:rPr lang="zh-CN" altLang="en-US" sz="2200" dirty="0">
                <a:solidFill>
                  <a:srgbClr val="0000FF"/>
                </a:solidFill>
                <a:latin typeface="微软雅黑" panose="020B0503020204020204" pitchFamily="34" charset="-122"/>
                <a:ea typeface="微软雅黑" panose="020B0503020204020204" pitchFamily="34" charset="-122"/>
              </a:rPr>
              <a:t>竞赛</a:t>
            </a:r>
            <a:r>
              <a:rPr lang="en-US" altLang="zh-CN" sz="2200" dirty="0">
                <a:solidFill>
                  <a:srgbClr val="0000FF"/>
                </a:solidFill>
                <a:latin typeface="微软雅黑" panose="020B0503020204020204" pitchFamily="34" charset="-122"/>
                <a:ea typeface="微软雅黑" panose="020B0503020204020204" pitchFamily="34" charset="-122"/>
              </a:rPr>
              <a:t>, </a:t>
            </a:r>
            <a:r>
              <a:rPr lang="zh-CN" altLang="en-US" sz="2200" dirty="0">
                <a:solidFill>
                  <a:srgbClr val="0000FF"/>
                </a:solidFill>
                <a:latin typeface="微软雅黑" panose="020B0503020204020204" pitchFamily="34" charset="-122"/>
                <a:ea typeface="微软雅黑" panose="020B0503020204020204" pitchFamily="34" charset="-122"/>
              </a:rPr>
              <a:t>使用 </a:t>
            </a:r>
            <a:r>
              <a:rPr lang="en-US" altLang="zh-CN" sz="2200" dirty="0">
                <a:solidFill>
                  <a:srgbClr val="0000FF"/>
                </a:solidFill>
                <a:latin typeface="微软雅黑" panose="020B0503020204020204" pitchFamily="34" charset="-122"/>
                <a:ea typeface="微软雅黑" panose="020B0503020204020204" pitchFamily="34" charset="-122"/>
              </a:rPr>
              <a:t>CNN </a:t>
            </a:r>
            <a:r>
              <a:rPr lang="zh-CN" altLang="en-US" sz="2200" dirty="0">
                <a:solidFill>
                  <a:srgbClr val="0000FF"/>
                </a:solidFill>
                <a:latin typeface="微软雅黑" panose="020B0503020204020204" pitchFamily="34" charset="-122"/>
                <a:ea typeface="微软雅黑" panose="020B0503020204020204" pitchFamily="34" charset="-122"/>
              </a:rPr>
              <a:t>模型</a:t>
            </a:r>
            <a:r>
              <a:rPr lang="zh-CN" altLang="en-US" sz="2200" dirty="0">
                <a:solidFill>
                  <a:srgbClr val="0000FF"/>
                </a:solidFill>
                <a:latin typeface="微软雅黑" panose="020B0503020204020204" pitchFamily="34" charset="-122"/>
                <a:ea typeface="微软雅黑" panose="020B0503020204020204" pitchFamily="34" charset="-122"/>
                <a:cs typeface="Arial" panose="020B0604020202020204" pitchFamily="34" charset="0"/>
              </a:rPr>
              <a:t>以超过第二名</a:t>
            </a:r>
            <a:r>
              <a:rPr lang="en-US" altLang="zh-CN" sz="2200" dirty="0">
                <a:solidFill>
                  <a:srgbClr val="0000FF"/>
                </a:solidFill>
                <a:latin typeface="微软雅黑" panose="020B0503020204020204" pitchFamily="34" charset="-122"/>
                <a:ea typeface="微软雅黑" panose="020B0503020204020204" pitchFamily="34" charset="-122"/>
                <a:cs typeface="Arial" panose="020B0604020202020204" pitchFamily="34" charset="0"/>
              </a:rPr>
              <a:t>10</a:t>
            </a:r>
            <a:r>
              <a:rPr lang="zh-CN" altLang="en-US" sz="2200" dirty="0">
                <a:solidFill>
                  <a:srgbClr val="0000FF"/>
                </a:solidFill>
                <a:latin typeface="微软雅黑" panose="020B0503020204020204" pitchFamily="34" charset="-122"/>
                <a:ea typeface="微软雅黑" panose="020B0503020204020204" pitchFamily="34" charset="-122"/>
                <a:cs typeface="Arial" panose="020B0604020202020204" pitchFamily="34" charset="0"/>
              </a:rPr>
              <a:t>个百分点的成绩夺得当年竞赛的冠军</a:t>
            </a:r>
            <a:endParaRPr lang="en-US" altLang="zh-CN" sz="2200" dirty="0">
              <a:solidFill>
                <a:srgbClr val="0000FF"/>
              </a:solidFill>
              <a:latin typeface="微软雅黑" panose="020B0503020204020204" pitchFamily="34" charset="-122"/>
              <a:ea typeface="微软雅黑" panose="020B0503020204020204" pitchFamily="34" charset="-122"/>
              <a:cs typeface="Arial" panose="020B0604020202020204" pitchFamily="34" charset="0"/>
            </a:endParaRPr>
          </a:p>
        </p:txBody>
      </p:sp>
      <p:grpSp>
        <p:nvGrpSpPr>
          <p:cNvPr id="2" name="组合 1"/>
          <p:cNvGrpSpPr/>
          <p:nvPr/>
        </p:nvGrpSpPr>
        <p:grpSpPr>
          <a:xfrm>
            <a:off x="1805258" y="4103767"/>
            <a:ext cx="8581483" cy="2220833"/>
            <a:chOff x="412999" y="4256167"/>
            <a:chExt cx="8581483" cy="2220833"/>
          </a:xfrm>
        </p:grpSpPr>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999" y="4390695"/>
              <a:ext cx="2923669" cy="2042821"/>
            </a:xfrm>
            <a:prstGeom prst="rect">
              <a:avLst/>
            </a:prstGeom>
          </p:spPr>
        </p:pic>
        <p:pic>
          <p:nvPicPr>
            <p:cNvPr id="7" name="图片 6"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89317" y="4256167"/>
              <a:ext cx="3068025" cy="2214998"/>
            </a:xfrm>
            <a:prstGeom prst="rect">
              <a:avLst/>
            </a:prstGeom>
          </p:spPr>
        </p:pic>
        <p:pic>
          <p:nvPicPr>
            <p:cNvPr id="8" name="图片 7"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52860" y="4256167"/>
              <a:ext cx="2541622" cy="2220833"/>
            </a:xfrm>
            <a:prstGeom prst="rect">
              <a:avLst/>
            </a:prstGeom>
          </p:spPr>
        </p:pic>
      </p:grpSp>
      <p:sp>
        <p:nvSpPr>
          <p:cNvPr id="9" name="标题 1"/>
          <p:cNvSpPr>
            <a:spLocks noGrp="1"/>
          </p:cNvSpPr>
          <p:nvPr>
            <p:ph type="title"/>
          </p:nvPr>
        </p:nvSpPr>
        <p:spPr>
          <a:xfrm>
            <a:off x="920660" y="145550"/>
            <a:ext cx="7194550" cy="470898"/>
          </a:xfrm>
        </p:spPr>
        <p:txBody>
          <a:bodyPr/>
          <a:lstStyle/>
          <a:p>
            <a:r>
              <a:rPr lang="zh-CN" altLang="en-US" dirty="0"/>
              <a:t>神经网络的起起伏伏</a:t>
            </a:r>
            <a:endParaRPr lang="zh-CN" altLang="en-US"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411697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0600" y="152400"/>
            <a:ext cx="7772400" cy="470898"/>
          </a:xfrm>
        </p:spPr>
        <p:txBody>
          <a:bodyPr/>
          <a:lstStyle/>
          <a:p>
            <a:r>
              <a:rPr lang="zh-CN" altLang="en-US" dirty="0">
                <a:solidFill>
                  <a:schemeClr val="tx1"/>
                </a:solidFill>
                <a:latin typeface="微软雅黑" panose="020B0503020204020204" pitchFamily="34" charset="-122"/>
                <a:ea typeface="微软雅黑" panose="020B0503020204020204" pitchFamily="34" charset="-122"/>
              </a:rPr>
              <a:t>目录</a:t>
            </a:r>
          </a:p>
        </p:txBody>
      </p:sp>
      <p:sp>
        <p:nvSpPr>
          <p:cNvPr id="6" name="内容占位符 2"/>
          <p:cNvSpPr>
            <a:spLocks noGrp="1"/>
          </p:cNvSpPr>
          <p:nvPr>
            <p:ph idx="4294967295"/>
          </p:nvPr>
        </p:nvSpPr>
        <p:spPr>
          <a:xfrm>
            <a:off x="990600" y="1047750"/>
            <a:ext cx="8686800" cy="4762500"/>
          </a:xfrm>
          <a:prstGeom prst="rect">
            <a:avLst/>
          </a:prstGeom>
        </p:spPr>
        <p:txBody>
          <a:bodyPr/>
          <a:lstStyle/>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bg2"/>
                </a:solidFill>
                <a:latin typeface="微软雅黑" panose="020B0503020204020204" pitchFamily="34" charset="-122"/>
                <a:ea typeface="微软雅黑" panose="020B0503020204020204" pitchFamily="34" charset="-122"/>
              </a:rPr>
              <a:t>神经元模型</a:t>
            </a: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bg2"/>
                </a:solidFill>
                <a:latin typeface="微软雅黑" panose="020B0503020204020204" pitchFamily="34" charset="-122"/>
                <a:ea typeface="微软雅黑" panose="020B0503020204020204" pitchFamily="34" charset="-122"/>
              </a:rPr>
              <a:t>感知机与多层网络</a:t>
            </a: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bg2"/>
                </a:solidFill>
                <a:latin typeface="微软雅黑" panose="020B0503020204020204" pitchFamily="34" charset="-122"/>
                <a:ea typeface="微软雅黑" panose="020B0503020204020204" pitchFamily="34" charset="-122"/>
              </a:rPr>
              <a:t>误差逆传播算法</a:t>
            </a: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bg2"/>
                </a:solidFill>
                <a:latin typeface="微软雅黑" panose="020B0503020204020204" pitchFamily="34" charset="-122"/>
                <a:ea typeface="微软雅黑" panose="020B0503020204020204" pitchFamily="34" charset="-122"/>
              </a:rPr>
              <a:t>全局最小与局部最小</a:t>
            </a: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bg2"/>
                </a:solidFill>
                <a:latin typeface="微软雅黑" panose="020B0503020204020204" pitchFamily="34" charset="-122"/>
                <a:ea typeface="微软雅黑" panose="020B0503020204020204" pitchFamily="34" charset="-122"/>
              </a:rPr>
              <a:t>其他常见神经网络</a:t>
            </a: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tx1"/>
                </a:solidFill>
                <a:latin typeface="微软雅黑" panose="020B0503020204020204" pitchFamily="34" charset="-122"/>
                <a:ea typeface="微软雅黑" panose="020B0503020204020204" pitchFamily="34" charset="-122"/>
              </a:rPr>
              <a:t>深度学习</a:t>
            </a:r>
          </a:p>
          <a:p>
            <a:pPr marL="419100" lvl="1" indent="-342900" algn="just">
              <a:lnSpc>
                <a:spcPct val="100000"/>
              </a:lnSpc>
              <a:spcBef>
                <a:spcPts val="600"/>
              </a:spcBef>
              <a:spcAft>
                <a:spcPts val="300"/>
              </a:spcAft>
              <a:buClr>
                <a:srgbClr val="0000FF"/>
              </a:buClr>
              <a:buFont typeface="Wingdings" panose="05000000000000000000" pitchFamily="2" charset="2"/>
              <a:buChar char="v"/>
            </a:pPr>
            <a:endParaRPr lang="en-US" altLang="zh-CN" sz="2400" b="1" dirty="0">
              <a:solidFill>
                <a:schemeClr val="bg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3596921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14400" y="0"/>
            <a:ext cx="7886700" cy="777874"/>
          </a:xfrm>
        </p:spPr>
        <p:txBody>
          <a:bodyPr/>
          <a:lstStyle/>
          <a:p>
            <a:r>
              <a:rPr lang="zh-CN" altLang="en-US" dirty="0">
                <a:solidFill>
                  <a:schemeClr val="tx1"/>
                </a:solidFill>
                <a:latin typeface="微软雅黑" panose="020B0503020204020204" pitchFamily="34" charset="-122"/>
                <a:ea typeface="微软雅黑" panose="020B0503020204020204" pitchFamily="34" charset="-122"/>
              </a:rPr>
              <a:t>深度学习</a:t>
            </a:r>
          </a:p>
        </p:txBody>
      </p:sp>
      <p:sp>
        <p:nvSpPr>
          <p:cNvPr id="3" name="内容占位符 2"/>
          <p:cNvSpPr>
            <a:spLocks noGrp="1"/>
          </p:cNvSpPr>
          <p:nvPr>
            <p:ph idx="1"/>
          </p:nvPr>
        </p:nvSpPr>
        <p:spPr>
          <a:xfrm>
            <a:off x="914400" y="914400"/>
            <a:ext cx="9982200" cy="5410200"/>
          </a:xfrm>
        </p:spPr>
        <p:txBody>
          <a:bodyPr>
            <a:normAutofit/>
          </a:bodyPr>
          <a:lstStyle/>
          <a:p>
            <a:pPr marL="0" indent="0">
              <a:lnSpc>
                <a:spcPct val="100000"/>
              </a:lnSpc>
              <a:buSzPct val="120000"/>
              <a:buNone/>
            </a:pPr>
            <a:r>
              <a:rPr lang="zh-CN" altLang="en-US" sz="3000" dirty="0">
                <a:solidFill>
                  <a:schemeClr val="tx1"/>
                </a:solidFill>
                <a:latin typeface="微软雅黑" panose="020B0503020204020204" pitchFamily="34" charset="-122"/>
                <a:ea typeface="微软雅黑" panose="020B0503020204020204" pitchFamily="34" charset="-122"/>
              </a:rPr>
              <a:t>深度学习模型</a:t>
            </a:r>
            <a:endParaRPr lang="en-US" altLang="zh-CN" sz="3000" dirty="0">
              <a:solidFill>
                <a:schemeClr val="tx1"/>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r>
              <a:rPr lang="zh-CN" altLang="en-US" sz="2000" dirty="0">
                <a:solidFill>
                  <a:schemeClr val="tx1"/>
                </a:solidFill>
                <a:latin typeface="微软雅黑" panose="020B0503020204020204" pitchFamily="34" charset="-122"/>
                <a:ea typeface="微软雅黑" panose="020B0503020204020204" pitchFamily="34" charset="-122"/>
              </a:rPr>
              <a:t>典型的深度学习模型就是很深层的神经网络</a:t>
            </a:r>
            <a:r>
              <a:rPr lang="en-US" altLang="zh-CN" sz="2000" dirty="0">
                <a:solidFill>
                  <a:schemeClr val="tx1"/>
                </a:solidFill>
                <a:latin typeface="微软雅黑" panose="020B0503020204020204" pitchFamily="34" charset="-122"/>
                <a:ea typeface="微软雅黑" panose="020B0503020204020204" pitchFamily="34" charset="-122"/>
              </a:rPr>
              <a:t>. </a:t>
            </a:r>
          </a:p>
          <a:p>
            <a:pPr marL="342900" indent="-342900">
              <a:lnSpc>
                <a:spcPct val="100000"/>
              </a:lnSpc>
              <a:buClr>
                <a:srgbClr val="0000FF"/>
              </a:buClr>
              <a:buSzPct val="120000"/>
            </a:pPr>
            <a:r>
              <a:rPr lang="zh-CN" altLang="en-US" dirty="0">
                <a:solidFill>
                  <a:srgbClr val="0000FF"/>
                </a:solidFill>
                <a:latin typeface="微软雅黑" panose="020B0503020204020204" pitchFamily="34" charset="-122"/>
                <a:ea typeface="微软雅黑" panose="020B0503020204020204" pitchFamily="34" charset="-122"/>
              </a:rPr>
              <a:t>模型复杂度</a:t>
            </a:r>
            <a:endParaRPr lang="en-US" altLang="zh-CN" dirty="0">
              <a:solidFill>
                <a:srgbClr val="0000FF"/>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r>
              <a:rPr lang="zh-CN" altLang="en-US" sz="2000" dirty="0">
                <a:solidFill>
                  <a:schemeClr val="tx1"/>
                </a:solidFill>
                <a:latin typeface="微软雅黑" panose="020B0503020204020204" pitchFamily="34" charset="-122"/>
                <a:ea typeface="微软雅黑" panose="020B0503020204020204" pitchFamily="34" charset="-122"/>
              </a:rPr>
              <a:t>增加隐层神经元的数目 </a:t>
            </a:r>
            <a:r>
              <a:rPr lang="en-US" altLang="zh-CN" sz="2000" dirty="0">
                <a:solidFill>
                  <a:schemeClr val="tx1"/>
                </a:solidFill>
                <a:latin typeface="微软雅黑" panose="020B0503020204020204" pitchFamily="34" charset="-122"/>
                <a:ea typeface="微软雅黑" panose="020B0503020204020204" pitchFamily="34" charset="-122"/>
              </a:rPr>
              <a:t>(</a:t>
            </a:r>
            <a:r>
              <a:rPr lang="zh-CN" altLang="en-US" sz="2000" dirty="0">
                <a:solidFill>
                  <a:schemeClr val="tx1"/>
                </a:solidFill>
                <a:latin typeface="微软雅黑" panose="020B0503020204020204" pitchFamily="34" charset="-122"/>
                <a:ea typeface="微软雅黑" panose="020B0503020204020204" pitchFamily="34" charset="-122"/>
              </a:rPr>
              <a:t>模型宽度</a:t>
            </a:r>
            <a:r>
              <a:rPr lang="en-US" altLang="zh-CN" sz="2000" dirty="0">
                <a:solidFill>
                  <a:schemeClr val="tx1"/>
                </a:solidFill>
                <a:latin typeface="微软雅黑" panose="020B0503020204020204" pitchFamily="34" charset="-122"/>
                <a:ea typeface="微软雅黑" panose="020B0503020204020204" pitchFamily="34" charset="-122"/>
              </a:rPr>
              <a:t>)</a:t>
            </a:r>
          </a:p>
          <a:p>
            <a:pPr marL="342900" indent="-342900">
              <a:buFont typeface="Wingdings" panose="05000000000000000000" pitchFamily="2" charset="2"/>
              <a:buChar char="l"/>
            </a:pPr>
            <a:r>
              <a:rPr lang="zh-CN" altLang="en-US" sz="2000" dirty="0">
                <a:solidFill>
                  <a:schemeClr val="tx1"/>
                </a:solidFill>
                <a:latin typeface="微软雅黑" panose="020B0503020204020204" pitchFamily="34" charset="-122"/>
                <a:ea typeface="微软雅黑" panose="020B0503020204020204" pitchFamily="34" charset="-122"/>
              </a:rPr>
              <a:t>增加隐层数目（模型深度）</a:t>
            </a:r>
            <a:endParaRPr lang="en-US" altLang="zh-CN" sz="2000" dirty="0">
              <a:solidFill>
                <a:schemeClr val="tx1"/>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r>
              <a:rPr lang="zh-CN" altLang="en-US" sz="2000" dirty="0">
                <a:solidFill>
                  <a:schemeClr val="tx1"/>
                </a:solidFill>
                <a:latin typeface="微软雅黑" panose="020B0503020204020204" pitchFamily="34" charset="-122"/>
                <a:ea typeface="微软雅黑" panose="020B0503020204020204" pitchFamily="34" charset="-122"/>
              </a:rPr>
              <a:t>从增加模型复杂度的角度看</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增加隐层的数目比增加隐层神经元的数目更有效</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这是因为增加隐层数不仅增加额拥有激活函数的神经元数目</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还增加了激活函数嵌套的层数</a:t>
            </a:r>
            <a:r>
              <a:rPr lang="en-US" altLang="zh-CN" sz="2000" dirty="0">
                <a:solidFill>
                  <a:schemeClr val="tx1"/>
                </a:solidFill>
                <a:latin typeface="微软雅黑" panose="020B0503020204020204" pitchFamily="34" charset="-122"/>
                <a:ea typeface="微软雅黑" panose="020B0503020204020204" pitchFamily="34" charset="-122"/>
              </a:rPr>
              <a:t>. </a:t>
            </a:r>
          </a:p>
          <a:p>
            <a:pPr marL="342900" indent="-342900">
              <a:lnSpc>
                <a:spcPct val="100000"/>
              </a:lnSpc>
              <a:buClr>
                <a:srgbClr val="0000FF"/>
              </a:buClr>
              <a:buSzPct val="120000"/>
            </a:pPr>
            <a:r>
              <a:rPr lang="zh-CN" altLang="en-US" dirty="0">
                <a:solidFill>
                  <a:srgbClr val="0000FF"/>
                </a:solidFill>
                <a:latin typeface="微软雅黑" panose="020B0503020204020204" pitchFamily="34" charset="-122"/>
                <a:ea typeface="微软雅黑" panose="020B0503020204020204" pitchFamily="34" charset="-122"/>
              </a:rPr>
              <a:t>复杂模型难点</a:t>
            </a:r>
            <a:endParaRPr lang="en-US" altLang="zh-CN" dirty="0">
              <a:solidFill>
                <a:srgbClr val="0000FF"/>
              </a:solidFill>
              <a:latin typeface="微软雅黑" panose="020B0503020204020204" pitchFamily="34" charset="-122"/>
              <a:ea typeface="微软雅黑" panose="020B0503020204020204" pitchFamily="34" charset="-122"/>
            </a:endParaRPr>
          </a:p>
          <a:p>
            <a:pPr marL="0" indent="0">
              <a:buNone/>
            </a:pPr>
            <a:r>
              <a:rPr lang="zh-CN" altLang="en-US" sz="2000" dirty="0">
                <a:solidFill>
                  <a:schemeClr val="tx1"/>
                </a:solidFill>
                <a:latin typeface="微软雅黑" panose="020B0503020204020204" pitchFamily="34" charset="-122"/>
                <a:ea typeface="微软雅黑" panose="020B0503020204020204" pitchFamily="34" charset="-122"/>
              </a:rPr>
              <a:t>多隐层网络难以直接用经典算法（例如标准</a:t>
            </a:r>
            <a:r>
              <a:rPr lang="en-US" altLang="zh-CN" sz="2000" dirty="0">
                <a:solidFill>
                  <a:schemeClr val="tx1"/>
                </a:solidFill>
                <a:latin typeface="微软雅黑" panose="020B0503020204020204" pitchFamily="34" charset="-122"/>
                <a:ea typeface="微软雅黑" panose="020B0503020204020204" pitchFamily="34" charset="-122"/>
              </a:rPr>
              <a:t>BP</a:t>
            </a:r>
            <a:r>
              <a:rPr lang="zh-CN" altLang="en-US" sz="2000" dirty="0">
                <a:solidFill>
                  <a:schemeClr val="tx1"/>
                </a:solidFill>
                <a:latin typeface="微软雅黑" panose="020B0503020204020204" pitchFamily="34" charset="-122"/>
                <a:ea typeface="微软雅黑" panose="020B0503020204020204" pitchFamily="34" charset="-122"/>
              </a:rPr>
              <a:t>算法）进行训练</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因为误差在多隐层内逆传播时</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往往会</a:t>
            </a:r>
            <a:r>
              <a:rPr lang="en-US" altLang="zh-CN" sz="2000" dirty="0">
                <a:solidFill>
                  <a:schemeClr val="tx1"/>
                </a:solidFill>
                <a:latin typeface="微软雅黑" panose="020B0503020204020204" pitchFamily="34" charset="-122"/>
                <a:ea typeface="微软雅黑" panose="020B0503020204020204" pitchFamily="34" charset="-122"/>
              </a:rPr>
              <a:t>”</a:t>
            </a:r>
            <a:r>
              <a:rPr lang="zh-CN" altLang="en-US" sz="2000" dirty="0">
                <a:solidFill>
                  <a:schemeClr val="tx1"/>
                </a:solidFill>
                <a:latin typeface="微软雅黑" panose="020B0503020204020204" pitchFamily="34" charset="-122"/>
                <a:ea typeface="微软雅黑" panose="020B0503020204020204" pitchFamily="34" charset="-122"/>
              </a:rPr>
              <a:t>发散</a:t>
            </a:r>
            <a:r>
              <a:rPr lang="en-US" altLang="zh-CN" sz="2000" dirty="0">
                <a:solidFill>
                  <a:schemeClr val="tx1"/>
                </a:solidFill>
                <a:latin typeface="微软雅黑" panose="020B0503020204020204" pitchFamily="34" charset="-122"/>
                <a:ea typeface="微软雅黑" panose="020B0503020204020204" pitchFamily="34" charset="-122"/>
              </a:rPr>
              <a:t>”</a:t>
            </a:r>
            <a:r>
              <a:rPr lang="zh-CN" altLang="en-US" sz="2000" dirty="0">
                <a:solidFill>
                  <a:schemeClr val="tx1"/>
                </a:solidFill>
                <a:latin typeface="微软雅黑" panose="020B0503020204020204" pitchFamily="34" charset="-122"/>
                <a:ea typeface="微软雅黑" panose="020B0503020204020204" pitchFamily="34" charset="-122"/>
              </a:rPr>
              <a:t>而不能收敛到稳定状态</a:t>
            </a:r>
            <a:r>
              <a:rPr lang="en-US" altLang="zh-CN" sz="2000" dirty="0">
                <a:solidFill>
                  <a:schemeClr val="tx1"/>
                </a:solidFill>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403120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990600" y="990600"/>
            <a:ext cx="9753600" cy="5257800"/>
          </a:xfrm>
        </p:spPr>
        <p:txBody>
          <a:bodyPr>
            <a:normAutofit fontScale="92500" lnSpcReduction="20000"/>
          </a:bodyPr>
          <a:lstStyle/>
          <a:p>
            <a:pPr marL="0" indent="0">
              <a:buNone/>
            </a:pPr>
            <a:r>
              <a:rPr lang="zh-CN" altLang="en-US" sz="3000" dirty="0">
                <a:solidFill>
                  <a:schemeClr val="tx1"/>
                </a:solidFill>
                <a:latin typeface="微软雅黑" panose="020B0503020204020204" pitchFamily="34" charset="-122"/>
                <a:ea typeface="微软雅黑" panose="020B0503020204020204" pitchFamily="34" charset="-122"/>
              </a:rPr>
              <a:t>复杂模型训练方法</a:t>
            </a:r>
            <a:endParaRPr lang="en-US" altLang="zh-CN" sz="3000" dirty="0">
              <a:solidFill>
                <a:schemeClr val="tx1"/>
              </a:solidFill>
              <a:latin typeface="微软雅黑" panose="020B0503020204020204" pitchFamily="34" charset="-122"/>
              <a:ea typeface="微软雅黑" panose="020B0503020204020204" pitchFamily="34" charset="-122"/>
            </a:endParaRPr>
          </a:p>
          <a:p>
            <a:pPr marL="342900" indent="-342900">
              <a:lnSpc>
                <a:spcPct val="100000"/>
              </a:lnSpc>
              <a:buSzPct val="120000"/>
            </a:pPr>
            <a:r>
              <a:rPr lang="zh-CN" altLang="en-US" sz="2100" b="1" dirty="0">
                <a:solidFill>
                  <a:schemeClr val="tx1"/>
                </a:solidFill>
                <a:latin typeface="微软雅黑" panose="020B0503020204020204" pitchFamily="34" charset="-122"/>
                <a:ea typeface="微软雅黑" panose="020B0503020204020204" pitchFamily="34" charset="-122"/>
              </a:rPr>
              <a:t>预训练</a:t>
            </a:r>
            <a:r>
              <a:rPr lang="en-US" altLang="zh-CN" sz="2100" b="1" dirty="0">
                <a:solidFill>
                  <a:schemeClr val="tx1"/>
                </a:solidFill>
                <a:latin typeface="微软雅黑" panose="020B0503020204020204" pitchFamily="34" charset="-122"/>
                <a:ea typeface="微软雅黑" panose="020B0503020204020204" pitchFamily="34" charset="-122"/>
              </a:rPr>
              <a:t>+</a:t>
            </a:r>
            <a:r>
              <a:rPr lang="zh-CN" altLang="en-US" sz="2100" b="1" dirty="0">
                <a:solidFill>
                  <a:schemeClr val="tx1"/>
                </a:solidFill>
                <a:latin typeface="微软雅黑" panose="020B0503020204020204" pitchFamily="34" charset="-122"/>
                <a:ea typeface="微软雅黑" panose="020B0503020204020204" pitchFamily="34" charset="-122"/>
              </a:rPr>
              <a:t>微调</a:t>
            </a:r>
            <a:endParaRPr lang="en-US" altLang="zh-CN" sz="2100" b="1" dirty="0">
              <a:solidFill>
                <a:schemeClr val="tx1"/>
              </a:solidFill>
              <a:latin typeface="微软雅黑" panose="020B0503020204020204" pitchFamily="34" charset="-122"/>
              <a:ea typeface="微软雅黑" panose="020B0503020204020204" pitchFamily="34" charset="-122"/>
            </a:endParaRPr>
          </a:p>
          <a:p>
            <a:pPr marL="342900" indent="-342900">
              <a:lnSpc>
                <a:spcPct val="120000"/>
              </a:lnSpc>
              <a:buFont typeface="Wingdings" panose="05000000000000000000" pitchFamily="2" charset="2"/>
              <a:buChar char="l"/>
            </a:pPr>
            <a:r>
              <a:rPr lang="zh-CN" altLang="en-US" sz="2100" b="1" dirty="0">
                <a:solidFill>
                  <a:schemeClr val="tx1"/>
                </a:solidFill>
                <a:latin typeface="微软雅黑" panose="020B0503020204020204" pitchFamily="34" charset="-122"/>
                <a:ea typeface="微软雅黑" panose="020B0503020204020204" pitchFamily="34" charset="-122"/>
              </a:rPr>
              <a:t>预训练：</a:t>
            </a:r>
            <a:r>
              <a:rPr lang="zh-CN" altLang="en-US" sz="2100" dirty="0">
                <a:solidFill>
                  <a:schemeClr val="tx1"/>
                </a:solidFill>
                <a:latin typeface="微软雅黑" panose="020B0503020204020204" pitchFamily="34" charset="-122"/>
                <a:ea typeface="微软雅黑" panose="020B0503020204020204" pitchFamily="34" charset="-122"/>
              </a:rPr>
              <a:t>监督逐层训练是多隐层网络训练的有效手段</a:t>
            </a:r>
            <a:r>
              <a:rPr lang="en-US" altLang="zh-CN" sz="2100" dirty="0">
                <a:solidFill>
                  <a:schemeClr val="tx1"/>
                </a:solidFill>
                <a:latin typeface="微软雅黑" panose="020B0503020204020204" pitchFamily="34" charset="-122"/>
                <a:ea typeface="微软雅黑" panose="020B0503020204020204" pitchFamily="34" charset="-122"/>
              </a:rPr>
              <a:t>,  </a:t>
            </a:r>
            <a:r>
              <a:rPr lang="zh-CN" altLang="en-US" sz="2100" dirty="0">
                <a:solidFill>
                  <a:schemeClr val="tx1"/>
                </a:solidFill>
                <a:latin typeface="微软雅黑" panose="020B0503020204020204" pitchFamily="34" charset="-122"/>
                <a:ea typeface="微软雅黑" panose="020B0503020204020204" pitchFamily="34" charset="-122"/>
              </a:rPr>
              <a:t>每次训练一层隐层结点</a:t>
            </a:r>
            <a:r>
              <a:rPr lang="en-US" altLang="zh-CN" sz="2100" dirty="0">
                <a:solidFill>
                  <a:schemeClr val="tx1"/>
                </a:solidFill>
                <a:latin typeface="微软雅黑" panose="020B0503020204020204" pitchFamily="34" charset="-122"/>
                <a:ea typeface="微软雅黑" panose="020B0503020204020204" pitchFamily="34" charset="-122"/>
              </a:rPr>
              <a:t>, </a:t>
            </a:r>
            <a:r>
              <a:rPr lang="zh-CN" altLang="en-US" sz="2100" dirty="0">
                <a:solidFill>
                  <a:schemeClr val="tx1"/>
                </a:solidFill>
                <a:latin typeface="微软雅黑" panose="020B0503020204020204" pitchFamily="34" charset="-122"/>
                <a:ea typeface="微软雅黑" panose="020B0503020204020204" pitchFamily="34" charset="-122"/>
              </a:rPr>
              <a:t>训练时将上一层隐层结点的输出作为输入</a:t>
            </a:r>
            <a:r>
              <a:rPr lang="en-US" altLang="zh-CN" sz="2100" dirty="0">
                <a:solidFill>
                  <a:schemeClr val="tx1"/>
                </a:solidFill>
                <a:latin typeface="微软雅黑" panose="020B0503020204020204" pitchFamily="34" charset="-122"/>
                <a:ea typeface="微软雅黑" panose="020B0503020204020204" pitchFamily="34" charset="-122"/>
              </a:rPr>
              <a:t>, </a:t>
            </a:r>
            <a:r>
              <a:rPr lang="zh-CN" altLang="en-US" sz="2100" dirty="0">
                <a:solidFill>
                  <a:schemeClr val="tx1"/>
                </a:solidFill>
                <a:latin typeface="微软雅黑" panose="020B0503020204020204" pitchFamily="34" charset="-122"/>
                <a:ea typeface="微软雅黑" panose="020B0503020204020204" pitchFamily="34" charset="-122"/>
              </a:rPr>
              <a:t>而本层隐结点的输出作为下一层隐结点的输入</a:t>
            </a:r>
            <a:r>
              <a:rPr lang="en-US" altLang="zh-CN" sz="2100" dirty="0">
                <a:solidFill>
                  <a:schemeClr val="tx1"/>
                </a:solidFill>
                <a:latin typeface="微软雅黑" panose="020B0503020204020204" pitchFamily="34" charset="-122"/>
                <a:ea typeface="微软雅黑" panose="020B0503020204020204" pitchFamily="34" charset="-122"/>
              </a:rPr>
              <a:t>, </a:t>
            </a:r>
            <a:r>
              <a:rPr lang="zh-CN" altLang="en-US" sz="2100" dirty="0">
                <a:solidFill>
                  <a:schemeClr val="tx1"/>
                </a:solidFill>
                <a:latin typeface="微软雅黑" panose="020B0503020204020204" pitchFamily="34" charset="-122"/>
                <a:ea typeface="微软雅黑" panose="020B0503020204020204" pitchFamily="34" charset="-122"/>
              </a:rPr>
              <a:t>这称为</a:t>
            </a:r>
            <a:r>
              <a:rPr lang="en-US" altLang="zh-CN" sz="2100" dirty="0">
                <a:solidFill>
                  <a:schemeClr val="tx1"/>
                </a:solidFill>
                <a:latin typeface="微软雅黑" panose="020B0503020204020204" pitchFamily="34" charset="-122"/>
                <a:ea typeface="微软雅黑" panose="020B0503020204020204" pitchFamily="34" charset="-122"/>
              </a:rPr>
              <a:t>”</a:t>
            </a:r>
            <a:r>
              <a:rPr lang="zh-CN" altLang="en-US" sz="2100" dirty="0">
                <a:solidFill>
                  <a:schemeClr val="tx1"/>
                </a:solidFill>
                <a:latin typeface="微软雅黑" panose="020B0503020204020204" pitchFamily="34" charset="-122"/>
                <a:ea typeface="微软雅黑" panose="020B0503020204020204" pitchFamily="34" charset="-122"/>
              </a:rPr>
              <a:t>预训练</a:t>
            </a:r>
            <a:r>
              <a:rPr lang="en-US" altLang="zh-CN" sz="2100" dirty="0">
                <a:solidFill>
                  <a:schemeClr val="tx1"/>
                </a:solidFill>
                <a:latin typeface="微软雅黑" panose="020B0503020204020204" pitchFamily="34" charset="-122"/>
                <a:ea typeface="微软雅黑" panose="020B0503020204020204" pitchFamily="34" charset="-122"/>
              </a:rPr>
              <a:t>”. </a:t>
            </a:r>
          </a:p>
          <a:p>
            <a:pPr marL="342900" indent="-342900">
              <a:lnSpc>
                <a:spcPct val="120000"/>
              </a:lnSpc>
              <a:buFont typeface="Wingdings" panose="05000000000000000000" pitchFamily="2" charset="2"/>
              <a:buChar char="l"/>
            </a:pPr>
            <a:r>
              <a:rPr lang="zh-CN" altLang="en-US" sz="2100" b="1" dirty="0">
                <a:solidFill>
                  <a:schemeClr val="tx1"/>
                </a:solidFill>
                <a:latin typeface="微软雅黑" panose="020B0503020204020204" pitchFamily="34" charset="-122"/>
                <a:ea typeface="微软雅黑" panose="020B0503020204020204" pitchFamily="34" charset="-122"/>
              </a:rPr>
              <a:t>微调：</a:t>
            </a:r>
            <a:r>
              <a:rPr lang="zh-CN" altLang="en-US" sz="2100" dirty="0">
                <a:solidFill>
                  <a:schemeClr val="tx1"/>
                </a:solidFill>
                <a:latin typeface="微软雅黑" panose="020B0503020204020204" pitchFamily="34" charset="-122"/>
                <a:ea typeface="微软雅黑" panose="020B0503020204020204" pitchFamily="34" charset="-122"/>
              </a:rPr>
              <a:t>在预训练全部完成后</a:t>
            </a:r>
            <a:r>
              <a:rPr lang="en-US" altLang="zh-CN" sz="2100" dirty="0">
                <a:solidFill>
                  <a:schemeClr val="tx1"/>
                </a:solidFill>
                <a:latin typeface="微软雅黑" panose="020B0503020204020204" pitchFamily="34" charset="-122"/>
                <a:ea typeface="微软雅黑" panose="020B0503020204020204" pitchFamily="34" charset="-122"/>
              </a:rPr>
              <a:t>, </a:t>
            </a:r>
            <a:r>
              <a:rPr lang="zh-CN" altLang="en-US" sz="2100" dirty="0">
                <a:solidFill>
                  <a:schemeClr val="tx1"/>
                </a:solidFill>
                <a:latin typeface="微软雅黑" panose="020B0503020204020204" pitchFamily="34" charset="-122"/>
                <a:ea typeface="微软雅黑" panose="020B0503020204020204" pitchFamily="34" charset="-122"/>
              </a:rPr>
              <a:t>再对整个网络进行微调训练。微调一般使用</a:t>
            </a:r>
            <a:r>
              <a:rPr lang="en-US" altLang="zh-CN" sz="2100" dirty="0">
                <a:solidFill>
                  <a:schemeClr val="tx1"/>
                </a:solidFill>
                <a:latin typeface="微软雅黑" panose="020B0503020204020204" pitchFamily="34" charset="-122"/>
                <a:ea typeface="微软雅黑" panose="020B0503020204020204" pitchFamily="34" charset="-122"/>
              </a:rPr>
              <a:t>BP</a:t>
            </a:r>
            <a:r>
              <a:rPr lang="zh-CN" altLang="en-US" sz="2100" dirty="0">
                <a:solidFill>
                  <a:schemeClr val="tx1"/>
                </a:solidFill>
                <a:latin typeface="微软雅黑" panose="020B0503020204020204" pitchFamily="34" charset="-122"/>
                <a:ea typeface="微软雅黑" panose="020B0503020204020204" pitchFamily="34" charset="-122"/>
              </a:rPr>
              <a:t>算法</a:t>
            </a:r>
            <a:r>
              <a:rPr lang="en-US" altLang="zh-CN" sz="2100" dirty="0">
                <a:solidFill>
                  <a:schemeClr val="tx1"/>
                </a:solidFill>
                <a:latin typeface="微软雅黑" panose="020B0503020204020204" pitchFamily="34" charset="-122"/>
                <a:ea typeface="微软雅黑" panose="020B0503020204020204" pitchFamily="34" charset="-122"/>
              </a:rPr>
              <a:t>. </a:t>
            </a:r>
          </a:p>
          <a:p>
            <a:pPr marL="342900" indent="-342900"/>
            <a:r>
              <a:rPr lang="zh-CN" altLang="en-US" sz="2100" dirty="0">
                <a:solidFill>
                  <a:schemeClr val="tx1"/>
                </a:solidFill>
                <a:latin typeface="微软雅黑" panose="020B0503020204020204" pitchFamily="34" charset="-122"/>
                <a:ea typeface="微软雅黑" panose="020B0503020204020204" pitchFamily="34" charset="-122"/>
              </a:rPr>
              <a:t>例子：深度信念网络 </a:t>
            </a:r>
            <a:r>
              <a:rPr lang="en-US" altLang="zh-CN" sz="2100" dirty="0">
                <a:solidFill>
                  <a:schemeClr val="tx1"/>
                </a:solidFill>
                <a:latin typeface="微软雅黑" panose="020B0503020204020204" pitchFamily="34" charset="-122"/>
                <a:ea typeface="微软雅黑" panose="020B0503020204020204" pitchFamily="34" charset="-122"/>
              </a:rPr>
              <a:t>[</a:t>
            </a:r>
            <a:r>
              <a:rPr lang="en-US" altLang="zh-CN" sz="2100" dirty="0" err="1">
                <a:solidFill>
                  <a:schemeClr val="tx1"/>
                </a:solidFill>
                <a:latin typeface="微软雅黑" panose="020B0503020204020204" pitchFamily="34" charset="-122"/>
                <a:ea typeface="微软雅黑" panose="020B0503020204020204" pitchFamily="34" charset="-122"/>
              </a:rPr>
              <a:t>Hintonet</a:t>
            </a:r>
            <a:r>
              <a:rPr lang="en-US" altLang="zh-CN" sz="2100" dirty="0">
                <a:solidFill>
                  <a:schemeClr val="tx1"/>
                </a:solidFill>
                <a:latin typeface="微软雅黑" panose="020B0503020204020204" pitchFamily="34" charset="-122"/>
                <a:ea typeface="微软雅黑" panose="020B0503020204020204" pitchFamily="34" charset="-122"/>
              </a:rPr>
              <a:t> al. ,  2006] </a:t>
            </a:r>
          </a:p>
          <a:p>
            <a:pPr marL="342900" indent="-342900">
              <a:buFont typeface="Wingdings" panose="05000000000000000000" pitchFamily="2" charset="2"/>
              <a:buChar char="l"/>
            </a:pPr>
            <a:r>
              <a:rPr lang="zh-CN" altLang="en-US" sz="2100" dirty="0">
                <a:solidFill>
                  <a:schemeClr val="tx1"/>
                </a:solidFill>
                <a:latin typeface="微软雅黑" panose="020B0503020204020204" pitchFamily="34" charset="-122"/>
                <a:ea typeface="微软雅黑" panose="020B0503020204020204" pitchFamily="34" charset="-122"/>
              </a:rPr>
              <a:t>结构：每一层都是一个受限 </a:t>
            </a:r>
            <a:r>
              <a:rPr lang="en-US" altLang="zh-CN" sz="2100" dirty="0">
                <a:solidFill>
                  <a:schemeClr val="tx1"/>
                </a:solidFill>
                <a:latin typeface="微软雅黑" panose="020B0503020204020204" pitchFamily="34" charset="-122"/>
                <a:ea typeface="微软雅黑" panose="020B0503020204020204" pitchFamily="34" charset="-122"/>
              </a:rPr>
              <a:t>Boltzmann </a:t>
            </a:r>
            <a:r>
              <a:rPr lang="zh-CN" altLang="en-US" sz="2100" dirty="0">
                <a:solidFill>
                  <a:schemeClr val="tx1"/>
                </a:solidFill>
                <a:latin typeface="微软雅黑" panose="020B0503020204020204" pitchFamily="34" charset="-122"/>
                <a:ea typeface="微软雅黑" panose="020B0503020204020204" pitchFamily="34" charset="-122"/>
              </a:rPr>
              <a:t>机</a:t>
            </a:r>
            <a:endParaRPr lang="en-US" altLang="zh-CN" sz="2100" dirty="0">
              <a:solidFill>
                <a:schemeClr val="tx1"/>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r>
              <a:rPr lang="zh-CN" altLang="en-US" sz="2100" dirty="0">
                <a:solidFill>
                  <a:schemeClr val="tx1"/>
                </a:solidFill>
                <a:latin typeface="微软雅黑" panose="020B0503020204020204" pitchFamily="34" charset="-122"/>
                <a:ea typeface="微软雅黑" panose="020B0503020204020204" pitchFamily="34" charset="-122"/>
              </a:rPr>
              <a:t>训练方法：无监督预训练</a:t>
            </a:r>
            <a:r>
              <a:rPr lang="en-US" altLang="zh-CN" sz="2100" dirty="0">
                <a:solidFill>
                  <a:schemeClr val="tx1"/>
                </a:solidFill>
                <a:latin typeface="微软雅黑" panose="020B0503020204020204" pitchFamily="34" charset="-122"/>
                <a:ea typeface="微软雅黑" panose="020B0503020204020204" pitchFamily="34" charset="-122"/>
              </a:rPr>
              <a:t>+BP </a:t>
            </a:r>
            <a:r>
              <a:rPr lang="zh-CN" altLang="en-US" sz="2100" dirty="0">
                <a:solidFill>
                  <a:schemeClr val="tx1"/>
                </a:solidFill>
                <a:latin typeface="微软雅黑" panose="020B0503020204020204" pitchFamily="34" charset="-122"/>
                <a:ea typeface="微软雅黑" panose="020B0503020204020204" pitchFamily="34" charset="-122"/>
              </a:rPr>
              <a:t>微调</a:t>
            </a:r>
            <a:endParaRPr lang="en-US" altLang="zh-CN" sz="2100" dirty="0">
              <a:solidFill>
                <a:schemeClr val="tx1"/>
              </a:solidFill>
              <a:latin typeface="微软雅黑" panose="020B0503020204020204" pitchFamily="34" charset="-122"/>
              <a:ea typeface="微软雅黑" panose="020B0503020204020204" pitchFamily="34" charset="-122"/>
            </a:endParaRPr>
          </a:p>
          <a:p>
            <a:pPr marL="342900" indent="-342900"/>
            <a:r>
              <a:rPr lang="zh-CN" altLang="en-US" sz="2100" b="1" dirty="0">
                <a:solidFill>
                  <a:schemeClr val="tx1"/>
                </a:solidFill>
                <a:latin typeface="微软雅黑" panose="020B0503020204020204" pitchFamily="34" charset="-122"/>
                <a:ea typeface="微软雅黑" panose="020B0503020204020204" pitchFamily="34" charset="-122"/>
              </a:rPr>
              <a:t>分析</a:t>
            </a:r>
            <a:endParaRPr lang="en-US" altLang="zh-CN" sz="2100" b="1" dirty="0">
              <a:solidFill>
                <a:schemeClr val="tx1"/>
              </a:solidFill>
              <a:latin typeface="微软雅黑" panose="020B0503020204020204" pitchFamily="34" charset="-122"/>
              <a:ea typeface="微软雅黑" panose="020B0503020204020204" pitchFamily="34" charset="-122"/>
            </a:endParaRPr>
          </a:p>
          <a:p>
            <a:pPr marL="0" indent="0">
              <a:lnSpc>
                <a:spcPct val="110000"/>
              </a:lnSpc>
              <a:buNone/>
            </a:pPr>
            <a:r>
              <a:rPr lang="zh-CN" altLang="en-US" sz="2100" dirty="0">
                <a:solidFill>
                  <a:schemeClr val="tx1"/>
                </a:solidFill>
                <a:latin typeface="微软雅黑" panose="020B0503020204020204" pitchFamily="34" charset="-122"/>
                <a:ea typeface="微软雅黑" panose="020B0503020204020204" pitchFamily="34" charset="-122"/>
              </a:rPr>
              <a:t>预训练</a:t>
            </a:r>
            <a:r>
              <a:rPr lang="en-US" altLang="zh-CN" sz="2100" dirty="0">
                <a:solidFill>
                  <a:schemeClr val="tx1"/>
                </a:solidFill>
                <a:latin typeface="微软雅黑" panose="020B0503020204020204" pitchFamily="34" charset="-122"/>
                <a:ea typeface="微软雅黑" panose="020B0503020204020204" pitchFamily="34" charset="-122"/>
              </a:rPr>
              <a:t>+</a:t>
            </a:r>
            <a:r>
              <a:rPr lang="zh-CN" altLang="en-US" sz="2100" dirty="0">
                <a:solidFill>
                  <a:schemeClr val="tx1"/>
                </a:solidFill>
                <a:latin typeface="微软雅黑" panose="020B0503020204020204" pitchFamily="34" charset="-122"/>
                <a:ea typeface="微软雅黑" panose="020B0503020204020204" pitchFamily="34" charset="-122"/>
              </a:rPr>
              <a:t>微调 的做法可以视为将大量参数分组</a:t>
            </a:r>
            <a:r>
              <a:rPr lang="en-US" altLang="zh-CN" sz="2100" dirty="0">
                <a:solidFill>
                  <a:schemeClr val="tx1"/>
                </a:solidFill>
                <a:latin typeface="微软雅黑" panose="020B0503020204020204" pitchFamily="34" charset="-122"/>
                <a:ea typeface="微软雅黑" panose="020B0503020204020204" pitchFamily="34" charset="-122"/>
              </a:rPr>
              <a:t>, </a:t>
            </a:r>
            <a:r>
              <a:rPr lang="zh-CN" altLang="en-US" sz="2100" dirty="0">
                <a:solidFill>
                  <a:schemeClr val="tx1"/>
                </a:solidFill>
                <a:latin typeface="微软雅黑" panose="020B0503020204020204" pitchFamily="34" charset="-122"/>
                <a:ea typeface="微软雅黑" panose="020B0503020204020204" pitchFamily="34" charset="-122"/>
              </a:rPr>
              <a:t>对每组先找到局部看起来比较好的设置</a:t>
            </a:r>
            <a:r>
              <a:rPr lang="en-US" altLang="zh-CN" sz="2100" dirty="0">
                <a:solidFill>
                  <a:schemeClr val="tx1"/>
                </a:solidFill>
                <a:latin typeface="微软雅黑" panose="020B0503020204020204" pitchFamily="34" charset="-122"/>
                <a:ea typeface="微软雅黑" panose="020B0503020204020204" pitchFamily="34" charset="-122"/>
              </a:rPr>
              <a:t>, </a:t>
            </a:r>
            <a:r>
              <a:rPr lang="zh-CN" altLang="en-US" sz="2100" dirty="0">
                <a:solidFill>
                  <a:schemeClr val="tx1"/>
                </a:solidFill>
                <a:latin typeface="微软雅黑" panose="020B0503020204020204" pitchFamily="34" charset="-122"/>
                <a:ea typeface="微软雅黑" panose="020B0503020204020204" pitchFamily="34" charset="-122"/>
              </a:rPr>
              <a:t>然后再基于这些局部较优的结果联合起来进行全局寻优</a:t>
            </a:r>
            <a:r>
              <a:rPr lang="en-US" altLang="zh-CN" sz="2100" dirty="0">
                <a:solidFill>
                  <a:schemeClr val="tx1"/>
                </a:solidFill>
                <a:latin typeface="微软雅黑" panose="020B0503020204020204" pitchFamily="34" charset="-122"/>
                <a:ea typeface="微软雅黑" panose="020B0503020204020204" pitchFamily="34" charset="-122"/>
              </a:rPr>
              <a:t>. </a:t>
            </a:r>
          </a:p>
        </p:txBody>
      </p:sp>
      <p:sp>
        <p:nvSpPr>
          <p:cNvPr id="5" name="标题 1"/>
          <p:cNvSpPr>
            <a:spLocks noGrp="1"/>
          </p:cNvSpPr>
          <p:nvPr>
            <p:ph type="title"/>
          </p:nvPr>
        </p:nvSpPr>
        <p:spPr>
          <a:xfrm>
            <a:off x="990600" y="0"/>
            <a:ext cx="7886700" cy="777874"/>
          </a:xfrm>
        </p:spPr>
        <p:txBody>
          <a:bodyPr/>
          <a:lstStyle/>
          <a:p>
            <a:r>
              <a:rPr lang="zh-CN" altLang="en-US" dirty="0">
                <a:solidFill>
                  <a:schemeClr val="tx1"/>
                </a:solidFill>
                <a:latin typeface="微软雅黑" panose="020B0503020204020204" pitchFamily="34" charset="-122"/>
                <a:ea typeface="微软雅黑" panose="020B0503020204020204" pitchFamily="34" charset="-122"/>
              </a:rPr>
              <a:t>深度学习</a:t>
            </a:r>
          </a:p>
        </p:txBody>
      </p:sp>
    </p:spTree>
    <p:extLst>
      <p:ext uri="{BB962C8B-B14F-4D97-AF65-F5344CB8AC3E}">
        <p14:creationId xmlns:p14="http://schemas.microsoft.com/office/powerpoint/2010/main" val="387085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屏幕剪辑"/>
          <p:cNvPicPr>
            <a:picLocks noChangeAspect="1"/>
          </p:cNvPicPr>
          <p:nvPr/>
        </p:nvPicPr>
        <p:blipFill rotWithShape="1">
          <a:blip r:embed="rId3" cstate="print">
            <a:extLst>
              <a:ext uri="{28A0092B-C50C-407E-A947-70E740481C1C}">
                <a14:useLocalDpi xmlns:a14="http://schemas.microsoft.com/office/drawing/2010/main" val="0"/>
              </a:ext>
            </a:extLst>
          </a:blip>
          <a:srcRect l="3583"/>
          <a:stretch/>
        </p:blipFill>
        <p:spPr>
          <a:xfrm>
            <a:off x="3940428" y="4152335"/>
            <a:ext cx="5584572" cy="2324665"/>
          </a:xfrm>
          <a:prstGeom prst="rect">
            <a:avLst/>
          </a:prstGeom>
        </p:spPr>
      </p:pic>
      <p:sp>
        <p:nvSpPr>
          <p:cNvPr id="3" name="内容占位符 2"/>
          <p:cNvSpPr>
            <a:spLocks noGrp="1"/>
          </p:cNvSpPr>
          <p:nvPr>
            <p:ph idx="1"/>
          </p:nvPr>
        </p:nvSpPr>
        <p:spPr>
          <a:xfrm>
            <a:off x="1066800" y="990600"/>
            <a:ext cx="9906000" cy="4876800"/>
          </a:xfrm>
        </p:spPr>
        <p:txBody>
          <a:bodyPr>
            <a:normAutofit/>
          </a:bodyPr>
          <a:lstStyle/>
          <a:p>
            <a:pPr marL="0" indent="0">
              <a:buNone/>
            </a:pPr>
            <a:r>
              <a:rPr lang="zh-CN" altLang="en-US" dirty="0">
                <a:solidFill>
                  <a:schemeClr val="tx1"/>
                </a:solidFill>
                <a:latin typeface="微软雅黑" panose="020B0503020204020204" pitchFamily="34" charset="-122"/>
                <a:ea typeface="微软雅黑" panose="020B0503020204020204" pitchFamily="34" charset="-122"/>
              </a:rPr>
              <a:t>复杂模型训练方法</a:t>
            </a:r>
            <a:endParaRPr lang="en-US" altLang="zh-CN" dirty="0">
              <a:solidFill>
                <a:schemeClr val="tx1"/>
              </a:solidFill>
              <a:latin typeface="微软雅黑" panose="020B0503020204020204" pitchFamily="34" charset="-122"/>
              <a:ea typeface="微软雅黑" panose="020B0503020204020204" pitchFamily="34" charset="-122"/>
            </a:endParaRPr>
          </a:p>
          <a:p>
            <a:pPr marL="342900" indent="-342900">
              <a:lnSpc>
                <a:spcPct val="100000"/>
              </a:lnSpc>
              <a:buClr>
                <a:srgbClr val="0000FF"/>
              </a:buClr>
              <a:buSzPct val="120000"/>
            </a:pPr>
            <a:r>
              <a:rPr lang="zh-CN" altLang="en-US" sz="1800" b="1" dirty="0">
                <a:solidFill>
                  <a:srgbClr val="0000FF"/>
                </a:solidFill>
                <a:latin typeface="微软雅黑" panose="020B0503020204020204" pitchFamily="34" charset="-122"/>
                <a:ea typeface="微软雅黑" panose="020B0503020204020204" pitchFamily="34" charset="-122"/>
              </a:rPr>
              <a:t>权共享</a:t>
            </a:r>
            <a:endParaRPr lang="en-US" altLang="zh-CN" sz="1800" b="1" dirty="0">
              <a:solidFill>
                <a:srgbClr val="0000FF"/>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r>
              <a:rPr lang="zh-CN" altLang="en-US" sz="1800" dirty="0">
                <a:solidFill>
                  <a:schemeClr val="tx1"/>
                </a:solidFill>
                <a:latin typeface="微软雅黑" panose="020B0503020204020204" pitchFamily="34" charset="-122"/>
                <a:ea typeface="微软雅黑" panose="020B0503020204020204" pitchFamily="34" charset="-122"/>
              </a:rPr>
              <a:t>一组神经元使用相同的连接权值</a:t>
            </a:r>
            <a:r>
              <a:rPr lang="en-US" altLang="zh-CN" sz="1800" dirty="0">
                <a:solidFill>
                  <a:schemeClr val="tx1"/>
                </a:solidFill>
                <a:latin typeface="微软雅黑" panose="020B0503020204020204" pitchFamily="34" charset="-122"/>
                <a:ea typeface="微软雅黑" panose="020B0503020204020204" pitchFamily="34" charset="-122"/>
              </a:rPr>
              <a:t>. </a:t>
            </a:r>
          </a:p>
          <a:p>
            <a:pPr marL="342900" indent="-342900">
              <a:buFont typeface="Wingdings" panose="05000000000000000000" pitchFamily="2" charset="2"/>
              <a:buChar char="l"/>
            </a:pPr>
            <a:r>
              <a:rPr lang="zh-CN" altLang="en-US" sz="1800" dirty="0">
                <a:solidFill>
                  <a:schemeClr val="tx1"/>
                </a:solidFill>
                <a:latin typeface="微软雅黑" panose="020B0503020204020204" pitchFamily="34" charset="-122"/>
                <a:ea typeface="微软雅黑" panose="020B0503020204020204" pitchFamily="34" charset="-122"/>
              </a:rPr>
              <a:t>权共享策略在卷积神经网络</a:t>
            </a:r>
            <a:r>
              <a:rPr lang="en-US" altLang="zh-CN" sz="1800" dirty="0">
                <a:solidFill>
                  <a:schemeClr val="tx1"/>
                </a:solidFill>
                <a:latin typeface="微软雅黑" panose="020B0503020204020204" pitchFamily="34" charset="-122"/>
                <a:ea typeface="微软雅黑" panose="020B0503020204020204" pitchFamily="34" charset="-122"/>
              </a:rPr>
              <a:t>(CNN)</a:t>
            </a:r>
            <a:r>
              <a:rPr lang="fr-FR" altLang="zh-CN" sz="1800" dirty="0">
                <a:solidFill>
                  <a:schemeClr val="tx1"/>
                </a:solidFill>
                <a:latin typeface="微软雅黑" panose="020B0503020204020204" pitchFamily="34" charset="-122"/>
                <a:ea typeface="微软雅黑" panose="020B0503020204020204" pitchFamily="34" charset="-122"/>
              </a:rPr>
              <a:t>[LeCun and Bengio,  1995; LeCun et al. ,  1998]</a:t>
            </a:r>
            <a:r>
              <a:rPr lang="zh-CN" altLang="en-US" sz="1800" dirty="0">
                <a:solidFill>
                  <a:schemeClr val="tx1"/>
                </a:solidFill>
                <a:latin typeface="微软雅黑" panose="020B0503020204020204" pitchFamily="34" charset="-122"/>
                <a:ea typeface="微软雅黑" panose="020B0503020204020204" pitchFamily="34" charset="-122"/>
              </a:rPr>
              <a:t>中发挥了重要作用</a:t>
            </a:r>
            <a:r>
              <a:rPr lang="en-US" altLang="zh-CN" sz="1800" dirty="0">
                <a:solidFill>
                  <a:schemeClr val="tx1"/>
                </a:solidFill>
                <a:latin typeface="微软雅黑" panose="020B0503020204020204" pitchFamily="34" charset="-122"/>
                <a:ea typeface="微软雅黑" panose="020B0503020204020204" pitchFamily="34" charset="-122"/>
              </a:rPr>
              <a:t>. </a:t>
            </a:r>
          </a:p>
          <a:p>
            <a:pPr marL="342900" indent="-342900">
              <a:lnSpc>
                <a:spcPct val="100000"/>
              </a:lnSpc>
              <a:buClr>
                <a:srgbClr val="0000FF"/>
              </a:buClr>
              <a:buSzPct val="120000"/>
            </a:pPr>
            <a:r>
              <a:rPr lang="zh-CN" altLang="en-US" sz="1800" b="1" dirty="0">
                <a:solidFill>
                  <a:srgbClr val="0000FF"/>
                </a:solidFill>
                <a:latin typeface="微软雅黑" panose="020B0503020204020204" pitchFamily="34" charset="-122"/>
                <a:ea typeface="微软雅黑" panose="020B0503020204020204" pitchFamily="34" charset="-122"/>
              </a:rPr>
              <a:t>卷积神经网络</a:t>
            </a:r>
            <a:endParaRPr lang="en-US" altLang="zh-CN" sz="1800" b="1" dirty="0">
              <a:solidFill>
                <a:srgbClr val="0000FF"/>
              </a:solidFill>
              <a:latin typeface="微软雅黑" panose="020B0503020204020204" pitchFamily="34" charset="-122"/>
              <a:ea typeface="微软雅黑" panose="020B0503020204020204" pitchFamily="34" charset="-122"/>
            </a:endParaRPr>
          </a:p>
          <a:p>
            <a:pPr marL="0" indent="0">
              <a:lnSpc>
                <a:spcPct val="100000"/>
              </a:lnSpc>
              <a:buSzPct val="120000"/>
              <a:buNone/>
            </a:pPr>
            <a:r>
              <a:rPr lang="zh-CN" altLang="en-US" sz="1800" dirty="0">
                <a:solidFill>
                  <a:schemeClr val="tx1"/>
                </a:solidFill>
                <a:latin typeface="微软雅黑" panose="020B0503020204020204" pitchFamily="34" charset="-122"/>
                <a:ea typeface="微软雅黑" panose="020B0503020204020204" pitchFamily="34" charset="-122"/>
              </a:rPr>
              <a:t>结构：</a:t>
            </a:r>
            <a:r>
              <a:rPr lang="en-US" altLang="zh-CN" sz="1800" dirty="0">
                <a:solidFill>
                  <a:schemeClr val="tx1"/>
                </a:solidFill>
                <a:latin typeface="微软雅黑" panose="020B0503020204020204" pitchFamily="34" charset="-122"/>
                <a:ea typeface="微软雅黑" panose="020B0503020204020204" pitchFamily="34" charset="-122"/>
              </a:rPr>
              <a:t>CNN</a:t>
            </a:r>
            <a:r>
              <a:rPr lang="zh-CN" altLang="en-US" sz="1800" dirty="0">
                <a:solidFill>
                  <a:schemeClr val="tx1"/>
                </a:solidFill>
                <a:latin typeface="微软雅黑" panose="020B0503020204020204" pitchFamily="34" charset="-122"/>
                <a:ea typeface="微软雅黑" panose="020B0503020204020204" pitchFamily="34" charset="-122"/>
              </a:rPr>
              <a:t>复合多个卷积层和采样层对输入信号进行加工</a:t>
            </a:r>
            <a:r>
              <a:rPr lang="en-US" altLang="zh-CN" sz="1800" dirty="0">
                <a:solidFill>
                  <a:schemeClr val="tx1"/>
                </a:solidFill>
                <a:latin typeface="微软雅黑" panose="020B0503020204020204" pitchFamily="34" charset="-122"/>
                <a:ea typeface="微软雅黑" panose="020B0503020204020204" pitchFamily="34" charset="-122"/>
              </a:rPr>
              <a:t>, </a:t>
            </a:r>
            <a:r>
              <a:rPr lang="zh-CN" altLang="en-US" sz="1800" dirty="0">
                <a:solidFill>
                  <a:schemeClr val="tx1"/>
                </a:solidFill>
                <a:latin typeface="微软雅黑" panose="020B0503020204020204" pitchFamily="34" charset="-122"/>
                <a:ea typeface="微软雅黑" panose="020B0503020204020204" pitchFamily="34" charset="-122"/>
              </a:rPr>
              <a:t>然后在连接层实现与输出目标之间的映射</a:t>
            </a:r>
            <a:r>
              <a:rPr lang="en-US" altLang="zh-CN" sz="1800" dirty="0">
                <a:solidFill>
                  <a:schemeClr val="tx1"/>
                </a:solidFill>
                <a:latin typeface="微软雅黑" panose="020B0503020204020204" pitchFamily="34" charset="-122"/>
                <a:ea typeface="微软雅黑" panose="020B0503020204020204" pitchFamily="34" charset="-122"/>
              </a:rPr>
              <a:t>. </a:t>
            </a:r>
          </a:p>
        </p:txBody>
      </p:sp>
      <p:sp>
        <p:nvSpPr>
          <p:cNvPr id="6" name="标题 1"/>
          <p:cNvSpPr>
            <a:spLocks noGrp="1"/>
          </p:cNvSpPr>
          <p:nvPr>
            <p:ph type="title"/>
          </p:nvPr>
        </p:nvSpPr>
        <p:spPr>
          <a:xfrm>
            <a:off x="914400" y="0"/>
            <a:ext cx="7886700" cy="777874"/>
          </a:xfrm>
        </p:spPr>
        <p:txBody>
          <a:bodyPr/>
          <a:lstStyle/>
          <a:p>
            <a:r>
              <a:rPr lang="zh-CN" altLang="en-US" dirty="0">
                <a:solidFill>
                  <a:schemeClr val="tx1"/>
                </a:solidFill>
                <a:latin typeface="微软雅黑" panose="020B0503020204020204" pitchFamily="34" charset="-122"/>
                <a:ea typeface="微软雅黑" panose="020B0503020204020204" pitchFamily="34" charset="-122"/>
              </a:rPr>
              <a:t>深度学习</a:t>
            </a:r>
          </a:p>
        </p:txBody>
      </p:sp>
    </p:spTree>
    <p:extLst>
      <p:ext uri="{BB962C8B-B14F-4D97-AF65-F5344CB8AC3E}">
        <p14:creationId xmlns:p14="http://schemas.microsoft.com/office/powerpoint/2010/main" val="735811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p:cNvSpPr>
                <a:spLocks noGrp="1"/>
              </p:cNvSpPr>
              <p:nvPr>
                <p:ph idx="1"/>
              </p:nvPr>
            </p:nvSpPr>
            <p:spPr>
              <a:xfrm>
                <a:off x="914400" y="990600"/>
                <a:ext cx="9982200" cy="5410200"/>
              </a:xfrm>
            </p:spPr>
            <p:txBody>
              <a:bodyPr>
                <a:noAutofit/>
              </a:bodyPr>
              <a:lstStyle/>
              <a:p>
                <a:pPr marL="342900" indent="-342900">
                  <a:lnSpc>
                    <a:spcPct val="120000"/>
                  </a:lnSpc>
                  <a:spcBef>
                    <a:spcPts val="1200"/>
                  </a:spcBef>
                  <a:spcAft>
                    <a:spcPts val="600"/>
                  </a:spcAft>
                  <a:buClr>
                    <a:srgbClr val="0000FF"/>
                  </a:buClr>
                  <a:buSzPct val="120000"/>
                </a:pPr>
                <a:r>
                  <a:rPr lang="zh-CN" altLang="en-US" sz="2100" b="1" dirty="0">
                    <a:solidFill>
                      <a:srgbClr val="0000FF"/>
                    </a:solidFill>
                    <a:latin typeface="微软雅黑" panose="020B0503020204020204" pitchFamily="34" charset="-122"/>
                    <a:ea typeface="微软雅黑" panose="020B0503020204020204" pitchFamily="34" charset="-122"/>
                  </a:rPr>
                  <a:t>卷积神经网络</a:t>
                </a:r>
                <a:endParaRPr lang="en-US" altLang="zh-CN" sz="2100" b="1" dirty="0">
                  <a:solidFill>
                    <a:srgbClr val="0000FF"/>
                  </a:solidFill>
                  <a:latin typeface="微软雅黑" panose="020B0503020204020204" pitchFamily="34" charset="-122"/>
                  <a:ea typeface="微软雅黑" panose="020B0503020204020204" pitchFamily="34" charset="-122"/>
                </a:endParaRPr>
              </a:p>
              <a:p>
                <a:pPr marL="342900" indent="-342900">
                  <a:lnSpc>
                    <a:spcPct val="120000"/>
                  </a:lnSpc>
                  <a:spcBef>
                    <a:spcPts val="600"/>
                  </a:spcBef>
                  <a:spcAft>
                    <a:spcPts val="0"/>
                  </a:spcAft>
                  <a:buFont typeface="Wingdings" panose="05000000000000000000" pitchFamily="2" charset="2"/>
                  <a:buChar char="l"/>
                </a:pPr>
                <a:r>
                  <a:rPr lang="zh-CN" altLang="en-US" sz="1800" b="1" dirty="0">
                    <a:solidFill>
                      <a:schemeClr val="tx1"/>
                    </a:solidFill>
                    <a:latin typeface="微软雅黑" panose="020B0503020204020204" pitchFamily="34" charset="-122"/>
                    <a:ea typeface="微软雅黑" panose="020B0503020204020204" pitchFamily="34" charset="-122"/>
                  </a:rPr>
                  <a:t>卷基层：</a:t>
                </a:r>
                <a:r>
                  <a:rPr lang="zh-CN" altLang="en-US" sz="1800" dirty="0">
                    <a:solidFill>
                      <a:schemeClr val="tx1"/>
                    </a:solidFill>
                    <a:latin typeface="微软雅黑" panose="020B0503020204020204" pitchFamily="34" charset="-122"/>
                    <a:ea typeface="微软雅黑" panose="020B0503020204020204" pitchFamily="34" charset="-122"/>
                  </a:rPr>
                  <a:t>每个卷基层包含多个特征映射</a:t>
                </a:r>
                <a:r>
                  <a:rPr lang="en-US" altLang="zh-CN" sz="1800" dirty="0">
                    <a:solidFill>
                      <a:schemeClr val="tx1"/>
                    </a:solidFill>
                    <a:latin typeface="微软雅黑" panose="020B0503020204020204" pitchFamily="34" charset="-122"/>
                    <a:ea typeface="微软雅黑" panose="020B0503020204020204" pitchFamily="34" charset="-122"/>
                  </a:rPr>
                  <a:t>, </a:t>
                </a:r>
                <a:r>
                  <a:rPr lang="zh-CN" altLang="en-US" sz="1800" dirty="0">
                    <a:solidFill>
                      <a:schemeClr val="tx1"/>
                    </a:solidFill>
                    <a:latin typeface="微软雅黑" panose="020B0503020204020204" pitchFamily="34" charset="-122"/>
                    <a:ea typeface="微软雅黑" panose="020B0503020204020204" pitchFamily="34" charset="-122"/>
                  </a:rPr>
                  <a:t>每个特征映射是一个由多个神经元构成的“平面”</a:t>
                </a:r>
                <a:r>
                  <a:rPr lang="en-US" altLang="zh-CN" sz="1800" dirty="0">
                    <a:solidFill>
                      <a:schemeClr val="tx1"/>
                    </a:solidFill>
                    <a:latin typeface="微软雅黑" panose="020B0503020204020204" pitchFamily="34" charset="-122"/>
                    <a:ea typeface="微软雅黑" panose="020B0503020204020204" pitchFamily="34" charset="-122"/>
                  </a:rPr>
                  <a:t>, </a:t>
                </a:r>
                <a:r>
                  <a:rPr lang="zh-CN" altLang="en-US" sz="1800" dirty="0">
                    <a:solidFill>
                      <a:schemeClr val="tx1"/>
                    </a:solidFill>
                    <a:latin typeface="微软雅黑" panose="020B0503020204020204" pitchFamily="34" charset="-122"/>
                    <a:ea typeface="微软雅黑" panose="020B0503020204020204" pitchFamily="34" charset="-122"/>
                  </a:rPr>
                  <a:t>通过一种卷积滤波器提取的一种特征</a:t>
                </a:r>
                <a:endParaRPr lang="en-US" altLang="zh-CN" sz="1800" dirty="0">
                  <a:solidFill>
                    <a:schemeClr val="tx1"/>
                  </a:solidFill>
                  <a:latin typeface="微软雅黑" panose="020B0503020204020204" pitchFamily="34" charset="-122"/>
                  <a:ea typeface="微软雅黑" panose="020B0503020204020204" pitchFamily="34" charset="-122"/>
                </a:endParaRPr>
              </a:p>
              <a:p>
                <a:pPr marL="342900" indent="-342900">
                  <a:lnSpc>
                    <a:spcPct val="120000"/>
                  </a:lnSpc>
                  <a:spcBef>
                    <a:spcPts val="600"/>
                  </a:spcBef>
                  <a:spcAft>
                    <a:spcPts val="0"/>
                  </a:spcAft>
                  <a:buFont typeface="Wingdings" panose="05000000000000000000" pitchFamily="2" charset="2"/>
                  <a:buChar char="l"/>
                </a:pPr>
                <a:r>
                  <a:rPr lang="zh-CN" altLang="en-US" sz="1800" b="1" dirty="0">
                    <a:solidFill>
                      <a:schemeClr val="tx1"/>
                    </a:solidFill>
                    <a:latin typeface="微软雅黑" panose="020B0503020204020204" pitchFamily="34" charset="-122"/>
                    <a:ea typeface="微软雅黑" panose="020B0503020204020204" pitchFamily="34" charset="-122"/>
                  </a:rPr>
                  <a:t>采样层：</a:t>
                </a:r>
                <a:r>
                  <a:rPr lang="zh-CN" altLang="en-US" sz="1800" dirty="0">
                    <a:solidFill>
                      <a:schemeClr val="tx1"/>
                    </a:solidFill>
                    <a:latin typeface="微软雅黑" panose="020B0503020204020204" pitchFamily="34" charset="-122"/>
                    <a:ea typeface="微软雅黑" panose="020B0503020204020204" pitchFamily="34" charset="-122"/>
                  </a:rPr>
                  <a:t>亦称“汇合层”</a:t>
                </a:r>
                <a:r>
                  <a:rPr lang="en-US" altLang="zh-CN" sz="1800" dirty="0">
                    <a:solidFill>
                      <a:schemeClr val="tx1"/>
                    </a:solidFill>
                    <a:latin typeface="微软雅黑" panose="020B0503020204020204" pitchFamily="34" charset="-122"/>
                    <a:ea typeface="微软雅黑" panose="020B0503020204020204" pitchFamily="34" charset="-122"/>
                  </a:rPr>
                  <a:t>, </a:t>
                </a:r>
                <a:r>
                  <a:rPr lang="zh-CN" altLang="en-US" sz="1800" dirty="0">
                    <a:solidFill>
                      <a:schemeClr val="tx1"/>
                    </a:solidFill>
                    <a:latin typeface="微软雅黑" panose="020B0503020204020204" pitchFamily="34" charset="-122"/>
                    <a:ea typeface="微软雅黑" panose="020B0503020204020204" pitchFamily="34" charset="-122"/>
                  </a:rPr>
                  <a:t>其作用是基于局部相关性原理进行亚采样</a:t>
                </a:r>
                <a:r>
                  <a:rPr lang="en-US" altLang="zh-CN" sz="1800" dirty="0">
                    <a:solidFill>
                      <a:schemeClr val="tx1"/>
                    </a:solidFill>
                    <a:latin typeface="微软雅黑" panose="020B0503020204020204" pitchFamily="34" charset="-122"/>
                    <a:ea typeface="微软雅黑" panose="020B0503020204020204" pitchFamily="34" charset="-122"/>
                  </a:rPr>
                  <a:t>, </a:t>
                </a:r>
                <a:r>
                  <a:rPr lang="zh-CN" altLang="en-US" sz="1800" dirty="0">
                    <a:solidFill>
                      <a:schemeClr val="tx1"/>
                    </a:solidFill>
                    <a:latin typeface="微软雅黑" panose="020B0503020204020204" pitchFamily="34" charset="-122"/>
                    <a:ea typeface="微软雅黑" panose="020B0503020204020204" pitchFamily="34" charset="-122"/>
                  </a:rPr>
                  <a:t>从而在减少数据量的同时保留有用信息</a:t>
                </a:r>
                <a:r>
                  <a:rPr lang="en-US" altLang="zh-CN" sz="1800" dirty="0">
                    <a:solidFill>
                      <a:schemeClr val="tx1"/>
                    </a:solidFill>
                    <a:latin typeface="微软雅黑" panose="020B0503020204020204" pitchFamily="34" charset="-122"/>
                    <a:ea typeface="微软雅黑" panose="020B0503020204020204" pitchFamily="34" charset="-122"/>
                  </a:rPr>
                  <a:t> </a:t>
                </a:r>
              </a:p>
              <a:p>
                <a:pPr marL="342900" indent="-342900">
                  <a:lnSpc>
                    <a:spcPct val="120000"/>
                  </a:lnSpc>
                  <a:spcBef>
                    <a:spcPts val="600"/>
                  </a:spcBef>
                  <a:spcAft>
                    <a:spcPts val="0"/>
                  </a:spcAft>
                  <a:buFont typeface="Wingdings" panose="05000000000000000000" pitchFamily="2" charset="2"/>
                  <a:buChar char="l"/>
                </a:pPr>
                <a:r>
                  <a:rPr lang="zh-CN" altLang="en-US" sz="1800" b="1" dirty="0">
                    <a:solidFill>
                      <a:schemeClr val="tx1"/>
                    </a:solidFill>
                    <a:latin typeface="微软雅黑" panose="020B0503020204020204" pitchFamily="34" charset="-122"/>
                    <a:ea typeface="微软雅黑" panose="020B0503020204020204" pitchFamily="34" charset="-122"/>
                  </a:rPr>
                  <a:t>连接层：</a:t>
                </a:r>
                <a:r>
                  <a:rPr lang="zh-CN" altLang="en-US" sz="1800" dirty="0">
                    <a:solidFill>
                      <a:schemeClr val="tx1"/>
                    </a:solidFill>
                    <a:latin typeface="微软雅黑" panose="020B0503020204020204" pitchFamily="34" charset="-122"/>
                    <a:ea typeface="微软雅黑" panose="020B0503020204020204" pitchFamily="34" charset="-122"/>
                  </a:rPr>
                  <a:t>每个神经元被全连接到上一层每个神经元</a:t>
                </a:r>
                <a:r>
                  <a:rPr lang="en-US" altLang="zh-CN" sz="1800" dirty="0">
                    <a:solidFill>
                      <a:schemeClr val="tx1"/>
                    </a:solidFill>
                    <a:latin typeface="微软雅黑" panose="020B0503020204020204" pitchFamily="34" charset="-122"/>
                    <a:ea typeface="微软雅黑" panose="020B0503020204020204" pitchFamily="34" charset="-122"/>
                  </a:rPr>
                  <a:t>, </a:t>
                </a:r>
                <a:r>
                  <a:rPr lang="zh-CN" altLang="en-US" sz="1800" dirty="0">
                    <a:solidFill>
                      <a:schemeClr val="tx1"/>
                    </a:solidFill>
                    <a:latin typeface="微软雅黑" panose="020B0503020204020204" pitchFamily="34" charset="-122"/>
                    <a:ea typeface="微软雅黑" panose="020B0503020204020204" pitchFamily="34" charset="-122"/>
                  </a:rPr>
                  <a:t>本质就是传统的神经网络</a:t>
                </a:r>
                <a:r>
                  <a:rPr lang="en-US" altLang="zh-CN" sz="1800" dirty="0">
                    <a:solidFill>
                      <a:schemeClr val="tx1"/>
                    </a:solidFill>
                    <a:latin typeface="微软雅黑" panose="020B0503020204020204" pitchFamily="34" charset="-122"/>
                    <a:ea typeface="微软雅黑" panose="020B0503020204020204" pitchFamily="34" charset="-122"/>
                  </a:rPr>
                  <a:t>, </a:t>
                </a:r>
                <a:r>
                  <a:rPr lang="zh-CN" altLang="en-US" sz="1800" dirty="0">
                    <a:solidFill>
                      <a:schemeClr val="tx1"/>
                    </a:solidFill>
                    <a:latin typeface="微软雅黑" panose="020B0503020204020204" pitchFamily="34" charset="-122"/>
                    <a:ea typeface="微软雅黑" panose="020B0503020204020204" pitchFamily="34" charset="-122"/>
                  </a:rPr>
                  <a:t>其目的是通过连接层和输出层的连接完成识别任务</a:t>
                </a:r>
                <a:r>
                  <a:rPr lang="en-US" altLang="zh-CN" sz="1800" dirty="0">
                    <a:solidFill>
                      <a:schemeClr val="tx1"/>
                    </a:solidFill>
                    <a:latin typeface="微软雅黑" panose="020B0503020204020204" pitchFamily="34" charset="-122"/>
                    <a:ea typeface="微软雅黑" panose="020B0503020204020204" pitchFamily="34" charset="-122"/>
                  </a:rPr>
                  <a:t> </a:t>
                </a:r>
              </a:p>
              <a:p>
                <a:pPr marL="342900" indent="-342900">
                  <a:lnSpc>
                    <a:spcPct val="120000"/>
                  </a:lnSpc>
                  <a:spcBef>
                    <a:spcPts val="1200"/>
                  </a:spcBef>
                  <a:spcAft>
                    <a:spcPts val="600"/>
                  </a:spcAft>
                  <a:buClr>
                    <a:srgbClr val="0000FF"/>
                  </a:buClr>
                  <a:buSzPct val="120000"/>
                </a:pPr>
                <a:r>
                  <a:rPr lang="zh-CN" altLang="en-US" sz="2100" b="1" dirty="0">
                    <a:solidFill>
                      <a:srgbClr val="0000FF"/>
                    </a:solidFill>
                    <a:latin typeface="微软雅黑" panose="020B0503020204020204" pitchFamily="34" charset="-122"/>
                    <a:ea typeface="微软雅黑" panose="020B0503020204020204" pitchFamily="34" charset="-122"/>
                  </a:rPr>
                  <a:t>卷积神经网络激活函数</a:t>
                </a:r>
                <a:endParaRPr lang="en-US" altLang="zh-CN" sz="2100" b="1" dirty="0">
                  <a:solidFill>
                    <a:srgbClr val="0000FF"/>
                  </a:solidFill>
                  <a:latin typeface="微软雅黑" panose="020B0503020204020204" pitchFamily="34" charset="-122"/>
                  <a:ea typeface="微软雅黑" panose="020B0503020204020204" pitchFamily="34" charset="-122"/>
                </a:endParaRPr>
              </a:p>
              <a:p>
                <a:pPr marL="0" indent="0">
                  <a:lnSpc>
                    <a:spcPct val="100000"/>
                  </a:lnSpc>
                  <a:spcBef>
                    <a:spcPts val="600"/>
                  </a:spcBef>
                  <a:spcAft>
                    <a:spcPts val="0"/>
                  </a:spcAft>
                  <a:buNone/>
                </a:pPr>
                <a:r>
                  <a:rPr lang="zh-CN" altLang="en-US" sz="1800" dirty="0">
                    <a:solidFill>
                      <a:schemeClr val="tx1"/>
                    </a:solidFill>
                    <a:latin typeface="微软雅黑" panose="020B0503020204020204" pitchFamily="34" charset="-122"/>
                    <a:ea typeface="微软雅黑" panose="020B0503020204020204" pitchFamily="34" charset="-122"/>
                  </a:rPr>
                  <a:t>在</a:t>
                </a:r>
                <a:r>
                  <a:rPr lang="en-US" altLang="zh-CN" sz="1800" dirty="0">
                    <a:solidFill>
                      <a:schemeClr val="tx1"/>
                    </a:solidFill>
                    <a:latin typeface="微软雅黑" panose="020B0503020204020204" pitchFamily="34" charset="-122"/>
                    <a:ea typeface="微软雅黑" panose="020B0503020204020204" pitchFamily="34" charset="-122"/>
                  </a:rPr>
                  <a:t>CNN</a:t>
                </a:r>
                <a:r>
                  <a:rPr lang="zh-CN" altLang="en-US" sz="1800" dirty="0">
                    <a:solidFill>
                      <a:schemeClr val="tx1"/>
                    </a:solidFill>
                    <a:latin typeface="微软雅黑" panose="020B0503020204020204" pitchFamily="34" charset="-122"/>
                    <a:ea typeface="微软雅黑" panose="020B0503020204020204" pitchFamily="34" charset="-122"/>
                  </a:rPr>
                  <a:t>中通常将 </a:t>
                </a:r>
                <a:r>
                  <a:rPr lang="en-US" altLang="zh-CN" sz="1800" dirty="0">
                    <a:solidFill>
                      <a:schemeClr val="tx1"/>
                    </a:solidFill>
                    <a:latin typeface="微软雅黑" panose="020B0503020204020204" pitchFamily="34" charset="-122"/>
                    <a:ea typeface="微软雅黑" panose="020B0503020204020204" pitchFamily="34" charset="-122"/>
                  </a:rPr>
                  <a:t>sigmoid </a:t>
                </a:r>
                <a:r>
                  <a:rPr lang="zh-CN" altLang="en-US" sz="1800" dirty="0">
                    <a:solidFill>
                      <a:schemeClr val="tx1"/>
                    </a:solidFill>
                    <a:latin typeface="微软雅黑" panose="020B0503020204020204" pitchFamily="34" charset="-122"/>
                    <a:ea typeface="微软雅黑" panose="020B0503020204020204" pitchFamily="34" charset="-122"/>
                  </a:rPr>
                  <a:t>激活函数替换为修正的线性函数</a:t>
                </a:r>
                <a14:m>
                  <m:oMath xmlns:m="http://schemas.openxmlformats.org/officeDocument/2006/math">
                    <m:r>
                      <a:rPr lang="en-US" altLang="zh-CN" sz="1800" i="1">
                        <a:solidFill>
                          <a:schemeClr val="tx1"/>
                        </a:solidFill>
                        <a:latin typeface="Cambria Math" panose="02040503050406030204" pitchFamily="18" charset="0"/>
                        <a:ea typeface="微软雅黑" panose="020B0503020204020204" pitchFamily="34" charset="-122"/>
                      </a:rPr>
                      <m:t>𝑓</m:t>
                    </m:r>
                    <m:d>
                      <m:dPr>
                        <m:ctrlPr>
                          <a:rPr lang="en-US" altLang="zh-CN" sz="1800" i="1">
                            <a:solidFill>
                              <a:schemeClr val="tx1"/>
                            </a:solidFill>
                            <a:latin typeface="Cambria Math" panose="02040503050406030204" pitchFamily="18" charset="0"/>
                            <a:ea typeface="微软雅黑" panose="020B0503020204020204" pitchFamily="34" charset="-122"/>
                          </a:rPr>
                        </m:ctrlPr>
                      </m:dPr>
                      <m:e>
                        <m:r>
                          <a:rPr lang="en-US" altLang="zh-CN" sz="1800" i="1">
                            <a:solidFill>
                              <a:schemeClr val="tx1"/>
                            </a:solidFill>
                            <a:latin typeface="Cambria Math" panose="02040503050406030204" pitchFamily="18" charset="0"/>
                            <a:ea typeface="微软雅黑" panose="020B0503020204020204" pitchFamily="34" charset="-122"/>
                          </a:rPr>
                          <m:t>𝑥</m:t>
                        </m:r>
                      </m:e>
                    </m:d>
                    <m:r>
                      <a:rPr lang="en-US" altLang="zh-CN" sz="1800" i="1">
                        <a:solidFill>
                          <a:schemeClr val="tx1"/>
                        </a:solidFill>
                        <a:latin typeface="Cambria Math" panose="02040503050406030204" pitchFamily="18" charset="0"/>
                        <a:ea typeface="微软雅黑" panose="020B0503020204020204" pitchFamily="34" charset="-122"/>
                      </a:rPr>
                      <m:t>=</m:t>
                    </m:r>
                    <m:r>
                      <m:rPr>
                        <m:sty m:val="p"/>
                      </m:rPr>
                      <a:rPr lang="en-US" altLang="zh-CN" sz="1800">
                        <a:solidFill>
                          <a:schemeClr val="tx1"/>
                        </a:solidFill>
                        <a:latin typeface="Cambria Math" panose="02040503050406030204" pitchFamily="18" charset="0"/>
                        <a:ea typeface="微软雅黑" panose="020B0503020204020204" pitchFamily="34" charset="-122"/>
                      </a:rPr>
                      <m:t>max</m:t>
                    </m:r>
                    <m:r>
                      <a:rPr lang="en-US" altLang="zh-CN" sz="1800" i="1">
                        <a:solidFill>
                          <a:schemeClr val="tx1"/>
                        </a:solidFill>
                        <a:latin typeface="Cambria Math" panose="02040503050406030204" pitchFamily="18" charset="0"/>
                        <a:ea typeface="微软雅黑" panose="020B0503020204020204" pitchFamily="34" charset="-122"/>
                      </a:rPr>
                      <m:t>⁡(0,</m:t>
                    </m:r>
                    <m:r>
                      <a:rPr lang="en-US" altLang="zh-CN" sz="1800" i="1">
                        <a:solidFill>
                          <a:schemeClr val="tx1"/>
                        </a:solidFill>
                        <a:latin typeface="Cambria Math" panose="02040503050406030204" pitchFamily="18" charset="0"/>
                        <a:ea typeface="微软雅黑" panose="020B0503020204020204" pitchFamily="34" charset="-122"/>
                      </a:rPr>
                      <m:t>𝑥</m:t>
                    </m:r>
                    <m:r>
                      <a:rPr lang="en-US" altLang="zh-CN" sz="1800" i="1">
                        <a:solidFill>
                          <a:schemeClr val="tx1"/>
                        </a:solidFill>
                        <a:latin typeface="Cambria Math" panose="02040503050406030204" pitchFamily="18" charset="0"/>
                        <a:ea typeface="微软雅黑" panose="020B0503020204020204" pitchFamily="34" charset="-122"/>
                      </a:rPr>
                      <m:t>)</m:t>
                    </m:r>
                  </m:oMath>
                </a14:m>
                <a:r>
                  <a:rPr lang="en-US" altLang="zh-CN" sz="1800" dirty="0">
                    <a:solidFill>
                      <a:schemeClr val="tx1"/>
                    </a:solidFill>
                    <a:latin typeface="微软雅黑" panose="020B0503020204020204" pitchFamily="34" charset="-122"/>
                    <a:ea typeface="微软雅黑" panose="020B0503020204020204" pitchFamily="34" charset="-122"/>
                  </a:rPr>
                  <a:t> </a:t>
                </a:r>
                <a:r>
                  <a:rPr lang="en-US" altLang="zh-CN" sz="1800" dirty="0">
                    <a:solidFill>
                      <a:srgbClr val="C00000"/>
                    </a:solidFill>
                    <a:latin typeface="微软雅黑" panose="020B0503020204020204" pitchFamily="34" charset="-122"/>
                    <a:ea typeface="微软雅黑" panose="020B0503020204020204" pitchFamily="34" charset="-122"/>
                  </a:rPr>
                  <a:t>(RELU)</a:t>
                </a:r>
              </a:p>
              <a:p>
                <a:pPr marL="342900" indent="-342900">
                  <a:lnSpc>
                    <a:spcPct val="120000"/>
                  </a:lnSpc>
                  <a:spcBef>
                    <a:spcPts val="1200"/>
                  </a:spcBef>
                  <a:spcAft>
                    <a:spcPts val="600"/>
                  </a:spcAft>
                  <a:buClr>
                    <a:srgbClr val="0000FF"/>
                  </a:buClr>
                  <a:buSzPct val="120000"/>
                </a:pPr>
                <a:r>
                  <a:rPr lang="zh-CN" altLang="en-US" sz="2100" b="1" dirty="0">
                    <a:solidFill>
                      <a:srgbClr val="0000FF"/>
                    </a:solidFill>
                    <a:latin typeface="微软雅黑" panose="020B0503020204020204" pitchFamily="34" charset="-122"/>
                    <a:ea typeface="微软雅黑" panose="020B0503020204020204" pitchFamily="34" charset="-122"/>
                  </a:rPr>
                  <a:t>卷积神经网络训练</a:t>
                </a:r>
                <a:endParaRPr lang="en-US" altLang="zh-CN" sz="2100" b="1" dirty="0">
                  <a:solidFill>
                    <a:srgbClr val="0000FF"/>
                  </a:solidFill>
                  <a:latin typeface="微软雅黑" panose="020B0503020204020204" pitchFamily="34" charset="-122"/>
                  <a:ea typeface="微软雅黑" panose="020B0503020204020204" pitchFamily="34" charset="-122"/>
                </a:endParaRPr>
              </a:p>
              <a:p>
                <a:pPr marL="0" indent="0">
                  <a:lnSpc>
                    <a:spcPct val="120000"/>
                  </a:lnSpc>
                  <a:spcBef>
                    <a:spcPts val="600"/>
                  </a:spcBef>
                  <a:spcAft>
                    <a:spcPts val="0"/>
                  </a:spcAft>
                  <a:buNone/>
                </a:pPr>
                <a:r>
                  <a:rPr lang="en-US" altLang="zh-CN" sz="1800" dirty="0">
                    <a:solidFill>
                      <a:schemeClr val="tx1"/>
                    </a:solidFill>
                    <a:latin typeface="微软雅黑" panose="020B0503020204020204" pitchFamily="34" charset="-122"/>
                    <a:ea typeface="微软雅黑" panose="020B0503020204020204" pitchFamily="34" charset="-122"/>
                  </a:rPr>
                  <a:t>CNN </a:t>
                </a:r>
                <a:r>
                  <a:rPr lang="zh-CN" altLang="en-US" sz="1800" dirty="0">
                    <a:solidFill>
                      <a:schemeClr val="tx1"/>
                    </a:solidFill>
                    <a:latin typeface="微软雅黑" panose="020B0503020204020204" pitchFamily="34" charset="-122"/>
                    <a:ea typeface="微软雅黑" panose="020B0503020204020204" pitchFamily="34" charset="-122"/>
                  </a:rPr>
                  <a:t>可以用</a:t>
                </a:r>
                <a:r>
                  <a:rPr lang="en-US" altLang="zh-CN" sz="1800" dirty="0">
                    <a:solidFill>
                      <a:schemeClr val="tx1"/>
                    </a:solidFill>
                    <a:latin typeface="微软雅黑" panose="020B0503020204020204" pitchFamily="34" charset="-122"/>
                    <a:ea typeface="微软雅黑" panose="020B0503020204020204" pitchFamily="34" charset="-122"/>
                  </a:rPr>
                  <a:t>BP</a:t>
                </a:r>
                <a:r>
                  <a:rPr lang="zh-CN" altLang="en-US" sz="1800" dirty="0">
                    <a:solidFill>
                      <a:schemeClr val="tx1"/>
                    </a:solidFill>
                    <a:latin typeface="微软雅黑" panose="020B0503020204020204" pitchFamily="34" charset="-122"/>
                    <a:ea typeface="微软雅黑" panose="020B0503020204020204" pitchFamily="34" charset="-122"/>
                  </a:rPr>
                  <a:t>进行训练</a:t>
                </a:r>
                <a:r>
                  <a:rPr lang="en-US" altLang="zh-CN" sz="1800" dirty="0">
                    <a:solidFill>
                      <a:schemeClr val="tx1"/>
                    </a:solidFill>
                    <a:latin typeface="微软雅黑" panose="020B0503020204020204" pitchFamily="34" charset="-122"/>
                    <a:ea typeface="微软雅黑" panose="020B0503020204020204" pitchFamily="34" charset="-122"/>
                  </a:rPr>
                  <a:t>, </a:t>
                </a:r>
                <a:r>
                  <a:rPr lang="zh-CN" altLang="en-US" sz="1800" dirty="0">
                    <a:solidFill>
                      <a:schemeClr val="tx1"/>
                    </a:solidFill>
                    <a:latin typeface="微软雅黑" panose="020B0503020204020204" pitchFamily="34" charset="-122"/>
                    <a:ea typeface="微软雅黑" panose="020B0503020204020204" pitchFamily="34" charset="-122"/>
                  </a:rPr>
                  <a:t>但在训练中</a:t>
                </a:r>
                <a:r>
                  <a:rPr lang="en-US" altLang="zh-CN" sz="1800" dirty="0">
                    <a:solidFill>
                      <a:schemeClr val="tx1"/>
                    </a:solidFill>
                    <a:latin typeface="微软雅黑" panose="020B0503020204020204" pitchFamily="34" charset="-122"/>
                    <a:ea typeface="微软雅黑" panose="020B0503020204020204" pitchFamily="34" charset="-122"/>
                  </a:rPr>
                  <a:t>, </a:t>
                </a:r>
                <a:r>
                  <a:rPr lang="zh-CN" altLang="en-US" sz="1800" dirty="0">
                    <a:solidFill>
                      <a:schemeClr val="tx1"/>
                    </a:solidFill>
                    <a:latin typeface="微软雅黑" panose="020B0503020204020204" pitchFamily="34" charset="-122"/>
                    <a:ea typeface="微软雅黑" panose="020B0503020204020204" pitchFamily="34" charset="-122"/>
                  </a:rPr>
                  <a:t>无论是卷积层还是采样层</a:t>
                </a:r>
                <a:r>
                  <a:rPr lang="en-US" altLang="zh-CN" sz="1800" dirty="0">
                    <a:solidFill>
                      <a:schemeClr val="tx1"/>
                    </a:solidFill>
                    <a:latin typeface="微软雅黑" panose="020B0503020204020204" pitchFamily="34" charset="-122"/>
                    <a:ea typeface="微软雅黑" panose="020B0503020204020204" pitchFamily="34" charset="-122"/>
                  </a:rPr>
                  <a:t>, </a:t>
                </a:r>
                <a:r>
                  <a:rPr lang="zh-CN" altLang="en-US" sz="1800" dirty="0">
                    <a:solidFill>
                      <a:schemeClr val="tx1"/>
                    </a:solidFill>
                    <a:latin typeface="微软雅黑" panose="020B0503020204020204" pitchFamily="34" charset="-122"/>
                    <a:ea typeface="微软雅黑" panose="020B0503020204020204" pitchFamily="34" charset="-122"/>
                  </a:rPr>
                  <a:t>每一组神经元都是用相同的连接权</a:t>
                </a:r>
                <a:r>
                  <a:rPr lang="en-US" altLang="zh-CN" sz="1800" dirty="0">
                    <a:solidFill>
                      <a:schemeClr val="tx1"/>
                    </a:solidFill>
                    <a:latin typeface="微软雅黑" panose="020B0503020204020204" pitchFamily="34" charset="-122"/>
                    <a:ea typeface="微软雅黑" panose="020B0503020204020204" pitchFamily="34" charset="-122"/>
                  </a:rPr>
                  <a:t>, </a:t>
                </a:r>
                <a:r>
                  <a:rPr lang="zh-CN" altLang="en-US" sz="1800" dirty="0">
                    <a:solidFill>
                      <a:schemeClr val="tx1"/>
                    </a:solidFill>
                    <a:latin typeface="微软雅黑" panose="020B0503020204020204" pitchFamily="34" charset="-122"/>
                    <a:ea typeface="微软雅黑" panose="020B0503020204020204" pitchFamily="34" charset="-122"/>
                  </a:rPr>
                  <a:t>从而大幅减少了需要训练的参数数目</a:t>
                </a:r>
                <a:endParaRPr lang="en-US" altLang="zh-CN" sz="1800" dirty="0">
                  <a:solidFill>
                    <a:schemeClr val="tx1"/>
                  </a:solidFill>
                  <a:latin typeface="微软雅黑" panose="020B0503020204020204" pitchFamily="34" charset="-122"/>
                  <a:ea typeface="微软雅黑" panose="020B0503020204020204" pitchFamily="34" charset="-122"/>
                </a:endParaRPr>
              </a:p>
            </p:txBody>
          </p:sp>
        </mc:Choice>
        <mc:Fallback xmlns="">
          <p:sp>
            <p:nvSpPr>
              <p:cNvPr id="3" name="内容占位符 2"/>
              <p:cNvSpPr>
                <a:spLocks noGrp="1" noRot="1" noChangeAspect="1" noMove="1" noResize="1" noEditPoints="1" noAdjustHandles="1" noChangeArrowheads="1" noChangeShapeType="1" noTextEdit="1"/>
              </p:cNvSpPr>
              <p:nvPr>
                <p:ph idx="1"/>
              </p:nvPr>
            </p:nvSpPr>
            <p:spPr>
              <a:xfrm>
                <a:off x="914400" y="990600"/>
                <a:ext cx="9982200" cy="5410200"/>
              </a:xfrm>
              <a:blipFill>
                <a:blip r:embed="rId2"/>
                <a:stretch>
                  <a:fillRect l="-916" t="-1015"/>
                </a:stretch>
              </a:blipFill>
            </p:spPr>
            <p:txBody>
              <a:bodyPr/>
              <a:lstStyle/>
              <a:p>
                <a:r>
                  <a:rPr lang="zh-CN" altLang="en-US">
                    <a:noFill/>
                  </a:rPr>
                  <a:t> </a:t>
                </a:r>
              </a:p>
            </p:txBody>
          </p:sp>
        </mc:Fallback>
      </mc:AlternateContent>
      <p:sp>
        <p:nvSpPr>
          <p:cNvPr id="6" name="标题 1"/>
          <p:cNvSpPr>
            <a:spLocks noGrp="1"/>
          </p:cNvSpPr>
          <p:nvPr>
            <p:ph type="title"/>
          </p:nvPr>
        </p:nvSpPr>
        <p:spPr>
          <a:xfrm>
            <a:off x="838200" y="0"/>
            <a:ext cx="7886700" cy="777874"/>
          </a:xfrm>
        </p:spPr>
        <p:txBody>
          <a:bodyPr/>
          <a:lstStyle/>
          <a:p>
            <a:r>
              <a:rPr lang="zh-CN" altLang="en-US" dirty="0">
                <a:solidFill>
                  <a:schemeClr val="tx1"/>
                </a:solidFill>
                <a:latin typeface="微软雅黑" panose="020B0503020204020204" pitchFamily="34" charset="-122"/>
                <a:ea typeface="微软雅黑" panose="020B0503020204020204" pitchFamily="34" charset="-122"/>
              </a:rPr>
              <a:t>深度学习</a:t>
            </a:r>
          </a:p>
        </p:txBody>
      </p:sp>
    </p:spTree>
    <p:extLst>
      <p:ext uri="{BB962C8B-B14F-4D97-AF65-F5344CB8AC3E}">
        <p14:creationId xmlns:p14="http://schemas.microsoft.com/office/powerpoint/2010/main" val="2078518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859057"/>
            <a:ext cx="8959850" cy="1577975"/>
          </a:xfrm>
        </p:spPr>
        <p:txBody>
          <a:bodyPr/>
          <a:lstStyle/>
          <a:p>
            <a:pPr marL="342900" indent="-342900">
              <a:lnSpc>
                <a:spcPct val="120000"/>
              </a:lnSpc>
              <a:spcBef>
                <a:spcPts val="1200"/>
              </a:spcBef>
              <a:spcAft>
                <a:spcPts val="600"/>
              </a:spcAft>
              <a:buClr>
                <a:srgbClr val="0000FF"/>
              </a:buClr>
              <a:buSzPct val="120000"/>
            </a:pPr>
            <a:r>
              <a:rPr lang="zh-CN" altLang="en-US" sz="2100" b="1" dirty="0">
                <a:solidFill>
                  <a:srgbClr val="0000FF"/>
                </a:solidFill>
                <a:latin typeface="微软雅黑" panose="020B0503020204020204" pitchFamily="34" charset="-122"/>
                <a:ea typeface="微软雅黑" panose="020B0503020204020204" pitchFamily="34" charset="-122"/>
              </a:rPr>
              <a:t>理解深度学习</a:t>
            </a:r>
            <a:endParaRPr lang="en-US" altLang="zh-CN" sz="2100" b="1" dirty="0">
              <a:solidFill>
                <a:srgbClr val="0000FF"/>
              </a:solidFill>
              <a:latin typeface="微软雅黑" panose="020B0503020204020204" pitchFamily="34" charset="-122"/>
              <a:ea typeface="微软雅黑" panose="020B0503020204020204" pitchFamily="34" charset="-122"/>
            </a:endParaRPr>
          </a:p>
          <a:p>
            <a:pPr marL="342900" indent="-342900">
              <a:lnSpc>
                <a:spcPct val="100000"/>
              </a:lnSpc>
              <a:buFont typeface="Wingdings" panose="05000000000000000000" pitchFamily="2" charset="2"/>
              <a:buChar char="l"/>
            </a:pPr>
            <a:r>
              <a:rPr lang="zh-CN" altLang="en-US" sz="2000" b="1" dirty="0">
                <a:solidFill>
                  <a:schemeClr val="tx1"/>
                </a:solidFill>
                <a:latin typeface="微软雅黑" panose="020B0503020204020204" pitchFamily="34" charset="-122"/>
                <a:ea typeface="微软雅黑" panose="020B0503020204020204" pitchFamily="34" charset="-122"/>
              </a:rPr>
              <a:t>“特征工程” </a:t>
            </a:r>
            <a:r>
              <a:rPr lang="en-US" altLang="zh-CN" sz="2000" b="1" dirty="0">
                <a:solidFill>
                  <a:schemeClr val="tx1"/>
                </a:solidFill>
                <a:latin typeface="微软雅黑" panose="020B0503020204020204" pitchFamily="34" charset="-122"/>
                <a:ea typeface="微软雅黑" panose="020B0503020204020204" pitchFamily="34" charset="-122"/>
              </a:rPr>
              <a:t>VS“</a:t>
            </a:r>
            <a:r>
              <a:rPr lang="zh-CN" altLang="en-US" sz="2000" b="1" dirty="0">
                <a:solidFill>
                  <a:schemeClr val="tx1"/>
                </a:solidFill>
                <a:latin typeface="微软雅黑" panose="020B0503020204020204" pitchFamily="34" charset="-122"/>
                <a:ea typeface="微软雅黑" panose="020B0503020204020204" pitchFamily="34" charset="-122"/>
              </a:rPr>
              <a:t>特征学习”或者</a:t>
            </a:r>
            <a:r>
              <a:rPr lang="en-US" altLang="zh-CN" sz="2000" b="1" dirty="0">
                <a:solidFill>
                  <a:schemeClr val="tx1"/>
                </a:solidFill>
                <a:latin typeface="微软雅黑" panose="020B0503020204020204" pitchFamily="34" charset="-122"/>
                <a:ea typeface="微软雅黑" panose="020B0503020204020204" pitchFamily="34" charset="-122"/>
              </a:rPr>
              <a:t> “</a:t>
            </a:r>
            <a:r>
              <a:rPr lang="zh-CN" altLang="en-US" sz="2000" b="1" dirty="0">
                <a:solidFill>
                  <a:schemeClr val="tx1"/>
                </a:solidFill>
                <a:latin typeface="微软雅黑" panose="020B0503020204020204" pitchFamily="34" charset="-122"/>
                <a:ea typeface="微软雅黑" panose="020B0503020204020204" pitchFamily="34" charset="-122"/>
              </a:rPr>
              <a:t>表示学习”</a:t>
            </a:r>
            <a:endParaRPr lang="en-US" altLang="zh-CN" sz="2000" b="1" dirty="0">
              <a:solidFill>
                <a:schemeClr val="tx1"/>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l"/>
            </a:pPr>
            <a:r>
              <a:rPr lang="zh-CN" altLang="en-US" sz="1800" b="1" dirty="0">
                <a:solidFill>
                  <a:schemeClr val="tx1"/>
                </a:solidFill>
                <a:latin typeface="微软雅黑" panose="020B0503020204020204" pitchFamily="34" charset="-122"/>
                <a:ea typeface="微软雅黑" panose="020B0503020204020204" pitchFamily="34" charset="-122"/>
              </a:rPr>
              <a:t>特征工程</a:t>
            </a:r>
            <a:r>
              <a:rPr lang="zh-CN" altLang="en-US" sz="1800" dirty="0">
                <a:solidFill>
                  <a:schemeClr val="tx1"/>
                </a:solidFill>
                <a:latin typeface="微软雅黑" panose="020B0503020204020204" pitchFamily="34" charset="-122"/>
                <a:ea typeface="微软雅黑" panose="020B0503020204020204" pitchFamily="34" charset="-122"/>
              </a:rPr>
              <a:t>由人类专家根据现实任务来设计</a:t>
            </a:r>
            <a:r>
              <a:rPr lang="en-US" altLang="zh-CN" sz="1800" dirty="0">
                <a:solidFill>
                  <a:schemeClr val="tx1"/>
                </a:solidFill>
                <a:latin typeface="微软雅黑" panose="020B0503020204020204" pitchFamily="34" charset="-122"/>
                <a:ea typeface="微软雅黑" panose="020B0503020204020204" pitchFamily="34" charset="-122"/>
              </a:rPr>
              <a:t>, </a:t>
            </a:r>
            <a:r>
              <a:rPr lang="zh-CN" altLang="en-US" sz="1800" dirty="0">
                <a:solidFill>
                  <a:schemeClr val="tx1"/>
                </a:solidFill>
                <a:latin typeface="微软雅黑" panose="020B0503020204020204" pitchFamily="34" charset="-122"/>
                <a:ea typeface="微软雅黑" panose="020B0503020204020204" pitchFamily="34" charset="-122"/>
              </a:rPr>
              <a:t>特征提取与识别是单独的两个阶段；</a:t>
            </a:r>
            <a:endParaRPr lang="en-US" altLang="zh-CN" sz="1800" dirty="0">
              <a:solidFill>
                <a:schemeClr val="tx1"/>
              </a:solidFill>
              <a:latin typeface="微软雅黑" panose="020B0503020204020204" pitchFamily="34" charset="-122"/>
              <a:ea typeface="微软雅黑" panose="020B0503020204020204" pitchFamily="34" charset="-122"/>
            </a:endParaRPr>
          </a:p>
        </p:txBody>
      </p:sp>
      <p:pic>
        <p:nvPicPr>
          <p:cNvPr id="4" name="图片 3"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2600" y="2506688"/>
            <a:ext cx="2152837" cy="1402202"/>
          </a:xfrm>
          <a:prstGeom prst="rect">
            <a:avLst/>
          </a:prstGeom>
        </p:spPr>
      </p:pic>
      <p:sp>
        <p:nvSpPr>
          <p:cNvPr id="5" name="矩形 4"/>
          <p:cNvSpPr/>
          <p:nvPr/>
        </p:nvSpPr>
        <p:spPr bwMode="auto">
          <a:xfrm>
            <a:off x="4910749" y="2654324"/>
            <a:ext cx="2304256" cy="936104"/>
          </a:xfrm>
          <a:prstGeom prst="rect">
            <a:avLst/>
          </a:prstGeom>
          <a:solidFill>
            <a:schemeClr val="bg1"/>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lgn="ctr">
              <a:buClrTx/>
              <a:buSzTx/>
              <a:buNone/>
            </a:pPr>
            <a:r>
              <a:rPr lang="zh-CN" altLang="en-US" dirty="0">
                <a:solidFill>
                  <a:srgbClr val="C00000"/>
                </a:solidFill>
              </a:rPr>
              <a:t>手工设计</a:t>
            </a:r>
            <a:endParaRPr lang="en-US" altLang="zh-CN" dirty="0">
              <a:solidFill>
                <a:srgbClr val="C00000"/>
              </a:solidFill>
            </a:endParaRPr>
          </a:p>
          <a:p>
            <a:pPr algn="ctr">
              <a:buClrTx/>
              <a:buSzTx/>
              <a:buNone/>
            </a:pPr>
            <a:r>
              <a:rPr lang="zh-CN" altLang="en-US" dirty="0">
                <a:solidFill>
                  <a:srgbClr val="C00000"/>
                </a:solidFill>
              </a:rPr>
              <a:t>特征</a:t>
            </a:r>
            <a:endParaRPr lang="en-US" altLang="zh-CN" dirty="0">
              <a:solidFill>
                <a:srgbClr val="C00000"/>
              </a:solidFill>
            </a:endParaRPr>
          </a:p>
        </p:txBody>
      </p:sp>
      <p:sp>
        <p:nvSpPr>
          <p:cNvPr id="6" name="矩形 5"/>
          <p:cNvSpPr/>
          <p:nvPr/>
        </p:nvSpPr>
        <p:spPr bwMode="auto">
          <a:xfrm>
            <a:off x="8349894" y="2685370"/>
            <a:ext cx="2304256" cy="936104"/>
          </a:xfrm>
          <a:prstGeom prst="rect">
            <a:avLst/>
          </a:prstGeom>
          <a:solidFill>
            <a:schemeClr val="bg1"/>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lgn="ctr">
              <a:lnSpc>
                <a:spcPct val="200000"/>
              </a:lnSpc>
              <a:buNone/>
            </a:pPr>
            <a:r>
              <a:rPr lang="zh-CN" altLang="en-US" dirty="0">
                <a:solidFill>
                  <a:srgbClr val="C00000"/>
                </a:solidFill>
              </a:rPr>
              <a:t>分类识别</a:t>
            </a:r>
            <a:endParaRPr lang="en-US" altLang="zh-CN" dirty="0">
              <a:solidFill>
                <a:srgbClr val="C00000"/>
              </a:solidFill>
            </a:endParaRPr>
          </a:p>
        </p:txBody>
      </p:sp>
      <p:cxnSp>
        <p:nvCxnSpPr>
          <p:cNvPr id="7" name="直接箭头连接符 6"/>
          <p:cNvCxnSpPr/>
          <p:nvPr/>
        </p:nvCxnSpPr>
        <p:spPr bwMode="auto">
          <a:xfrm>
            <a:off x="4123145" y="3093254"/>
            <a:ext cx="648072" cy="0"/>
          </a:xfrm>
          <a:prstGeom prst="straightConnector1">
            <a:avLst/>
          </a:prstGeom>
          <a:solidFill>
            <a:schemeClr val="accent1"/>
          </a:solidFill>
          <a:ln w="41275" cap="flat" cmpd="sng" algn="ctr">
            <a:solidFill>
              <a:schemeClr val="accent1"/>
            </a:solidFill>
            <a:prstDash val="solid"/>
            <a:round/>
            <a:headEnd type="none" w="med" len="med"/>
            <a:tailEnd type="triangle"/>
          </a:ln>
          <a:effectLst/>
        </p:spPr>
      </p:cxnSp>
      <p:cxnSp>
        <p:nvCxnSpPr>
          <p:cNvPr id="8" name="直接箭头连接符 7"/>
          <p:cNvCxnSpPr/>
          <p:nvPr/>
        </p:nvCxnSpPr>
        <p:spPr bwMode="auto">
          <a:xfrm>
            <a:off x="7457392" y="3093254"/>
            <a:ext cx="648072" cy="0"/>
          </a:xfrm>
          <a:prstGeom prst="straightConnector1">
            <a:avLst/>
          </a:prstGeom>
          <a:solidFill>
            <a:schemeClr val="accent1"/>
          </a:solidFill>
          <a:ln w="41275" cap="flat" cmpd="sng" algn="ctr">
            <a:solidFill>
              <a:schemeClr val="accent1"/>
            </a:solidFill>
            <a:prstDash val="solid"/>
            <a:round/>
            <a:headEnd type="none" w="med" len="med"/>
            <a:tailEnd type="triangle"/>
          </a:ln>
          <a:effectLst/>
        </p:spPr>
      </p:cxnSp>
      <p:pic>
        <p:nvPicPr>
          <p:cNvPr id="9" name="图片 8"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2600" y="4769998"/>
            <a:ext cx="2152837" cy="1402202"/>
          </a:xfrm>
          <a:prstGeom prst="rect">
            <a:avLst/>
          </a:prstGeom>
        </p:spPr>
      </p:pic>
      <p:sp>
        <p:nvSpPr>
          <p:cNvPr id="10" name="矩形 9"/>
          <p:cNvSpPr/>
          <p:nvPr/>
        </p:nvSpPr>
        <p:spPr bwMode="auto">
          <a:xfrm>
            <a:off x="4919176" y="5065903"/>
            <a:ext cx="2304256" cy="936104"/>
          </a:xfrm>
          <a:prstGeom prst="rect">
            <a:avLst/>
          </a:prstGeom>
          <a:solidFill>
            <a:schemeClr val="bg1"/>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lgn="ctr">
              <a:buClrTx/>
              <a:buSzTx/>
              <a:buNone/>
            </a:pPr>
            <a:r>
              <a:rPr lang="zh-CN" altLang="en-US" dirty="0">
                <a:solidFill>
                  <a:srgbClr val="C00000"/>
                </a:solidFill>
              </a:rPr>
              <a:t>学习生成</a:t>
            </a:r>
            <a:endParaRPr lang="en-US" altLang="zh-CN" dirty="0">
              <a:solidFill>
                <a:srgbClr val="C00000"/>
              </a:solidFill>
            </a:endParaRPr>
          </a:p>
          <a:p>
            <a:pPr algn="ctr">
              <a:buClrTx/>
              <a:buSzTx/>
              <a:buNone/>
            </a:pPr>
            <a:r>
              <a:rPr lang="zh-CN" altLang="en-US" dirty="0">
                <a:solidFill>
                  <a:srgbClr val="C00000"/>
                </a:solidFill>
              </a:rPr>
              <a:t>特征</a:t>
            </a:r>
            <a:endParaRPr lang="en-US" altLang="zh-CN" dirty="0">
              <a:solidFill>
                <a:srgbClr val="C00000"/>
              </a:solidFill>
            </a:endParaRPr>
          </a:p>
        </p:txBody>
      </p:sp>
      <p:sp>
        <p:nvSpPr>
          <p:cNvPr id="11" name="矩形 10"/>
          <p:cNvSpPr/>
          <p:nvPr/>
        </p:nvSpPr>
        <p:spPr bwMode="auto">
          <a:xfrm>
            <a:off x="8363744" y="5065903"/>
            <a:ext cx="2304256" cy="936104"/>
          </a:xfrm>
          <a:prstGeom prst="rect">
            <a:avLst/>
          </a:prstGeom>
          <a:solidFill>
            <a:schemeClr val="bg1"/>
          </a:solidFill>
          <a:ln w="25400" cap="flat" cmpd="sng" algn="ctr">
            <a:solidFill>
              <a:schemeClr val="accent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defPPr>
              <a:defRPr lang="zh-CN"/>
            </a:defPPr>
            <a:lvl1pPr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sz="24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sz="2400" kern="1200">
                <a:solidFill>
                  <a:schemeClr val="tx1"/>
                </a:solidFill>
                <a:latin typeface="Times New Roman" panose="02020603050405020304" pitchFamily="18" charset="0"/>
                <a:ea typeface="宋体" panose="02010600030101010101" pitchFamily="2" charset="-122"/>
                <a:cs typeface="+mn-cs"/>
              </a:defRPr>
            </a:lvl9pPr>
          </a:lstStyle>
          <a:p>
            <a:pPr algn="ctr">
              <a:lnSpc>
                <a:spcPct val="200000"/>
              </a:lnSpc>
              <a:buNone/>
            </a:pPr>
            <a:r>
              <a:rPr lang="zh-CN" altLang="en-US" dirty="0">
                <a:solidFill>
                  <a:srgbClr val="C00000"/>
                </a:solidFill>
              </a:rPr>
              <a:t>分类识别</a:t>
            </a:r>
          </a:p>
        </p:txBody>
      </p:sp>
      <p:cxnSp>
        <p:nvCxnSpPr>
          <p:cNvPr id="12" name="直接箭头连接符 11"/>
          <p:cNvCxnSpPr/>
          <p:nvPr/>
        </p:nvCxnSpPr>
        <p:spPr bwMode="auto">
          <a:xfrm>
            <a:off x="4134036" y="5471099"/>
            <a:ext cx="648072" cy="0"/>
          </a:xfrm>
          <a:prstGeom prst="straightConnector1">
            <a:avLst/>
          </a:prstGeom>
          <a:solidFill>
            <a:schemeClr val="accent1"/>
          </a:solidFill>
          <a:ln w="41275" cap="flat" cmpd="sng" algn="ctr">
            <a:solidFill>
              <a:schemeClr val="accent1"/>
            </a:solidFill>
            <a:prstDash val="solid"/>
            <a:round/>
            <a:headEnd type="none" w="med" len="med"/>
            <a:tailEnd type="triangle"/>
          </a:ln>
          <a:effectLst/>
        </p:spPr>
      </p:cxnSp>
      <p:cxnSp>
        <p:nvCxnSpPr>
          <p:cNvPr id="13" name="直接箭头连接符 12"/>
          <p:cNvCxnSpPr/>
          <p:nvPr/>
        </p:nvCxnSpPr>
        <p:spPr bwMode="auto">
          <a:xfrm>
            <a:off x="7471242" y="5548326"/>
            <a:ext cx="648072" cy="0"/>
          </a:xfrm>
          <a:prstGeom prst="straightConnector1">
            <a:avLst/>
          </a:prstGeom>
          <a:solidFill>
            <a:schemeClr val="accent1"/>
          </a:solidFill>
          <a:ln w="41275" cap="flat" cmpd="sng" algn="ctr">
            <a:solidFill>
              <a:schemeClr val="accent1"/>
            </a:solidFill>
            <a:prstDash val="solid"/>
            <a:round/>
            <a:headEnd type="none" w="med" len="med"/>
            <a:tailEnd type="triangle"/>
          </a:ln>
          <a:effectLst/>
        </p:spPr>
      </p:cxnSp>
      <p:sp>
        <p:nvSpPr>
          <p:cNvPr id="15" name="标题 1"/>
          <p:cNvSpPr>
            <a:spLocks noGrp="1"/>
          </p:cNvSpPr>
          <p:nvPr>
            <p:ph type="title"/>
          </p:nvPr>
        </p:nvSpPr>
        <p:spPr>
          <a:xfrm>
            <a:off x="838200" y="60326"/>
            <a:ext cx="7886700" cy="777874"/>
          </a:xfrm>
        </p:spPr>
        <p:txBody>
          <a:bodyPr/>
          <a:lstStyle/>
          <a:p>
            <a:r>
              <a:rPr lang="zh-CN" altLang="en-US" dirty="0">
                <a:solidFill>
                  <a:schemeClr val="tx1"/>
                </a:solidFill>
                <a:latin typeface="微软雅黑" panose="020B0503020204020204" pitchFamily="34" charset="-122"/>
                <a:ea typeface="微软雅黑" panose="020B0503020204020204" pitchFamily="34" charset="-122"/>
              </a:rPr>
              <a:t>深度学习</a:t>
            </a:r>
          </a:p>
        </p:txBody>
      </p:sp>
      <p:sp>
        <p:nvSpPr>
          <p:cNvPr id="2" name="文本框 1"/>
          <p:cNvSpPr txBox="1"/>
          <p:nvPr/>
        </p:nvSpPr>
        <p:spPr>
          <a:xfrm>
            <a:off x="838200" y="4106863"/>
            <a:ext cx="8991600" cy="369332"/>
          </a:xfrm>
          <a:prstGeom prst="rect">
            <a:avLst/>
          </a:prstGeom>
          <a:noFill/>
        </p:spPr>
        <p:txBody>
          <a:bodyPr wrap="square" rtlCol="0">
            <a:spAutoFit/>
          </a:bodyPr>
          <a:lstStyle/>
          <a:p>
            <a:pPr marL="285750" indent="-285750">
              <a:buClr>
                <a:schemeClr val="bg1">
                  <a:lumMod val="50000"/>
                </a:schemeClr>
              </a:buClr>
              <a:buSzPct val="100000"/>
              <a:buFont typeface="Wingdings" panose="05000000000000000000" pitchFamily="2" charset="2"/>
              <a:buChar char="l"/>
            </a:pPr>
            <a:r>
              <a:rPr lang="zh-CN" altLang="en-US" sz="1800" b="1" dirty="0">
                <a:latin typeface="微软雅黑" panose="020B0503020204020204" pitchFamily="34" charset="-122"/>
                <a:ea typeface="微软雅黑" panose="020B0503020204020204" pitchFamily="34" charset="-122"/>
              </a:rPr>
              <a:t>特征学习</a:t>
            </a:r>
            <a:r>
              <a:rPr lang="zh-CN" altLang="en-US" sz="1800" dirty="0">
                <a:latin typeface="微软雅黑" panose="020B0503020204020204" pitchFamily="34" charset="-122"/>
                <a:ea typeface="微软雅黑" panose="020B0503020204020204" pitchFamily="34" charset="-122"/>
              </a:rPr>
              <a:t>通过深度学习技术自动产生有益于分类的特征</a:t>
            </a:r>
            <a:r>
              <a:rPr lang="en-US" altLang="zh-CN" sz="1800"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是一个端到端的学习框架</a:t>
            </a:r>
            <a:r>
              <a:rPr lang="en-US" altLang="zh-CN" sz="1800" dirty="0">
                <a:latin typeface="微软雅黑" panose="020B0503020204020204" pitchFamily="34" charset="-122"/>
                <a:ea typeface="微软雅黑" panose="020B0503020204020204" pitchFamily="34" charset="-122"/>
              </a:rPr>
              <a:t>. </a:t>
            </a:r>
          </a:p>
        </p:txBody>
      </p:sp>
    </p:spTree>
    <p:extLst>
      <p:ext uri="{BB962C8B-B14F-4D97-AF65-F5344CB8AC3E}">
        <p14:creationId xmlns:p14="http://schemas.microsoft.com/office/powerpoint/2010/main" val="127239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animBg="1"/>
      <p:bldP spid="11" grpId="0" animBg="1"/>
      <p:bldP spid="2"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829733" y="1066800"/>
            <a:ext cx="11489267" cy="4930775"/>
          </a:xfrm>
        </p:spPr>
        <p:txBody>
          <a:bodyPr>
            <a:normAutofit fontScale="85000" lnSpcReduction="20000"/>
          </a:bodyPr>
          <a:lstStyle/>
          <a:p>
            <a:pPr marL="342900" indent="-342900">
              <a:lnSpc>
                <a:spcPct val="110000"/>
              </a:lnSpc>
              <a:buSzPct val="120000"/>
            </a:pPr>
            <a:r>
              <a:rPr lang="zh-CN" altLang="en-US" dirty="0">
                <a:solidFill>
                  <a:schemeClr val="tx1"/>
                </a:solidFill>
                <a:latin typeface="微软雅黑" panose="020B0503020204020204" pitchFamily="34" charset="-122"/>
                <a:ea typeface="微软雅黑" panose="020B0503020204020204" pitchFamily="34" charset="-122"/>
              </a:rPr>
              <a:t>深度学习常用软件包</a:t>
            </a:r>
            <a:endParaRPr lang="en-US" altLang="zh-CN" dirty="0">
              <a:solidFill>
                <a:schemeClr val="tx1"/>
              </a:solidFill>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l"/>
            </a:pPr>
            <a:r>
              <a:rPr lang="en-US" altLang="zh-CN" sz="2000" dirty="0">
                <a:solidFill>
                  <a:schemeClr val="tx1"/>
                </a:solidFill>
                <a:latin typeface="微软雅黑" panose="020B0503020204020204" pitchFamily="34" charset="-122"/>
                <a:ea typeface="微软雅黑" panose="020B0503020204020204" pitchFamily="34" charset="-122"/>
              </a:rPr>
              <a:t>CAFFE</a:t>
            </a:r>
          </a:p>
          <a:p>
            <a:pPr marL="0" indent="0">
              <a:buNone/>
            </a:pPr>
            <a:r>
              <a:rPr lang="en-US" altLang="zh-CN" dirty="0">
                <a:solidFill>
                  <a:schemeClr val="tx1"/>
                </a:solidFill>
                <a:latin typeface="微软雅黑" panose="020B0503020204020204" pitchFamily="34" charset="-122"/>
                <a:ea typeface="微软雅黑" panose="020B0503020204020204" pitchFamily="34" charset="-122"/>
              </a:rPr>
              <a:t>   </a:t>
            </a:r>
            <a:r>
              <a:rPr lang="en-US" altLang="zh-CN" sz="2000" dirty="0">
                <a:solidFill>
                  <a:schemeClr val="tx1"/>
                </a:solidFill>
                <a:latin typeface="微软雅黑" panose="020B0503020204020204" pitchFamily="34" charset="-122"/>
                <a:ea typeface="微软雅黑" panose="020B0503020204020204" pitchFamily="34" charset="-122"/>
              </a:rPr>
              <a:t>The Berkeley Vision and Learning Center (BVLC)</a:t>
            </a:r>
          </a:p>
          <a:p>
            <a:pPr marL="0" indent="0">
              <a:buNone/>
            </a:pPr>
            <a:r>
              <a:rPr lang="en-US" altLang="zh-CN" sz="2000" dirty="0">
                <a:solidFill>
                  <a:schemeClr val="tx1"/>
                </a:solidFill>
                <a:latin typeface="微软雅黑" panose="020B0503020204020204" pitchFamily="34" charset="-122"/>
                <a:ea typeface="微软雅黑" panose="020B0503020204020204" pitchFamily="34" charset="-122"/>
              </a:rPr>
              <a:t>   </a:t>
            </a:r>
            <a:r>
              <a:rPr lang="en-US" altLang="zh-CN" sz="2000" dirty="0">
                <a:solidFill>
                  <a:schemeClr val="tx1"/>
                </a:solidFill>
                <a:latin typeface="微软雅黑" panose="020B0503020204020204" pitchFamily="34" charset="-122"/>
                <a:ea typeface="微软雅黑" panose="020B0503020204020204" pitchFamily="34" charset="-122"/>
                <a:hlinkClick r:id="rId2"/>
              </a:rPr>
              <a:t>http://caffe.berkeleyvision.org/</a:t>
            </a:r>
            <a:endParaRPr lang="en-US" altLang="zh-CN" sz="2000" dirty="0">
              <a:solidFill>
                <a:schemeClr val="tx1"/>
              </a:solidFill>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l"/>
            </a:pPr>
            <a:r>
              <a:rPr lang="en-US" altLang="zh-CN" sz="2000" dirty="0">
                <a:solidFill>
                  <a:schemeClr val="tx1"/>
                </a:solidFill>
                <a:latin typeface="微软雅黑" panose="020B0503020204020204" pitchFamily="34" charset="-122"/>
                <a:ea typeface="微软雅黑" panose="020B0503020204020204" pitchFamily="34" charset="-122"/>
              </a:rPr>
              <a:t>MatConvNet</a:t>
            </a:r>
          </a:p>
          <a:p>
            <a:pPr marL="0" indent="0">
              <a:buNone/>
            </a:pPr>
            <a:r>
              <a:rPr lang="en-US" altLang="zh-CN" dirty="0">
                <a:solidFill>
                  <a:schemeClr val="tx1"/>
                </a:solidFill>
                <a:latin typeface="微软雅黑" panose="020B0503020204020204" pitchFamily="34" charset="-122"/>
                <a:ea typeface="微软雅黑" panose="020B0503020204020204" pitchFamily="34" charset="-122"/>
              </a:rPr>
              <a:t>   </a:t>
            </a:r>
            <a:r>
              <a:rPr lang="en-US" altLang="zh-CN" sz="2000" dirty="0">
                <a:solidFill>
                  <a:schemeClr val="tx1"/>
                </a:solidFill>
                <a:latin typeface="微软雅黑" panose="020B0503020204020204" pitchFamily="34" charset="-122"/>
                <a:ea typeface="微软雅黑" panose="020B0503020204020204" pitchFamily="34" charset="-122"/>
              </a:rPr>
              <a:t>The Oxford Visual Geometry Group (VGG)</a:t>
            </a:r>
          </a:p>
          <a:p>
            <a:pPr marL="0" indent="0">
              <a:buNone/>
            </a:pPr>
            <a:r>
              <a:rPr lang="en-US" altLang="zh-CN" sz="2000" dirty="0">
                <a:solidFill>
                  <a:schemeClr val="tx1"/>
                </a:solidFill>
                <a:latin typeface="微软雅黑" panose="020B0503020204020204" pitchFamily="34" charset="-122"/>
                <a:ea typeface="微软雅黑" panose="020B0503020204020204" pitchFamily="34" charset="-122"/>
              </a:rPr>
              <a:t>   </a:t>
            </a:r>
            <a:r>
              <a:rPr lang="en-US" altLang="zh-CN" sz="2000" dirty="0">
                <a:solidFill>
                  <a:schemeClr val="tx1"/>
                </a:solidFill>
                <a:latin typeface="微软雅黑" panose="020B0503020204020204" pitchFamily="34" charset="-122"/>
                <a:ea typeface="微软雅黑" panose="020B0503020204020204" pitchFamily="34" charset="-122"/>
                <a:hlinkClick r:id="rId3"/>
              </a:rPr>
              <a:t>http://www.vlfeat.org/matconvnet/</a:t>
            </a:r>
            <a:endParaRPr lang="en-US" altLang="zh-CN" sz="2000" dirty="0">
              <a:solidFill>
                <a:schemeClr val="tx1"/>
              </a:solidFill>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l"/>
            </a:pPr>
            <a:r>
              <a:rPr lang="en-US" altLang="zh-CN" sz="2000" dirty="0">
                <a:solidFill>
                  <a:schemeClr val="tx1"/>
                </a:solidFill>
                <a:latin typeface="微软雅黑" panose="020B0503020204020204" pitchFamily="34" charset="-122"/>
                <a:ea typeface="微软雅黑" panose="020B0503020204020204" pitchFamily="34" charset="-122"/>
              </a:rPr>
              <a:t>Torch</a:t>
            </a:r>
          </a:p>
          <a:p>
            <a:pPr marL="0" indent="0">
              <a:buNone/>
            </a:pPr>
            <a:r>
              <a:rPr lang="en-US" altLang="zh-CN" b="1" dirty="0">
                <a:solidFill>
                  <a:schemeClr val="tx1"/>
                </a:solidFill>
                <a:latin typeface="微软雅黑" panose="020B0503020204020204" pitchFamily="34" charset="-122"/>
                <a:ea typeface="微软雅黑" panose="020B0503020204020204" pitchFamily="34" charset="-122"/>
              </a:rPr>
              <a:t>   </a:t>
            </a:r>
            <a:r>
              <a:rPr lang="en-US" altLang="zh-CN" sz="2000" dirty="0">
                <a:solidFill>
                  <a:schemeClr val="tx1"/>
                </a:solidFill>
                <a:latin typeface="微软雅黑" panose="020B0503020204020204" pitchFamily="34" charset="-122"/>
                <a:ea typeface="微软雅黑" panose="020B0503020204020204" pitchFamily="34" charset="-122"/>
                <a:hlinkClick r:id="rId4"/>
              </a:rPr>
              <a:t>http://torch.ch/</a:t>
            </a:r>
            <a:endParaRPr lang="en-US" altLang="zh-CN" sz="2000" dirty="0">
              <a:solidFill>
                <a:schemeClr val="tx1"/>
              </a:solidFill>
              <a:latin typeface="微软雅黑" panose="020B0503020204020204" pitchFamily="34" charset="-122"/>
              <a:ea typeface="微软雅黑" panose="020B0503020204020204" pitchFamily="34" charset="-122"/>
            </a:endParaRPr>
          </a:p>
          <a:p>
            <a:pPr marL="342900" indent="-342900">
              <a:lnSpc>
                <a:spcPct val="110000"/>
              </a:lnSpc>
              <a:buSzPct val="120000"/>
            </a:pPr>
            <a:r>
              <a:rPr lang="zh-CN" altLang="en-US" dirty="0">
                <a:solidFill>
                  <a:schemeClr val="tx1"/>
                </a:solidFill>
                <a:latin typeface="微软雅黑" panose="020B0503020204020204" pitchFamily="34" charset="-122"/>
                <a:ea typeface="微软雅黑" panose="020B0503020204020204" pitchFamily="34" charset="-122"/>
              </a:rPr>
              <a:t>神经网络基础教材</a:t>
            </a:r>
            <a:endParaRPr lang="en-US" altLang="zh-CN" dirty="0">
              <a:solidFill>
                <a:schemeClr val="tx1"/>
              </a:solidFill>
              <a:latin typeface="微软雅黑" panose="020B0503020204020204" pitchFamily="34" charset="-122"/>
              <a:ea typeface="微软雅黑" panose="020B0503020204020204" pitchFamily="34" charset="-122"/>
            </a:endParaRPr>
          </a:p>
          <a:p>
            <a:pPr marL="0" indent="0">
              <a:buNone/>
            </a:pPr>
            <a:r>
              <a:rPr lang="en-US" altLang="zh-CN" dirty="0">
                <a:solidFill>
                  <a:schemeClr val="tx1"/>
                </a:solidFill>
                <a:latin typeface="微软雅黑" panose="020B0503020204020204" pitchFamily="34" charset="-122"/>
                <a:ea typeface="微软雅黑" panose="020B0503020204020204" pitchFamily="34" charset="-122"/>
              </a:rPr>
              <a:t>  </a:t>
            </a:r>
            <a:r>
              <a:rPr lang="en-US" altLang="zh-CN" sz="2000" dirty="0">
                <a:solidFill>
                  <a:schemeClr val="tx1"/>
                </a:solidFill>
                <a:latin typeface="微软雅黑" panose="020B0503020204020204" pitchFamily="34" charset="-122"/>
                <a:ea typeface="微软雅黑" panose="020B0503020204020204" pitchFamily="34" charset="-122"/>
              </a:rPr>
              <a:t>http://hagan.okstate.edu/</a:t>
            </a:r>
            <a:endParaRPr lang="zh-CN" altLang="en-US" sz="2000" dirty="0">
              <a:solidFill>
                <a:schemeClr val="tx1"/>
              </a:solidFill>
              <a:latin typeface="微软雅黑" panose="020B0503020204020204" pitchFamily="34" charset="-122"/>
              <a:ea typeface="微软雅黑" panose="020B0503020204020204" pitchFamily="34" charset="-122"/>
            </a:endParaRPr>
          </a:p>
          <a:p>
            <a:pPr marL="0" indent="0">
              <a:buNone/>
            </a:pPr>
            <a:endParaRPr lang="en-US" altLang="zh-CN" dirty="0">
              <a:solidFill>
                <a:schemeClr val="tx1"/>
              </a:solidFill>
              <a:latin typeface="微软雅黑" panose="020B0503020204020204" pitchFamily="34" charset="-122"/>
              <a:ea typeface="微软雅黑" panose="020B0503020204020204" pitchFamily="34" charset="-122"/>
            </a:endParaRPr>
          </a:p>
          <a:p>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5" name="标题 1"/>
          <p:cNvSpPr>
            <a:spLocks noGrp="1"/>
          </p:cNvSpPr>
          <p:nvPr>
            <p:ph type="title"/>
          </p:nvPr>
        </p:nvSpPr>
        <p:spPr>
          <a:xfrm>
            <a:off x="838200" y="-9186"/>
            <a:ext cx="7886700" cy="777874"/>
          </a:xfrm>
        </p:spPr>
        <p:txBody>
          <a:bodyPr/>
          <a:lstStyle/>
          <a:p>
            <a:r>
              <a:rPr lang="zh-CN" altLang="en-US" dirty="0">
                <a:solidFill>
                  <a:schemeClr val="tx1"/>
                </a:solidFill>
                <a:latin typeface="微软雅黑" panose="020B0503020204020204" pitchFamily="34" charset="-122"/>
                <a:ea typeface="微软雅黑" panose="020B0503020204020204" pitchFamily="34" charset="-122"/>
              </a:rPr>
              <a:t>深度学习</a:t>
            </a:r>
          </a:p>
        </p:txBody>
      </p:sp>
    </p:spTree>
    <p:extLst>
      <p:ext uri="{BB962C8B-B14F-4D97-AF65-F5344CB8AC3E}">
        <p14:creationId xmlns:p14="http://schemas.microsoft.com/office/powerpoint/2010/main" val="424259401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186"/>
            <a:ext cx="7886700" cy="777874"/>
          </a:xfrm>
        </p:spPr>
        <p:txBody>
          <a:bodyPr/>
          <a:lstStyle/>
          <a:p>
            <a:r>
              <a:rPr lang="en-US" altLang="zh-CN" dirty="0">
                <a:solidFill>
                  <a:schemeClr val="tx1"/>
                </a:solidFill>
                <a:latin typeface="微软雅黑" panose="020B0503020204020204" pitchFamily="34" charset="-122"/>
                <a:ea typeface="微软雅黑" panose="020B0503020204020204" pitchFamily="34" charset="-122"/>
              </a:rPr>
              <a:t> </a:t>
            </a:r>
            <a:r>
              <a:rPr lang="zh-CN" altLang="en-US" dirty="0">
                <a:solidFill>
                  <a:schemeClr val="tx1"/>
                </a:solidFill>
                <a:latin typeface="微软雅黑" panose="020B0503020204020204" pitchFamily="34" charset="-122"/>
                <a:ea typeface="微软雅黑" panose="020B0503020204020204" pitchFamily="34" charset="-122"/>
              </a:rPr>
              <a:t>阅读材料</a:t>
            </a:r>
          </a:p>
        </p:txBody>
      </p:sp>
      <p:sp>
        <p:nvSpPr>
          <p:cNvPr id="3" name="内容占位符 2"/>
          <p:cNvSpPr>
            <a:spLocks noGrp="1"/>
          </p:cNvSpPr>
          <p:nvPr>
            <p:ph idx="1"/>
          </p:nvPr>
        </p:nvSpPr>
        <p:spPr>
          <a:xfrm>
            <a:off x="990600" y="1143000"/>
            <a:ext cx="11489267" cy="4930775"/>
          </a:xfrm>
        </p:spPr>
        <p:txBody>
          <a:bodyPr>
            <a:normAutofit fontScale="92500" lnSpcReduction="10000"/>
          </a:bodyPr>
          <a:lstStyle/>
          <a:p>
            <a:pPr marL="342900" indent="-342900">
              <a:lnSpc>
                <a:spcPct val="110000"/>
              </a:lnSpc>
              <a:buSzPct val="120000"/>
            </a:pPr>
            <a:r>
              <a:rPr lang="zh-CN" altLang="en-US" dirty="0">
                <a:solidFill>
                  <a:schemeClr val="tx1"/>
                </a:solidFill>
                <a:latin typeface="微软雅黑" panose="020B0503020204020204" pitchFamily="34" charset="-122"/>
                <a:ea typeface="微软雅黑" panose="020B0503020204020204" pitchFamily="34" charset="-122"/>
              </a:rPr>
              <a:t>主流学术期刊</a:t>
            </a:r>
            <a:endParaRPr lang="en-US" altLang="zh-CN" dirty="0">
              <a:solidFill>
                <a:schemeClr val="tx1"/>
              </a:solidFill>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l"/>
            </a:pPr>
            <a:r>
              <a:rPr lang="en-US" altLang="zh-CN" sz="2000" dirty="0">
                <a:solidFill>
                  <a:schemeClr val="tx1"/>
                </a:solidFill>
                <a:latin typeface="微软雅黑" panose="020B0503020204020204" pitchFamily="34" charset="-122"/>
                <a:ea typeface="微软雅黑" panose="020B0503020204020204" pitchFamily="34" charset="-122"/>
              </a:rPr>
              <a:t>Neural Computation</a:t>
            </a:r>
          </a:p>
          <a:p>
            <a:pPr marL="457200" indent="-457200">
              <a:buFont typeface="Wingdings" panose="05000000000000000000" pitchFamily="2" charset="2"/>
              <a:buChar char="l"/>
            </a:pPr>
            <a:r>
              <a:rPr lang="en-US" altLang="zh-CN" sz="2000" dirty="0">
                <a:solidFill>
                  <a:schemeClr val="tx1"/>
                </a:solidFill>
                <a:latin typeface="微软雅黑" panose="020B0503020204020204" pitchFamily="34" charset="-122"/>
                <a:ea typeface="微软雅黑" panose="020B0503020204020204" pitchFamily="34" charset="-122"/>
              </a:rPr>
              <a:t>Neural Networks</a:t>
            </a:r>
          </a:p>
          <a:p>
            <a:pPr marL="457200" indent="-457200">
              <a:buFont typeface="Wingdings" panose="05000000000000000000" pitchFamily="2" charset="2"/>
              <a:buChar char="l"/>
            </a:pPr>
            <a:r>
              <a:rPr lang="en-US" altLang="zh-CN" sz="2000" dirty="0">
                <a:solidFill>
                  <a:schemeClr val="tx1"/>
                </a:solidFill>
                <a:latin typeface="微软雅黑" panose="020B0503020204020204" pitchFamily="34" charset="-122"/>
                <a:ea typeface="微软雅黑" panose="020B0503020204020204" pitchFamily="34" charset="-122"/>
              </a:rPr>
              <a:t>IEEE Transactions on Neural Networks and Learning Systems</a:t>
            </a:r>
          </a:p>
          <a:p>
            <a:pPr marL="342900" indent="-342900">
              <a:lnSpc>
                <a:spcPct val="110000"/>
              </a:lnSpc>
              <a:buSzPct val="120000"/>
            </a:pPr>
            <a:r>
              <a:rPr lang="zh-CN" altLang="en-US" dirty="0">
                <a:solidFill>
                  <a:schemeClr val="tx1"/>
                </a:solidFill>
                <a:latin typeface="微软雅黑" panose="020B0503020204020204" pitchFamily="34" charset="-122"/>
                <a:ea typeface="微软雅黑" panose="020B0503020204020204" pitchFamily="34" charset="-122"/>
              </a:rPr>
              <a:t>国际会议</a:t>
            </a:r>
            <a:endParaRPr lang="en-US" altLang="zh-CN" dirty="0">
              <a:solidFill>
                <a:schemeClr val="tx1"/>
              </a:solidFill>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l"/>
            </a:pPr>
            <a:r>
              <a:rPr lang="zh-CN" altLang="en-US" sz="2000" dirty="0">
                <a:solidFill>
                  <a:schemeClr val="tx1"/>
                </a:solidFill>
                <a:latin typeface="微软雅黑" panose="020B0503020204020204" pitchFamily="34" charset="-122"/>
                <a:ea typeface="微软雅黑" panose="020B0503020204020204" pitchFamily="34" charset="-122"/>
              </a:rPr>
              <a:t>国际神经信息处理系统会议（</a:t>
            </a:r>
            <a:r>
              <a:rPr lang="en-US" altLang="zh-CN" sz="2000" dirty="0" err="1">
                <a:solidFill>
                  <a:schemeClr val="tx1"/>
                </a:solidFill>
                <a:latin typeface="微软雅黑" panose="020B0503020204020204" pitchFamily="34" charset="-122"/>
                <a:ea typeface="微软雅黑" panose="020B0503020204020204" pitchFamily="34" charset="-122"/>
              </a:rPr>
              <a:t>NeurIPS</a:t>
            </a:r>
            <a:r>
              <a:rPr lang="zh-CN" altLang="en-US" sz="2000" dirty="0">
                <a:solidFill>
                  <a:schemeClr val="tx1"/>
                </a:solidFill>
                <a:latin typeface="微软雅黑" panose="020B0503020204020204" pitchFamily="34" charset="-122"/>
                <a:ea typeface="微软雅黑" panose="020B0503020204020204" pitchFamily="34" charset="-122"/>
              </a:rPr>
              <a:t>）</a:t>
            </a:r>
            <a:endParaRPr lang="en-US" altLang="zh-CN" sz="2000" dirty="0">
              <a:solidFill>
                <a:schemeClr val="tx1"/>
              </a:solidFill>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l"/>
            </a:pPr>
            <a:r>
              <a:rPr lang="zh-CN" altLang="en-US" sz="2000" dirty="0">
                <a:solidFill>
                  <a:schemeClr val="tx1"/>
                </a:solidFill>
                <a:latin typeface="微软雅黑" panose="020B0503020204020204" pitchFamily="34" charset="-122"/>
                <a:ea typeface="微软雅黑" panose="020B0503020204020204" pitchFamily="34" charset="-122"/>
              </a:rPr>
              <a:t>国际神经网络联合会议（</a:t>
            </a:r>
            <a:r>
              <a:rPr lang="en-US" altLang="zh-CN" sz="2000" dirty="0">
                <a:solidFill>
                  <a:schemeClr val="tx1"/>
                </a:solidFill>
                <a:latin typeface="微软雅黑" panose="020B0503020204020204" pitchFamily="34" charset="-122"/>
                <a:ea typeface="微软雅黑" panose="020B0503020204020204" pitchFamily="34" charset="-122"/>
              </a:rPr>
              <a:t>IJCNN</a:t>
            </a:r>
            <a:r>
              <a:rPr lang="zh-CN" altLang="en-US" sz="2000" dirty="0">
                <a:solidFill>
                  <a:schemeClr val="tx1"/>
                </a:solidFill>
                <a:latin typeface="微软雅黑" panose="020B0503020204020204" pitchFamily="34" charset="-122"/>
                <a:ea typeface="微软雅黑" panose="020B0503020204020204" pitchFamily="34" charset="-122"/>
              </a:rPr>
              <a:t>）</a:t>
            </a:r>
            <a:endParaRPr lang="en-US" altLang="zh-CN" sz="2000" dirty="0">
              <a:solidFill>
                <a:schemeClr val="tx1"/>
              </a:solidFill>
              <a:latin typeface="微软雅黑" panose="020B0503020204020204" pitchFamily="34" charset="-122"/>
              <a:ea typeface="微软雅黑" panose="020B0503020204020204" pitchFamily="34" charset="-122"/>
            </a:endParaRPr>
          </a:p>
          <a:p>
            <a:pPr marL="342900" indent="-342900">
              <a:lnSpc>
                <a:spcPct val="110000"/>
              </a:lnSpc>
              <a:buSzPct val="120000"/>
            </a:pPr>
            <a:r>
              <a:rPr lang="zh-CN" altLang="en-US" dirty="0">
                <a:solidFill>
                  <a:schemeClr val="tx1"/>
                </a:solidFill>
                <a:latin typeface="微软雅黑" panose="020B0503020204020204" pitchFamily="34" charset="-122"/>
                <a:ea typeface="微软雅黑" panose="020B0503020204020204" pitchFamily="34" charset="-122"/>
              </a:rPr>
              <a:t>区域性国际会议</a:t>
            </a:r>
            <a:endParaRPr lang="en-US" altLang="zh-CN" dirty="0">
              <a:solidFill>
                <a:schemeClr val="tx1"/>
              </a:solidFill>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l"/>
            </a:pPr>
            <a:r>
              <a:rPr lang="zh-CN" altLang="en-US" sz="2000" dirty="0">
                <a:solidFill>
                  <a:schemeClr val="tx1"/>
                </a:solidFill>
                <a:latin typeface="微软雅黑" panose="020B0503020204020204" pitchFamily="34" charset="-122"/>
                <a:ea typeface="微软雅黑" panose="020B0503020204020204" pitchFamily="34" charset="-122"/>
              </a:rPr>
              <a:t>欧洲神经网络会议（</a:t>
            </a:r>
            <a:r>
              <a:rPr lang="en-US" altLang="zh-CN" sz="2000" dirty="0">
                <a:solidFill>
                  <a:schemeClr val="tx1"/>
                </a:solidFill>
                <a:latin typeface="微软雅黑" panose="020B0503020204020204" pitchFamily="34" charset="-122"/>
                <a:ea typeface="微软雅黑" panose="020B0503020204020204" pitchFamily="34" charset="-122"/>
              </a:rPr>
              <a:t>ICANN</a:t>
            </a:r>
            <a:r>
              <a:rPr lang="zh-CN" altLang="en-US" sz="2000" dirty="0">
                <a:solidFill>
                  <a:schemeClr val="tx1"/>
                </a:solidFill>
                <a:latin typeface="微软雅黑" panose="020B0503020204020204" pitchFamily="34" charset="-122"/>
                <a:ea typeface="微软雅黑" panose="020B0503020204020204" pitchFamily="34" charset="-122"/>
              </a:rPr>
              <a:t>）</a:t>
            </a:r>
            <a:endParaRPr lang="en-US" altLang="zh-CN" sz="2000" dirty="0">
              <a:solidFill>
                <a:schemeClr val="tx1"/>
              </a:solidFill>
              <a:latin typeface="微软雅黑" panose="020B0503020204020204" pitchFamily="34" charset="-122"/>
              <a:ea typeface="微软雅黑" panose="020B0503020204020204" pitchFamily="34" charset="-122"/>
            </a:endParaRPr>
          </a:p>
          <a:p>
            <a:pPr marL="457200" indent="-457200">
              <a:buFont typeface="Wingdings" panose="05000000000000000000" pitchFamily="2" charset="2"/>
              <a:buChar char="l"/>
            </a:pPr>
            <a:r>
              <a:rPr lang="zh-CN" altLang="en-US" sz="2000" dirty="0">
                <a:solidFill>
                  <a:schemeClr val="tx1"/>
                </a:solidFill>
                <a:latin typeface="微软雅黑" panose="020B0503020204020204" pitchFamily="34" charset="-122"/>
                <a:ea typeface="微软雅黑" panose="020B0503020204020204" pitchFamily="34" charset="-122"/>
              </a:rPr>
              <a:t>亚太神经网络会议（</a:t>
            </a:r>
            <a:r>
              <a:rPr lang="en-US" altLang="zh-CN" sz="2000" dirty="0">
                <a:solidFill>
                  <a:schemeClr val="tx1"/>
                </a:solidFill>
                <a:latin typeface="微软雅黑" panose="020B0503020204020204" pitchFamily="34" charset="-122"/>
                <a:ea typeface="微软雅黑" panose="020B0503020204020204" pitchFamily="34" charset="-122"/>
              </a:rPr>
              <a:t>ICONIP</a:t>
            </a:r>
            <a:r>
              <a:rPr lang="zh-CN" altLang="en-US" sz="2000" dirty="0">
                <a:solidFill>
                  <a:schemeClr val="tx1"/>
                </a:solidFill>
                <a:latin typeface="微软雅黑" panose="020B0503020204020204" pitchFamily="34" charset="-122"/>
                <a:ea typeface="微软雅黑" panose="020B0503020204020204" pitchFamily="34" charset="-122"/>
              </a:rPr>
              <a:t>）</a:t>
            </a:r>
            <a:endParaRPr lang="en-US" altLang="zh-CN" sz="2000" dirty="0">
              <a:solidFill>
                <a:schemeClr val="tx1"/>
              </a:solidFill>
              <a:latin typeface="微软雅黑" panose="020B0503020204020204" pitchFamily="34" charset="-122"/>
              <a:ea typeface="微软雅黑" panose="020B0503020204020204" pitchFamily="34" charset="-122"/>
            </a:endParaRPr>
          </a:p>
          <a:p>
            <a:pPr marL="0" indent="0">
              <a:buNone/>
            </a:pPr>
            <a:endParaRPr lang="en-US" altLang="zh-CN" dirty="0">
              <a:solidFill>
                <a:schemeClr val="tx1"/>
              </a:solidFill>
              <a:latin typeface="微软雅黑" panose="020B0503020204020204" pitchFamily="34" charset="-122"/>
              <a:ea typeface="微软雅黑" panose="020B0503020204020204" pitchFamily="34" charset="-122"/>
            </a:endParaRPr>
          </a:p>
          <a:p>
            <a:endParaRPr lang="zh-CN" altLang="en-US"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3652658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79BA6153-8DBB-4556-9D10-CA6BC54A7B6F}"/>
              </a:ext>
            </a:extLst>
          </p:cNvPr>
          <p:cNvSpPr>
            <a:spLocks noGrp="1"/>
          </p:cNvSpPr>
          <p:nvPr>
            <p:ph type="title"/>
          </p:nvPr>
        </p:nvSpPr>
        <p:spPr>
          <a:xfrm>
            <a:off x="914400" y="0"/>
            <a:ext cx="7886700" cy="777874"/>
          </a:xfrm>
        </p:spPr>
        <p:txBody>
          <a:bodyPr/>
          <a:lstStyle/>
          <a:p>
            <a:r>
              <a:rPr lang="en-US" altLang="zh-CN" dirty="0">
                <a:solidFill>
                  <a:schemeClr val="tx1"/>
                </a:solidFill>
                <a:latin typeface="微软雅黑" panose="020B0503020204020204" pitchFamily="34" charset="-122"/>
                <a:ea typeface="微软雅黑" panose="020B0503020204020204" pitchFamily="34" charset="-122"/>
              </a:rPr>
              <a:t> Acknowledgement</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65AB448B-80FC-45A5-B1A0-51634F32501E}"/>
              </a:ext>
            </a:extLst>
          </p:cNvPr>
          <p:cNvSpPr txBox="1"/>
          <p:nvPr/>
        </p:nvSpPr>
        <p:spPr>
          <a:xfrm>
            <a:off x="2286000" y="1676400"/>
            <a:ext cx="7886700" cy="523220"/>
          </a:xfrm>
          <a:prstGeom prst="rect">
            <a:avLst/>
          </a:prstGeom>
          <a:noFill/>
        </p:spPr>
        <p:txBody>
          <a:bodyPr wrap="square" rtlCol="0">
            <a:spAutoFit/>
          </a:bodyPr>
          <a:lstStyle/>
          <a:p>
            <a:pPr>
              <a:buNone/>
            </a:pPr>
            <a:r>
              <a:rPr lang="zh-CN" altLang="en-US" dirty="0"/>
              <a:t>感谢赵搏对部分幻灯片提出建议</a:t>
            </a:r>
          </a:p>
        </p:txBody>
      </p:sp>
    </p:spTree>
    <p:extLst>
      <p:ext uri="{BB962C8B-B14F-4D97-AF65-F5344CB8AC3E}">
        <p14:creationId xmlns:p14="http://schemas.microsoft.com/office/powerpoint/2010/main" val="179173587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057400" y="467380"/>
            <a:ext cx="8077200" cy="523220"/>
          </a:xfrm>
          <a:prstGeom prst="rect">
            <a:avLst/>
          </a:prstGeom>
        </p:spPr>
        <p:txBody>
          <a:bodyPr wrap="square" anchor="ctr">
            <a:spAutoFit/>
          </a:bodyPr>
          <a:lstStyle/>
          <a:p>
            <a:pPr marL="0" marR="0" lvl="0" indent="0" algn="ctr" defTabSz="914400" rtl="0" eaLnBrk="1" fontAlgn="base" latinLnBrk="0" hangingPunct="1">
              <a:lnSpc>
                <a:spcPct val="100000"/>
              </a:lnSpc>
              <a:spcBef>
                <a:spcPct val="20000"/>
              </a:spcBef>
              <a:spcAft>
                <a:spcPct val="0"/>
              </a:spcAft>
              <a:buClr>
                <a:srgbClr val="D51203"/>
              </a:buClr>
              <a:buSzPct val="80000"/>
              <a:buFont typeface="Wingdings" panose="05000000000000000000" pitchFamily="2" charset="2"/>
              <a:buNone/>
              <a:tabLst/>
              <a:defRPr/>
            </a:pPr>
            <a:r>
              <a:rPr kumimoji="0" lang="zh-CN" altLang="en-US" sz="2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北京交通大学本科</a:t>
            </a:r>
            <a:r>
              <a:rPr kumimoji="0" lang="en-US" altLang="zh-CN" sz="28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机器学习</a:t>
            </a:r>
            <a:r>
              <a:rPr kumimoji="0" lang="en-US" altLang="zh-CN"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2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课程组成员</a:t>
            </a:r>
          </a:p>
        </p:txBody>
      </p:sp>
      <p:sp>
        <p:nvSpPr>
          <p:cNvPr id="6" name="矩形 5">
            <a:extLst>
              <a:ext uri="{FF2B5EF4-FFF2-40B4-BE49-F238E27FC236}">
                <a16:creationId xmlns:a16="http://schemas.microsoft.com/office/drawing/2014/main" id="{5ED7D0B5-32A2-49D8-A6C2-A17DCB2CD645}"/>
              </a:ext>
            </a:extLst>
          </p:cNvPr>
          <p:cNvSpPr/>
          <p:nvPr/>
        </p:nvSpPr>
        <p:spPr>
          <a:xfrm>
            <a:off x="1828800" y="1828800"/>
            <a:ext cx="11760200" cy="2351991"/>
          </a:xfrm>
          <a:prstGeom prst="rect">
            <a:avLst/>
          </a:prstGeom>
        </p:spPr>
        <p:txBody>
          <a:bodyPr wrap="square">
            <a:spAutoFit/>
          </a:bodyPr>
          <a:lstStyle/>
          <a:p>
            <a:pPr marL="0" marR="0" lvl="2" indent="0" algn="l" defTabSz="914400" rtl="0" eaLnBrk="0" fontAlgn="base" latinLnBrk="0" hangingPunct="0">
              <a:lnSpc>
                <a:spcPct val="125000"/>
              </a:lnSpc>
              <a:spcBef>
                <a:spcPts val="0"/>
              </a:spcBef>
              <a:spcAft>
                <a:spcPts val="0"/>
              </a:spcAft>
              <a:buClr>
                <a:srgbClr val="7030A0"/>
              </a:buClr>
              <a:buSzTx/>
              <a:buFont typeface="Wingdings" panose="05000000000000000000" pitchFamily="2" charset="2"/>
              <a:buNone/>
              <a:tabLst/>
              <a:defRPr/>
            </a:pPr>
            <a:r>
              <a:rPr kumimoji="0" lang="zh-CN" altLang="en-US" sz="2400" b="1" i="0" u="none" strike="noStrike" kern="0" cap="none" spc="0" normalizeH="0" baseline="0" noProof="0" dirty="0">
                <a:ln>
                  <a:noFill/>
                </a:ln>
                <a:solidFill>
                  <a:prstClr val="black"/>
                </a:solidFill>
                <a:effectLst/>
                <a:uLnTx/>
                <a:uFillTx/>
                <a:latin typeface="Times New Roman"/>
                <a:ea typeface="楷体" panose="02010609060101010101" pitchFamily="49" charset="-122"/>
                <a:cs typeface="Times New Roman" panose="02020603050405020304" pitchFamily="18" charset="0"/>
              </a:rPr>
              <a:t>景丽萍</a:t>
            </a:r>
            <a:r>
              <a:rPr kumimoji="0" lang="zh-CN" altLang="en-US" sz="2400" b="0" i="0" u="none" strike="noStrike" kern="0" cap="none" spc="0" normalizeH="0" baseline="0" noProof="0" dirty="0">
                <a:ln>
                  <a:noFill/>
                </a:ln>
                <a:solidFill>
                  <a:prstClr val="black"/>
                </a:solidFill>
                <a:effectLst/>
                <a:uLnTx/>
                <a:uFillTx/>
                <a:latin typeface="Times New Roman"/>
                <a:ea typeface="楷体" panose="02010609060101010101" pitchFamily="49" charset="-122"/>
                <a:cs typeface="Times New Roman" panose="02020603050405020304" pitchFamily="18" charset="0"/>
              </a:rPr>
              <a:t>：</a:t>
            </a:r>
            <a:r>
              <a:rPr kumimoji="0" lang="en-US" altLang="zh-CN" sz="2400" b="0" i="0" u="none" strike="noStrike" kern="0" cap="none" spc="0" normalizeH="0" baseline="0" noProof="0" dirty="0">
                <a:ln>
                  <a:noFill/>
                </a:ln>
                <a:solidFill>
                  <a:prstClr val="black"/>
                </a:solidFill>
                <a:effectLst/>
                <a:uLnTx/>
                <a:uFillTx/>
                <a:latin typeface="Arial" panose="020B0604020202020204" pitchFamily="34" charset="0"/>
                <a:ea typeface="微软雅黑"/>
                <a:cs typeface="Arial" panose="020B0604020202020204" pitchFamily="34" charset="0"/>
                <a:hlinkClick r:id="rId3"/>
              </a:rPr>
              <a:t>lpjing@bjtu.edu.cn</a:t>
            </a:r>
            <a:r>
              <a:rPr kumimoji="0" lang="zh-CN" altLang="en-US" sz="2400" b="0" i="0" u="none" strike="noStrike" kern="0" cap="none" spc="0" normalizeH="0" baseline="0" noProof="0" dirty="0">
                <a:ln>
                  <a:noFill/>
                </a:ln>
                <a:solidFill>
                  <a:prstClr val="black"/>
                </a:solidFill>
                <a:effectLst/>
                <a:uLnTx/>
                <a:uFillTx/>
                <a:latin typeface="Arial" panose="020B0604020202020204" pitchFamily="34" charset="0"/>
                <a:ea typeface="微软雅黑"/>
                <a:cs typeface="Arial" panose="020B0604020202020204" pitchFamily="34" charset="0"/>
              </a:rPr>
              <a:t>，     </a:t>
            </a:r>
            <a:r>
              <a:rPr kumimoji="0" lang="en-US" altLang="zh-CN" sz="2400" b="0" i="0" u="none" strike="noStrike" kern="0" cap="none" spc="0" normalizeH="0" baseline="0" noProof="0" dirty="0">
                <a:ln>
                  <a:noFill/>
                </a:ln>
                <a:solidFill>
                  <a:prstClr val="black"/>
                </a:solidFill>
                <a:effectLst/>
                <a:uLnTx/>
                <a:uFillTx/>
                <a:latin typeface="Arial" panose="020B0604020202020204" pitchFamily="34" charset="0"/>
                <a:ea typeface="微软雅黑"/>
                <a:cs typeface="Arial" panose="020B0604020202020204" pitchFamily="34" charset="0"/>
                <a:hlinkClick r:id="rId4"/>
              </a:rPr>
              <a:t>http://faculty.bjtu.edu.cn/8249/</a:t>
            </a:r>
            <a:endParaRPr kumimoji="0" lang="en-US" altLang="zh-CN" sz="2400" b="0" i="0" u="none" strike="noStrike" kern="0" cap="none" spc="0" normalizeH="0" baseline="0" noProof="0" dirty="0">
              <a:ln>
                <a:noFill/>
              </a:ln>
              <a:solidFill>
                <a:prstClr val="black"/>
              </a:solidFill>
              <a:effectLst/>
              <a:uLnTx/>
              <a:uFillTx/>
              <a:latin typeface="Arial" panose="020B0604020202020204" pitchFamily="34" charset="0"/>
              <a:ea typeface="微软雅黑"/>
              <a:cs typeface="Arial" panose="020B0604020202020204" pitchFamily="34" charset="0"/>
            </a:endParaRPr>
          </a:p>
          <a:p>
            <a:pPr marL="0" marR="0" lvl="2" indent="0" algn="l" defTabSz="914400" rtl="0" eaLnBrk="0" fontAlgn="auto" latinLnBrk="0" hangingPunct="0">
              <a:lnSpc>
                <a:spcPct val="125000"/>
              </a:lnSpc>
              <a:spcBef>
                <a:spcPts val="0"/>
              </a:spcBef>
              <a:spcAft>
                <a:spcPts val="0"/>
              </a:spcAft>
              <a:buClr>
                <a:srgbClr val="7030A0"/>
              </a:buClr>
              <a:buSzTx/>
              <a:buFont typeface="Wingdings" panose="05000000000000000000" pitchFamily="2" charset="2"/>
              <a:buNone/>
              <a:tabLst/>
              <a:defRPr/>
            </a:pPr>
            <a:r>
              <a:rPr kumimoji="0" lang="zh-CN" altLang="en-US" sz="2400" b="1" i="0" u="none" strike="noStrike" kern="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Times New Roman" panose="02020603050405020304" pitchFamily="18" charset="0"/>
              </a:rPr>
              <a:t>万怀宇</a:t>
            </a:r>
            <a:r>
              <a:rPr kumimoji="0" lang="zh-CN" altLang="en-US" sz="2400" b="0" i="0" u="none" strike="noStrike" kern="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Times New Roman" panose="02020603050405020304" pitchFamily="18" charset="0"/>
              </a:rPr>
              <a:t>：</a:t>
            </a:r>
            <a:r>
              <a:rPr kumimoji="0" lang="en-US" altLang="zh-CN" sz="2400" b="0" i="0" u="none" strike="noStrike" kern="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Times New Roman" panose="02020603050405020304" pitchFamily="18" charset="0"/>
                <a:hlinkClick r:id="rId5"/>
              </a:rPr>
              <a:t>hywan@bjtu.edu.cn</a:t>
            </a:r>
            <a:r>
              <a:rPr kumimoji="0" lang="zh-CN" altLang="en-US" sz="2400" b="0" i="0" u="none" strike="noStrike" kern="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Times New Roman" panose="02020603050405020304" pitchFamily="18" charset="0"/>
              </a:rPr>
              <a:t>，   </a:t>
            </a:r>
            <a:r>
              <a:rPr kumimoji="0" lang="en-US" altLang="zh-CN" sz="2400" b="0" i="0" u="none" strike="noStrike" kern="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Times New Roman" panose="02020603050405020304" pitchFamily="18" charset="0"/>
                <a:hlinkClick r:id="rId6"/>
              </a:rPr>
              <a:t>http://faculty.bjtu.edu.cn/8793/</a:t>
            </a:r>
            <a:endParaRPr kumimoji="0" lang="en-US" altLang="zh-CN" sz="2400" b="0" i="0" u="none" strike="noStrike" kern="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Times New Roman" panose="02020603050405020304" pitchFamily="18" charset="0"/>
            </a:endParaRPr>
          </a:p>
          <a:p>
            <a:pPr marL="0" marR="0" lvl="2" indent="0" algn="l" defTabSz="914400" rtl="0" eaLnBrk="0" fontAlgn="auto" latinLnBrk="0" hangingPunct="0">
              <a:lnSpc>
                <a:spcPct val="125000"/>
              </a:lnSpc>
              <a:spcBef>
                <a:spcPts val="0"/>
              </a:spcBef>
              <a:spcAft>
                <a:spcPts val="0"/>
              </a:spcAft>
              <a:buClr>
                <a:srgbClr val="7030A0"/>
              </a:buClr>
              <a:buSzTx/>
              <a:buFont typeface="Wingdings" panose="05000000000000000000" pitchFamily="2" charset="2"/>
              <a:buNone/>
              <a:tabLst/>
              <a:defRPr/>
            </a:pPr>
            <a:r>
              <a:rPr kumimoji="0" lang="zh-CN" altLang="en-US" sz="2400" b="1" i="0" u="none" strike="noStrike" kern="0" cap="none" spc="0" normalizeH="0" baseline="0" noProof="0" dirty="0">
                <a:ln>
                  <a:noFill/>
                </a:ln>
                <a:solidFill>
                  <a:prstClr val="black"/>
                </a:solidFill>
                <a:effectLst/>
                <a:uLnTx/>
                <a:uFillTx/>
                <a:latin typeface="Times New Roman"/>
                <a:ea typeface="楷体" panose="02010609060101010101" pitchFamily="49" charset="-122"/>
                <a:cs typeface="Times New Roman" panose="02020603050405020304" pitchFamily="18" charset="0"/>
              </a:rPr>
              <a:t>桑基韬</a:t>
            </a:r>
            <a:r>
              <a:rPr kumimoji="0" lang="zh-CN" altLang="en-US" sz="2400" b="1" i="0" u="none" strike="noStrike" kern="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a:t>
            </a:r>
            <a:r>
              <a:rPr kumimoji="0" lang="en-US" altLang="zh-CN" sz="2400" b="0" i="0" u="none" strike="noStrike" kern="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hlinkClick r:id="rId7"/>
              </a:rPr>
              <a:t>jtsang@bjtu.edu.cn</a:t>
            </a:r>
            <a:r>
              <a:rPr kumimoji="0" lang="zh-CN" altLang="en-US" sz="2400" b="0" i="0" u="none" strike="noStrike" kern="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    </a:t>
            </a:r>
            <a:r>
              <a:rPr kumimoji="0" lang="en-US" altLang="zh-CN" sz="2400" b="0" i="0" u="none" strike="noStrike" kern="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hlinkClick r:id="rId8"/>
              </a:rPr>
              <a:t>http://faculty.bjtu.edu.cn/9129/</a:t>
            </a:r>
            <a:endParaRPr kumimoji="0" lang="en-US" altLang="zh-CN" sz="2400" b="1" i="0" u="none" strike="noStrike" kern="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endParaRPr>
          </a:p>
          <a:p>
            <a:pPr marL="0" marR="0" lvl="2" indent="0" algn="l" defTabSz="914400" rtl="0" eaLnBrk="0" fontAlgn="base" latinLnBrk="0" hangingPunct="0">
              <a:lnSpc>
                <a:spcPct val="125000"/>
              </a:lnSpc>
              <a:spcBef>
                <a:spcPts val="0"/>
              </a:spcBef>
              <a:spcAft>
                <a:spcPts val="0"/>
              </a:spcAft>
              <a:buClr>
                <a:srgbClr val="7030A0"/>
              </a:buClr>
              <a:buSzTx/>
              <a:buFont typeface="Wingdings" panose="05000000000000000000" pitchFamily="2" charset="2"/>
              <a:buNone/>
              <a:tabLst/>
              <a:defRPr/>
            </a:pPr>
            <a:r>
              <a:rPr kumimoji="0" lang="zh-CN" altLang="en-US" sz="2400" b="1" i="0" u="none" strike="noStrike" kern="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王    晶</a:t>
            </a:r>
            <a:r>
              <a:rPr kumimoji="0" lang="zh-CN" altLang="en-US" sz="2400" b="0" i="0" u="none" strike="noStrike" kern="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a:t>
            </a:r>
            <a:r>
              <a:rPr kumimoji="0" lang="en-US" altLang="zh-CN" sz="2400" b="0" i="0" u="none" strike="noStrike" kern="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hlinkClick r:id="rId9"/>
              </a:rPr>
              <a:t>wj@bjtu.edu.cn</a:t>
            </a:r>
            <a:r>
              <a:rPr kumimoji="0" lang="zh-CN" altLang="en-US" sz="2400" b="0" i="0" u="none" strike="noStrike" kern="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          </a:t>
            </a:r>
            <a:r>
              <a:rPr kumimoji="0" lang="en-US" altLang="zh-CN" sz="2400" b="0" i="0" u="none" strike="noStrike" kern="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hlinkClick r:id="rId10"/>
              </a:rPr>
              <a:t>http://faculty.bjtu.edu.cn/9167/</a:t>
            </a:r>
            <a:endParaRPr kumimoji="0" lang="en-US" altLang="zh-CN" sz="2400" b="0" i="0" u="none" strike="noStrike" kern="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endParaRPr>
          </a:p>
          <a:p>
            <a:pPr marL="0" marR="0" lvl="2" indent="0" algn="l" defTabSz="914400" rtl="0" eaLnBrk="0" fontAlgn="base" latinLnBrk="0" hangingPunct="0">
              <a:lnSpc>
                <a:spcPct val="125000"/>
              </a:lnSpc>
              <a:spcBef>
                <a:spcPts val="0"/>
              </a:spcBef>
              <a:spcAft>
                <a:spcPts val="0"/>
              </a:spcAft>
              <a:buClr>
                <a:srgbClr val="7030A0"/>
              </a:buClr>
              <a:buSzTx/>
              <a:buFont typeface="Wingdings" panose="05000000000000000000" pitchFamily="2" charset="2"/>
              <a:buNone/>
              <a:tabLst/>
              <a:defRPr/>
            </a:pPr>
            <a:r>
              <a:rPr kumimoji="0" lang="zh-CN" altLang="en-US" sz="2400" b="1" i="0" u="none" strike="noStrike" kern="0" cap="none" spc="0" normalizeH="0" baseline="0" noProof="0" dirty="0">
                <a:ln>
                  <a:noFill/>
                </a:ln>
                <a:solidFill>
                  <a:prstClr val="black"/>
                </a:solidFill>
                <a:effectLst/>
                <a:uLnTx/>
                <a:uFillTx/>
                <a:latin typeface="Times New Roman"/>
                <a:ea typeface="楷体" panose="02010609060101010101" pitchFamily="49" charset="-122"/>
                <a:cs typeface="Times New Roman" panose="02020603050405020304" pitchFamily="18" charset="0"/>
              </a:rPr>
              <a:t>李晓龙</a:t>
            </a:r>
            <a:r>
              <a:rPr kumimoji="0" lang="zh-CN" altLang="en-US" sz="2400" b="0" i="0" u="none" strike="noStrike" kern="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a:t>
            </a:r>
            <a:r>
              <a:rPr kumimoji="0" lang="en-US" altLang="zh-CN" sz="2400" b="0" i="0" u="none" strike="noStrike" kern="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hlinkClick r:id="rId9"/>
              </a:rPr>
              <a:t>lixl@bjtu.edu.cn</a:t>
            </a:r>
            <a:r>
              <a:rPr kumimoji="0" lang="zh-CN" altLang="en-US" sz="2400" b="0" i="0" u="none" strike="noStrike" kern="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rPr>
              <a:t>，          </a:t>
            </a:r>
            <a:r>
              <a:rPr kumimoji="0" lang="en-US" altLang="zh-CN" sz="2400" b="0" i="0" u="none" strike="noStrike" kern="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hlinkClick r:id="rId11"/>
              </a:rPr>
              <a:t>http://faculty.bjtu.edu.cn/9089/</a:t>
            </a:r>
            <a:endParaRPr kumimoji="0" lang="en-US" altLang="zh-CN" sz="2400" b="0" i="0" u="none" strike="noStrike" kern="0" cap="none" spc="0" normalizeH="0" baseline="0" noProof="0" dirty="0">
              <a:ln>
                <a:noFill/>
              </a:ln>
              <a:solidFill>
                <a:prstClr val="black"/>
              </a:solidFill>
              <a:effectLst/>
              <a:uLnTx/>
              <a:uFillTx/>
              <a:latin typeface="Arial" panose="020B0604020202020204" pitchFamily="34" charset="0"/>
              <a:ea typeface="楷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3801593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2400"/>
            <a:ext cx="7772400" cy="470898"/>
          </a:xfrm>
        </p:spPr>
        <p:txBody>
          <a:bodyPr/>
          <a:lstStyle/>
          <a:p>
            <a:r>
              <a:rPr lang="zh-CN" altLang="en-US" dirty="0">
                <a:solidFill>
                  <a:schemeClr val="tx1"/>
                </a:solidFill>
                <a:latin typeface="微软雅黑" panose="020B0503020204020204" pitchFamily="34" charset="-122"/>
                <a:ea typeface="微软雅黑" panose="020B0503020204020204" pitchFamily="34" charset="-122"/>
              </a:rPr>
              <a:t>目录</a:t>
            </a:r>
          </a:p>
        </p:txBody>
      </p:sp>
      <p:sp>
        <p:nvSpPr>
          <p:cNvPr id="6" name="内容占位符 2"/>
          <p:cNvSpPr>
            <a:spLocks noGrp="1"/>
          </p:cNvSpPr>
          <p:nvPr>
            <p:ph idx="4294967295"/>
          </p:nvPr>
        </p:nvSpPr>
        <p:spPr>
          <a:xfrm>
            <a:off x="838200" y="1047750"/>
            <a:ext cx="8686800" cy="4762500"/>
          </a:xfrm>
          <a:prstGeom prst="rect">
            <a:avLst/>
          </a:prstGeom>
        </p:spPr>
        <p:txBody>
          <a:bodyPr/>
          <a:lstStyle/>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tx1"/>
                </a:solidFill>
                <a:latin typeface="微软雅黑" panose="020B0503020204020204" pitchFamily="34" charset="-122"/>
                <a:ea typeface="微软雅黑" panose="020B0503020204020204" pitchFamily="34" charset="-122"/>
              </a:rPr>
              <a:t>神经元模型</a:t>
            </a: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tx1"/>
                </a:solidFill>
                <a:latin typeface="微软雅黑" panose="020B0503020204020204" pitchFamily="34" charset="-122"/>
                <a:ea typeface="微软雅黑" panose="020B0503020204020204" pitchFamily="34" charset="-122"/>
              </a:rPr>
              <a:t>感知机与多层网络</a:t>
            </a: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tx1"/>
                </a:solidFill>
                <a:latin typeface="微软雅黑" panose="020B0503020204020204" pitchFamily="34" charset="-122"/>
                <a:ea typeface="微软雅黑" panose="020B0503020204020204" pitchFamily="34" charset="-122"/>
              </a:rPr>
              <a:t>误差逆传播算法</a:t>
            </a: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tx1"/>
                </a:solidFill>
                <a:latin typeface="微软雅黑" panose="020B0503020204020204" pitchFamily="34" charset="-122"/>
                <a:ea typeface="微软雅黑" panose="020B0503020204020204" pitchFamily="34" charset="-122"/>
              </a:rPr>
              <a:t>全局最小与局部最小</a:t>
            </a: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tx1"/>
                </a:solidFill>
                <a:latin typeface="微软雅黑" panose="020B0503020204020204" pitchFamily="34" charset="-122"/>
                <a:ea typeface="微软雅黑" panose="020B0503020204020204" pitchFamily="34" charset="-122"/>
              </a:rPr>
              <a:t>其他常见神经网络</a:t>
            </a: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tx1"/>
                </a:solidFill>
                <a:latin typeface="微软雅黑" panose="020B0503020204020204" pitchFamily="34" charset="-122"/>
                <a:ea typeface="微软雅黑" panose="020B0503020204020204" pitchFamily="34" charset="-122"/>
              </a:rPr>
              <a:t>深度学习</a:t>
            </a:r>
          </a:p>
          <a:p>
            <a:pPr marL="419100" lvl="1" indent="-342900" algn="just">
              <a:lnSpc>
                <a:spcPct val="100000"/>
              </a:lnSpc>
              <a:spcBef>
                <a:spcPts val="600"/>
              </a:spcBef>
              <a:spcAft>
                <a:spcPts val="300"/>
              </a:spcAft>
              <a:buClr>
                <a:srgbClr val="0000FF"/>
              </a:buClr>
              <a:buFont typeface="Wingdings" panose="05000000000000000000" pitchFamily="2" charset="2"/>
              <a:buChar char="v"/>
            </a:pPr>
            <a:endParaRPr lang="en-US" altLang="zh-CN" sz="2400" b="1" dirty="0">
              <a:solidFill>
                <a:schemeClr val="tx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554155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2400"/>
            <a:ext cx="7772400" cy="470898"/>
          </a:xfrm>
        </p:spPr>
        <p:txBody>
          <a:bodyPr/>
          <a:lstStyle/>
          <a:p>
            <a:r>
              <a:rPr lang="zh-CN" altLang="en-US" dirty="0">
                <a:solidFill>
                  <a:schemeClr val="tx1"/>
                </a:solidFill>
                <a:latin typeface="微软雅黑" panose="020B0503020204020204" pitchFamily="34" charset="-122"/>
                <a:ea typeface="微软雅黑" panose="020B0503020204020204" pitchFamily="34" charset="-122"/>
              </a:rPr>
              <a:t>目录</a:t>
            </a:r>
          </a:p>
        </p:txBody>
      </p:sp>
      <p:sp>
        <p:nvSpPr>
          <p:cNvPr id="6" name="内容占位符 2"/>
          <p:cNvSpPr>
            <a:spLocks noGrp="1"/>
          </p:cNvSpPr>
          <p:nvPr>
            <p:ph idx="4294967295"/>
          </p:nvPr>
        </p:nvSpPr>
        <p:spPr>
          <a:xfrm>
            <a:off x="914400" y="1047750"/>
            <a:ext cx="8686800" cy="4762500"/>
          </a:xfrm>
          <a:prstGeom prst="rect">
            <a:avLst/>
          </a:prstGeom>
        </p:spPr>
        <p:txBody>
          <a:bodyPr/>
          <a:lstStyle/>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tx1"/>
                </a:solidFill>
                <a:latin typeface="微软雅黑" panose="020B0503020204020204" pitchFamily="34" charset="-122"/>
                <a:ea typeface="微软雅黑" panose="020B0503020204020204" pitchFamily="34" charset="-122"/>
              </a:rPr>
              <a:t>神经元模型</a:t>
            </a: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bg2"/>
                </a:solidFill>
                <a:latin typeface="微软雅黑" panose="020B0503020204020204" pitchFamily="34" charset="-122"/>
                <a:ea typeface="微软雅黑" panose="020B0503020204020204" pitchFamily="34" charset="-122"/>
              </a:rPr>
              <a:t>感知机与多层网络</a:t>
            </a: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bg2"/>
                </a:solidFill>
                <a:latin typeface="微软雅黑" panose="020B0503020204020204" pitchFamily="34" charset="-122"/>
                <a:ea typeface="微软雅黑" panose="020B0503020204020204" pitchFamily="34" charset="-122"/>
              </a:rPr>
              <a:t>误差逆传播算法</a:t>
            </a: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bg2"/>
                </a:solidFill>
                <a:latin typeface="微软雅黑" panose="020B0503020204020204" pitchFamily="34" charset="-122"/>
                <a:ea typeface="微软雅黑" panose="020B0503020204020204" pitchFamily="34" charset="-122"/>
              </a:rPr>
              <a:t>全局最小与局部最小</a:t>
            </a: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bg2"/>
                </a:solidFill>
                <a:latin typeface="微软雅黑" panose="020B0503020204020204" pitchFamily="34" charset="-122"/>
                <a:ea typeface="微软雅黑" panose="020B0503020204020204" pitchFamily="34" charset="-122"/>
              </a:rPr>
              <a:t>其他常见神经网络</a:t>
            </a:r>
          </a:p>
          <a:p>
            <a:pPr marL="419100" lvl="1" indent="-342900" algn="just">
              <a:lnSpc>
                <a:spcPct val="100000"/>
              </a:lnSpc>
              <a:spcBef>
                <a:spcPts val="600"/>
              </a:spcBef>
              <a:spcAft>
                <a:spcPts val="300"/>
              </a:spcAft>
              <a:buClr>
                <a:srgbClr val="0000FF"/>
              </a:buClr>
              <a:buFont typeface="Wingdings" panose="05000000000000000000" pitchFamily="2" charset="2"/>
              <a:buChar char="v"/>
            </a:pPr>
            <a:r>
              <a:rPr lang="zh-CN" altLang="en-US" sz="2400" b="1" dirty="0">
                <a:solidFill>
                  <a:schemeClr val="bg2"/>
                </a:solidFill>
                <a:latin typeface="微软雅黑" panose="020B0503020204020204" pitchFamily="34" charset="-122"/>
                <a:ea typeface="微软雅黑" panose="020B0503020204020204" pitchFamily="34" charset="-122"/>
              </a:rPr>
              <a:t>深度学习</a:t>
            </a:r>
          </a:p>
          <a:p>
            <a:pPr marL="419100" lvl="1" indent="-342900" algn="just">
              <a:lnSpc>
                <a:spcPct val="100000"/>
              </a:lnSpc>
              <a:spcBef>
                <a:spcPts val="600"/>
              </a:spcBef>
              <a:spcAft>
                <a:spcPts val="300"/>
              </a:spcAft>
              <a:buClr>
                <a:srgbClr val="0000FF"/>
              </a:buClr>
              <a:buFont typeface="Wingdings" panose="05000000000000000000" pitchFamily="2" charset="2"/>
              <a:buChar char="v"/>
            </a:pPr>
            <a:endParaRPr lang="en-US" altLang="zh-CN" sz="2400" b="1" dirty="0">
              <a:solidFill>
                <a:schemeClr val="bg2"/>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452129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9867"/>
            <a:ext cx="7886700" cy="777874"/>
          </a:xfrm>
        </p:spPr>
        <p:txBody>
          <a:bodyPr/>
          <a:lstStyle/>
          <a:p>
            <a:r>
              <a:rPr lang="zh-CN" altLang="en-US" dirty="0">
                <a:solidFill>
                  <a:schemeClr val="tx1"/>
                </a:solidFill>
                <a:latin typeface="微软雅黑" panose="020B0503020204020204" pitchFamily="34" charset="-122"/>
                <a:ea typeface="微软雅黑" panose="020B0503020204020204" pitchFamily="34" charset="-122"/>
              </a:rPr>
              <a:t>神经网络的定义</a:t>
            </a:r>
          </a:p>
        </p:txBody>
      </p:sp>
      <p:sp>
        <p:nvSpPr>
          <p:cNvPr id="3" name="内容占位符 2"/>
          <p:cNvSpPr>
            <a:spLocks noGrp="1"/>
          </p:cNvSpPr>
          <p:nvPr>
            <p:ph idx="1"/>
          </p:nvPr>
        </p:nvSpPr>
        <p:spPr>
          <a:xfrm>
            <a:off x="838200" y="990600"/>
            <a:ext cx="10287000" cy="5029200"/>
          </a:xfrm>
        </p:spPr>
        <p:txBody>
          <a:bodyPr>
            <a:normAutofit/>
          </a:bodyPr>
          <a:lstStyle/>
          <a:p>
            <a:pPr marL="0" indent="0">
              <a:lnSpc>
                <a:spcPct val="100000"/>
              </a:lnSpc>
              <a:spcBef>
                <a:spcPts val="0"/>
              </a:spcBef>
              <a:spcAft>
                <a:spcPts val="600"/>
              </a:spcAft>
              <a:buNone/>
            </a:pPr>
            <a:r>
              <a:rPr lang="zh-CN" altLang="en-US" sz="2000" b="1" dirty="0">
                <a:solidFill>
                  <a:schemeClr val="tx1"/>
                </a:solidFill>
                <a:latin typeface="微软雅黑" panose="020B0503020204020204" pitchFamily="34" charset="-122"/>
                <a:ea typeface="微软雅黑" panose="020B0503020204020204" pitchFamily="34" charset="-122"/>
              </a:rPr>
              <a:t>定义</a:t>
            </a:r>
            <a:r>
              <a:rPr lang="zh-CN" altLang="en-US" sz="2000" dirty="0">
                <a:solidFill>
                  <a:schemeClr val="tx1"/>
                </a:solidFill>
                <a:latin typeface="微软雅黑" panose="020B0503020204020204" pitchFamily="34" charset="-122"/>
                <a:ea typeface="微软雅黑" panose="020B0503020204020204" pitchFamily="34" charset="-122"/>
              </a:rPr>
              <a:t>：“</a:t>
            </a:r>
            <a:r>
              <a:rPr lang="zh-CN" altLang="en-US" sz="2000" dirty="0">
                <a:solidFill>
                  <a:srgbClr val="00B050"/>
                </a:solidFill>
                <a:latin typeface="微软雅黑" panose="020B0503020204020204" pitchFamily="34" charset="-122"/>
                <a:ea typeface="微软雅黑" panose="020B0503020204020204" pitchFamily="34" charset="-122"/>
              </a:rPr>
              <a:t>神经网络</a:t>
            </a:r>
            <a:r>
              <a:rPr lang="zh-CN" altLang="en-US" sz="2000" dirty="0">
                <a:solidFill>
                  <a:schemeClr val="tx1"/>
                </a:solidFill>
                <a:latin typeface="微软雅黑" panose="020B0503020204020204" pitchFamily="34" charset="-122"/>
                <a:ea typeface="微软雅黑" panose="020B0503020204020204" pitchFamily="34" charset="-122"/>
              </a:rPr>
              <a:t>是由具有适应性的</a:t>
            </a:r>
            <a:r>
              <a:rPr lang="zh-CN" altLang="en-US" sz="2000" dirty="0">
                <a:solidFill>
                  <a:srgbClr val="00B0F0"/>
                </a:solidFill>
                <a:latin typeface="微软雅黑" panose="020B0503020204020204" pitchFamily="34" charset="-122"/>
                <a:ea typeface="微软雅黑" panose="020B0503020204020204" pitchFamily="34" charset="-122"/>
              </a:rPr>
              <a:t>简单单元</a:t>
            </a:r>
            <a:r>
              <a:rPr lang="zh-CN" altLang="en-US" sz="2000" dirty="0">
                <a:solidFill>
                  <a:schemeClr val="tx1"/>
                </a:solidFill>
                <a:latin typeface="微软雅黑" panose="020B0503020204020204" pitchFamily="34" charset="-122"/>
                <a:ea typeface="微软雅黑" panose="020B0503020204020204" pitchFamily="34" charset="-122"/>
              </a:rPr>
              <a:t>组成的广泛并行互联的网络</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它的组织能够模拟</a:t>
            </a:r>
            <a:r>
              <a:rPr lang="zh-CN" altLang="en-US" sz="2000" dirty="0">
                <a:solidFill>
                  <a:srgbClr val="7030A0"/>
                </a:solidFill>
                <a:latin typeface="微软雅黑" panose="020B0503020204020204" pitchFamily="34" charset="-122"/>
                <a:ea typeface="微软雅黑" panose="020B0503020204020204" pitchFamily="34" charset="-122"/>
              </a:rPr>
              <a:t>生物神经系统</a:t>
            </a:r>
            <a:r>
              <a:rPr lang="zh-CN" altLang="en-US" sz="2000" dirty="0">
                <a:solidFill>
                  <a:schemeClr val="tx1"/>
                </a:solidFill>
                <a:latin typeface="微软雅黑" panose="020B0503020204020204" pitchFamily="34" charset="-122"/>
                <a:ea typeface="微软雅黑" panose="020B0503020204020204" pitchFamily="34" charset="-122"/>
              </a:rPr>
              <a:t>对真实世界物体所作出的反应”</a:t>
            </a:r>
            <a:r>
              <a:rPr kumimoji="1" lang="en-US" altLang="zh-CN" sz="1600" dirty="0">
                <a:solidFill>
                  <a:schemeClr val="tx1"/>
                </a:solidFill>
                <a:latin typeface="微软雅黑" panose="020B0503020204020204" pitchFamily="34" charset="-122"/>
                <a:ea typeface="微软雅黑" panose="020B0503020204020204" pitchFamily="34" charset="-122"/>
                <a:cs typeface="Verdana" panose="020B0604030504040204" pitchFamily="34" charset="0"/>
              </a:rPr>
              <a:t>[</a:t>
            </a:r>
            <a:r>
              <a:rPr kumimoji="1" lang="en-US" altLang="zh-CN" sz="1600" dirty="0" err="1">
                <a:solidFill>
                  <a:schemeClr val="tx1"/>
                </a:solidFill>
                <a:latin typeface="微软雅黑" panose="020B0503020204020204" pitchFamily="34" charset="-122"/>
                <a:ea typeface="微软雅黑" panose="020B0503020204020204" pitchFamily="34" charset="-122"/>
                <a:cs typeface="Verdana" panose="020B0604030504040204" pitchFamily="34" charset="0"/>
              </a:rPr>
              <a:t>Kohonen</a:t>
            </a:r>
            <a:r>
              <a:rPr kumimoji="1" lang="en-US" altLang="zh-CN" sz="1600" dirty="0">
                <a:solidFill>
                  <a:schemeClr val="tx1"/>
                </a:solidFill>
                <a:latin typeface="微软雅黑" panose="020B0503020204020204" pitchFamily="34" charset="-122"/>
                <a:ea typeface="微软雅黑" panose="020B0503020204020204" pitchFamily="34" charset="-122"/>
                <a:cs typeface="Verdana" panose="020B0604030504040204" pitchFamily="34" charset="0"/>
              </a:rPr>
              <a:t>, 1988]</a:t>
            </a:r>
          </a:p>
          <a:p>
            <a:pPr marL="342900" indent="-342900">
              <a:lnSpc>
                <a:spcPct val="100000"/>
              </a:lnSpc>
              <a:buFont typeface="Wingdings" panose="05000000000000000000" pitchFamily="2" charset="2"/>
              <a:buChar char="l"/>
            </a:pPr>
            <a:r>
              <a:rPr lang="zh-CN" altLang="en-US" sz="2000" dirty="0">
                <a:solidFill>
                  <a:schemeClr val="tx1"/>
                </a:solidFill>
                <a:latin typeface="微软雅黑" panose="020B0503020204020204" pitchFamily="34" charset="-122"/>
                <a:ea typeface="微软雅黑" panose="020B0503020204020204" pitchFamily="34" charset="-122"/>
              </a:rPr>
              <a:t>机器学习中的</a:t>
            </a:r>
            <a:r>
              <a:rPr lang="zh-CN" altLang="en-US" sz="2000" dirty="0">
                <a:solidFill>
                  <a:srgbClr val="00B050"/>
                </a:solidFill>
                <a:latin typeface="微软雅黑" panose="020B0503020204020204" pitchFamily="34" charset="-122"/>
                <a:ea typeface="微软雅黑" panose="020B0503020204020204" pitchFamily="34" charset="-122"/>
              </a:rPr>
              <a:t>神经网络</a:t>
            </a:r>
            <a:r>
              <a:rPr lang="zh-CN" altLang="en-US" sz="2000" dirty="0">
                <a:solidFill>
                  <a:schemeClr val="tx1"/>
                </a:solidFill>
                <a:latin typeface="微软雅黑" panose="020B0503020204020204" pitchFamily="34" charset="-122"/>
                <a:ea typeface="微软雅黑" panose="020B0503020204020204" pitchFamily="34" charset="-122"/>
              </a:rPr>
              <a:t>通常是指“神经网络学习”</a:t>
            </a:r>
            <a:r>
              <a:rPr lang="en-US" altLang="zh-CN" sz="2000" dirty="0">
                <a:solidFill>
                  <a:schemeClr val="tx1"/>
                </a:solidFill>
                <a:latin typeface="微软雅黑" panose="020B0503020204020204" pitchFamily="34" charset="-122"/>
                <a:ea typeface="微软雅黑" panose="020B0503020204020204" pitchFamily="34" charset="-122"/>
              </a:rPr>
              <a:t> </a:t>
            </a:r>
          </a:p>
          <a:p>
            <a:pPr marL="342900" indent="-342900">
              <a:lnSpc>
                <a:spcPct val="100000"/>
              </a:lnSpc>
              <a:buFont typeface="Wingdings" panose="05000000000000000000" pitchFamily="2" charset="2"/>
              <a:buChar char="l"/>
            </a:pPr>
            <a:r>
              <a:rPr lang="zh-CN" altLang="en-US" sz="2000" dirty="0">
                <a:solidFill>
                  <a:schemeClr val="tx1"/>
                </a:solidFill>
                <a:latin typeface="微软雅黑" panose="020B0503020204020204" pitchFamily="34" charset="-122"/>
                <a:ea typeface="微软雅黑" panose="020B0503020204020204" pitchFamily="34" charset="-122"/>
              </a:rPr>
              <a:t>神经元模型即上述定义中的“</a:t>
            </a:r>
            <a:r>
              <a:rPr lang="zh-CN" altLang="en-US" sz="2000" dirty="0">
                <a:solidFill>
                  <a:srgbClr val="00B0F0"/>
                </a:solidFill>
                <a:latin typeface="微软雅黑" panose="020B0503020204020204" pitchFamily="34" charset="-122"/>
                <a:ea typeface="微软雅黑" panose="020B0503020204020204" pitchFamily="34" charset="-122"/>
              </a:rPr>
              <a:t>简单单元</a:t>
            </a:r>
            <a:r>
              <a:rPr lang="zh-CN" altLang="en-US" sz="2000" dirty="0">
                <a:solidFill>
                  <a:schemeClr val="tx1"/>
                </a:solidFill>
                <a:latin typeface="微软雅黑" panose="020B0503020204020204" pitchFamily="34" charset="-122"/>
                <a:ea typeface="微软雅黑" panose="020B0503020204020204" pitchFamily="34" charset="-122"/>
              </a:rPr>
              <a:t>”，是神经网络的基本成分</a:t>
            </a:r>
            <a:endParaRPr lang="en-US" altLang="zh-CN" sz="2000" dirty="0">
              <a:solidFill>
                <a:schemeClr val="tx1"/>
              </a:solidFill>
              <a:latin typeface="微软雅黑" panose="020B0503020204020204" pitchFamily="34" charset="-122"/>
              <a:ea typeface="微软雅黑" panose="020B0503020204020204" pitchFamily="34" charset="-122"/>
            </a:endParaRPr>
          </a:p>
          <a:p>
            <a:pPr marL="342900" indent="-342900">
              <a:lnSpc>
                <a:spcPct val="100000"/>
              </a:lnSpc>
              <a:buFont typeface="Wingdings" panose="05000000000000000000" pitchFamily="2" charset="2"/>
              <a:buChar char="l"/>
            </a:pPr>
            <a:r>
              <a:rPr lang="zh-CN" altLang="en-US" sz="2000" dirty="0">
                <a:solidFill>
                  <a:srgbClr val="7030A0"/>
                </a:solidFill>
                <a:latin typeface="微软雅黑" panose="020B0503020204020204" pitchFamily="34" charset="-122"/>
                <a:ea typeface="微软雅黑" panose="020B0503020204020204" pitchFamily="34" charset="-122"/>
              </a:rPr>
              <a:t>生物神经网络</a:t>
            </a:r>
            <a:r>
              <a:rPr lang="zh-CN" altLang="en-US" sz="2000" dirty="0">
                <a:solidFill>
                  <a:schemeClr val="tx1"/>
                </a:solidFill>
                <a:latin typeface="微软雅黑" panose="020B0503020204020204" pitchFamily="34" charset="-122"/>
                <a:ea typeface="微软雅黑" panose="020B0503020204020204" pitchFamily="34" charset="-122"/>
              </a:rPr>
              <a:t>：每个神经元与其他神经元相连</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当它“兴奋”时</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就会向相连的神经云发送化学物质</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从而改变这些神经元内的电位；如果某神经元的电位超过一个“阈值”</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那么它就会被激活</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即“兴奋”起来</a:t>
            </a:r>
            <a:r>
              <a:rPr lang="en-US" altLang="zh-CN" sz="2000" dirty="0">
                <a:solidFill>
                  <a:schemeClr val="tx1"/>
                </a:solidFill>
                <a:latin typeface="微软雅黑" panose="020B0503020204020204" pitchFamily="34" charset="-122"/>
                <a:ea typeface="微软雅黑" panose="020B0503020204020204" pitchFamily="34" charset="-122"/>
              </a:rPr>
              <a:t>, </a:t>
            </a:r>
            <a:r>
              <a:rPr lang="zh-CN" altLang="en-US" sz="2000" dirty="0">
                <a:solidFill>
                  <a:schemeClr val="tx1"/>
                </a:solidFill>
                <a:latin typeface="微软雅黑" panose="020B0503020204020204" pitchFamily="34" charset="-122"/>
                <a:ea typeface="微软雅黑" panose="020B0503020204020204" pitchFamily="34" charset="-122"/>
              </a:rPr>
              <a:t>向其它神经元发送化学物质</a:t>
            </a:r>
            <a:endParaRPr lang="en-US" altLang="zh-CN" sz="2000" dirty="0">
              <a:solidFill>
                <a:schemeClr val="tx1"/>
              </a:solidFill>
              <a:latin typeface="微软雅黑" panose="020B0503020204020204" pitchFamily="34" charset="-122"/>
              <a:ea typeface="微软雅黑" panose="020B0503020204020204" pitchFamily="34" charset="-122"/>
            </a:endParaRPr>
          </a:p>
          <a:p>
            <a:pPr marL="0" indent="0">
              <a:lnSpc>
                <a:spcPct val="100000"/>
              </a:lnSpc>
              <a:buNone/>
            </a:pPr>
            <a:r>
              <a:rPr lang="en-US" altLang="zh-CN" sz="1600" dirty="0">
                <a:solidFill>
                  <a:schemeClr val="tx1"/>
                </a:solidFill>
                <a:latin typeface="微软雅黑" panose="020B0503020204020204" pitchFamily="34" charset="-122"/>
                <a:ea typeface="微软雅黑" panose="020B0503020204020204" pitchFamily="34" charset="-122"/>
              </a:rPr>
              <a:t> </a:t>
            </a:r>
          </a:p>
          <a:p>
            <a:pPr marL="0" indent="0">
              <a:lnSpc>
                <a:spcPct val="100000"/>
              </a:lnSpc>
              <a:buNone/>
            </a:pPr>
            <a:endParaRPr lang="zh-CN" altLang="en-US" sz="1600" dirty="0">
              <a:solidFill>
                <a:schemeClr val="tx1"/>
              </a:solidFill>
              <a:latin typeface="微软雅黑" panose="020B0503020204020204" pitchFamily="34" charset="-122"/>
              <a:ea typeface="微软雅黑" panose="020B0503020204020204" pitchFamily="34" charset="-122"/>
            </a:endParaRPr>
          </a:p>
        </p:txBody>
      </p:sp>
      <p:grpSp>
        <p:nvGrpSpPr>
          <p:cNvPr id="5" name="群組 10">
            <a:extLst>
              <a:ext uri="{FF2B5EF4-FFF2-40B4-BE49-F238E27FC236}">
                <a16:creationId xmlns:a16="http://schemas.microsoft.com/office/drawing/2014/main" id="{13517BAF-2A79-47A3-BB7A-0F8FDBA82D95}"/>
              </a:ext>
            </a:extLst>
          </p:cNvPr>
          <p:cNvGrpSpPr/>
          <p:nvPr/>
        </p:nvGrpSpPr>
        <p:grpSpPr>
          <a:xfrm>
            <a:off x="6477000" y="3925562"/>
            <a:ext cx="4377267" cy="2424438"/>
            <a:chOff x="4897340" y="294084"/>
            <a:chExt cx="3854551" cy="2068497"/>
          </a:xfrm>
        </p:grpSpPr>
        <p:pic>
          <p:nvPicPr>
            <p:cNvPr id="6" name="Picture 6" descr="http://bio1152.nicerweb.com/Locked/media/ch48/48_05NeuronStructure.jpg">
              <a:extLst>
                <a:ext uri="{FF2B5EF4-FFF2-40B4-BE49-F238E27FC236}">
                  <a16:creationId xmlns:a16="http://schemas.microsoft.com/office/drawing/2014/main" id="{9A359641-2532-4F36-BD3C-BE8A47EB4C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7340" y="294084"/>
              <a:ext cx="3271985" cy="2068497"/>
            </a:xfrm>
            <a:prstGeom prst="rect">
              <a:avLst/>
            </a:prstGeom>
            <a:noFill/>
            <a:extLst>
              <a:ext uri="{909E8E84-426E-40DD-AFC4-6F175D3DCCD1}">
                <a14:hiddenFill xmlns:a14="http://schemas.microsoft.com/office/drawing/2010/main">
                  <a:solidFill>
                    <a:srgbClr val="FFFFFF"/>
                  </a:solidFill>
                </a14:hiddenFill>
              </a:ext>
            </a:extLst>
          </p:spPr>
        </p:pic>
        <p:grpSp>
          <p:nvGrpSpPr>
            <p:cNvPr id="7" name="群組 4">
              <a:extLst>
                <a:ext uri="{FF2B5EF4-FFF2-40B4-BE49-F238E27FC236}">
                  <a16:creationId xmlns:a16="http://schemas.microsoft.com/office/drawing/2014/main" id="{B3970864-11C8-4ED2-8981-57F547294E84}"/>
                </a:ext>
              </a:extLst>
            </p:cNvPr>
            <p:cNvGrpSpPr/>
            <p:nvPr/>
          </p:nvGrpSpPr>
          <p:grpSpPr>
            <a:xfrm>
              <a:off x="6464097" y="432086"/>
              <a:ext cx="2287794" cy="1067719"/>
              <a:chOff x="3202412" y="1600580"/>
              <a:chExt cx="3275013" cy="1528456"/>
            </a:xfrm>
          </p:grpSpPr>
          <p:pic>
            <p:nvPicPr>
              <p:cNvPr id="8" name="Picture 4" descr="http://cdn.zmescience.com/wp-content/uploads/2011/07/neural_network.jpg">
                <a:extLst>
                  <a:ext uri="{FF2B5EF4-FFF2-40B4-BE49-F238E27FC236}">
                    <a16:creationId xmlns:a16="http://schemas.microsoft.com/office/drawing/2014/main" id="{C50C37E5-E33E-4985-97C5-D8C04902B7AD}"/>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640137" y="1600580"/>
                <a:ext cx="2478247" cy="1486948"/>
              </a:xfrm>
              <a:prstGeom prst="rect">
                <a:avLst/>
              </a:prstGeom>
              <a:noFill/>
              <a:extLst>
                <a:ext uri="{909E8E84-426E-40DD-AFC4-6F175D3DCCD1}">
                  <a14:hiddenFill xmlns:a14="http://schemas.microsoft.com/office/drawing/2010/main">
                    <a:solidFill>
                      <a:srgbClr val="FFFFFF"/>
                    </a:solidFill>
                  </a14:hiddenFill>
                </a:ext>
              </a:extLst>
            </p:spPr>
          </p:pic>
          <p:sp>
            <p:nvSpPr>
              <p:cNvPr id="9" name="矩形 8">
                <a:extLst>
                  <a:ext uri="{FF2B5EF4-FFF2-40B4-BE49-F238E27FC236}">
                    <a16:creationId xmlns:a16="http://schemas.microsoft.com/office/drawing/2014/main" id="{B8E977F9-BAB2-447B-B988-D6A6D381ACEE}"/>
                  </a:ext>
                </a:extLst>
              </p:cNvPr>
              <p:cNvSpPr/>
              <p:nvPr/>
            </p:nvSpPr>
            <p:spPr>
              <a:xfrm>
                <a:off x="3202412" y="2732294"/>
                <a:ext cx="3275013" cy="396742"/>
              </a:xfrm>
              <a:prstGeom prst="rect">
                <a:avLst/>
              </a:prstGeom>
            </p:spPr>
            <p:txBody>
              <a:bodyPr wrap="square">
                <a:spAutoFit/>
              </a:bodyPr>
              <a:lstStyle/>
              <a:p>
                <a:pPr defTabSz="457200" fontAlgn="auto">
                  <a:spcBef>
                    <a:spcPts val="0"/>
                  </a:spcBef>
                  <a:spcAft>
                    <a:spcPts val="0"/>
                  </a:spcAft>
                  <a:buClrTx/>
                  <a:buSzTx/>
                  <a:buNone/>
                  <a:defRPr/>
                </a:pPr>
                <a:endParaRPr lang="zh-TW" altLang="en-US" sz="1400" dirty="0">
                  <a:solidFill>
                    <a:prstClr val="black"/>
                  </a:solidFill>
                  <a:latin typeface="Calibri" panose="020F0502020204030204"/>
                  <a:ea typeface="新細明體" panose="02020500000000000000" pitchFamily="18" charset="-120"/>
                </a:endParaRPr>
              </a:p>
            </p:txBody>
          </p:sp>
        </p:grpSp>
      </p:grpSp>
    </p:spTree>
    <p:extLst>
      <p:ext uri="{BB962C8B-B14F-4D97-AF65-F5344CB8AC3E}">
        <p14:creationId xmlns:p14="http://schemas.microsoft.com/office/powerpoint/2010/main" val="2109619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37BC0E6-4DD9-414B-9D74-71757A6DD30E}"/>
              </a:ext>
            </a:extLst>
          </p:cNvPr>
          <p:cNvSpPr>
            <a:spLocks noGrp="1"/>
          </p:cNvSpPr>
          <p:nvPr>
            <p:ph type="title"/>
          </p:nvPr>
        </p:nvSpPr>
        <p:spPr>
          <a:xfrm>
            <a:off x="913504" y="80141"/>
            <a:ext cx="7886700" cy="657224"/>
          </a:xfrm>
        </p:spPr>
        <p:txBody>
          <a:bodyPr/>
          <a:lstStyle/>
          <a:p>
            <a:r>
              <a:rPr lang="zh-CN" altLang="en-US" dirty="0">
                <a:solidFill>
                  <a:schemeClr val="tx1"/>
                </a:solidFill>
                <a:latin typeface="微软雅黑" panose="020B0503020204020204" pitchFamily="34" charset="-122"/>
                <a:ea typeface="微软雅黑" panose="020B0503020204020204" pitchFamily="34" charset="-122"/>
              </a:rPr>
              <a:t>神经元模型</a:t>
            </a:r>
          </a:p>
        </p:txBody>
      </p:sp>
      <p:grpSp>
        <p:nvGrpSpPr>
          <p:cNvPr id="75" name="群組 10">
            <a:extLst>
              <a:ext uri="{FF2B5EF4-FFF2-40B4-BE49-F238E27FC236}">
                <a16:creationId xmlns:a16="http://schemas.microsoft.com/office/drawing/2014/main" id="{AA4D1BEB-1E34-45C0-B532-594D1D0EFE00}"/>
              </a:ext>
            </a:extLst>
          </p:cNvPr>
          <p:cNvGrpSpPr/>
          <p:nvPr/>
        </p:nvGrpSpPr>
        <p:grpSpPr>
          <a:xfrm>
            <a:off x="8057822" y="268473"/>
            <a:ext cx="3854551" cy="2068497"/>
            <a:chOff x="4897340" y="294084"/>
            <a:chExt cx="3854551" cy="2068497"/>
          </a:xfrm>
        </p:grpSpPr>
        <p:pic>
          <p:nvPicPr>
            <p:cNvPr id="76" name="Picture 6" descr="http://bio1152.nicerweb.com/Locked/media/ch48/48_05NeuronStructure.jpg">
              <a:extLst>
                <a:ext uri="{FF2B5EF4-FFF2-40B4-BE49-F238E27FC236}">
                  <a16:creationId xmlns:a16="http://schemas.microsoft.com/office/drawing/2014/main" id="{8DFAF905-97D9-4EA5-935F-904975AB21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97340" y="294084"/>
              <a:ext cx="3271985" cy="2068497"/>
            </a:xfrm>
            <a:prstGeom prst="rect">
              <a:avLst/>
            </a:prstGeom>
            <a:noFill/>
            <a:extLst>
              <a:ext uri="{909E8E84-426E-40DD-AFC4-6F175D3DCCD1}">
                <a14:hiddenFill xmlns:a14="http://schemas.microsoft.com/office/drawing/2010/main">
                  <a:solidFill>
                    <a:srgbClr val="FFFFFF"/>
                  </a:solidFill>
                </a14:hiddenFill>
              </a:ext>
            </a:extLst>
          </p:spPr>
        </p:pic>
        <p:grpSp>
          <p:nvGrpSpPr>
            <p:cNvPr id="77" name="群組 4">
              <a:extLst>
                <a:ext uri="{FF2B5EF4-FFF2-40B4-BE49-F238E27FC236}">
                  <a16:creationId xmlns:a16="http://schemas.microsoft.com/office/drawing/2014/main" id="{19C3B587-B62E-4F7C-A3FA-E08C8CBB6B71}"/>
                </a:ext>
              </a:extLst>
            </p:cNvPr>
            <p:cNvGrpSpPr/>
            <p:nvPr/>
          </p:nvGrpSpPr>
          <p:grpSpPr>
            <a:xfrm>
              <a:off x="6464097" y="370284"/>
              <a:ext cx="2287794" cy="1160150"/>
              <a:chOff x="3202412" y="1512109"/>
              <a:chExt cx="3275013" cy="1660772"/>
            </a:xfrm>
          </p:grpSpPr>
          <p:pic>
            <p:nvPicPr>
              <p:cNvPr id="78" name="Picture 4" descr="http://cdn.zmescience.com/wp-content/uploads/2011/07/neural_network.jpg">
                <a:extLst>
                  <a:ext uri="{FF2B5EF4-FFF2-40B4-BE49-F238E27FC236}">
                    <a16:creationId xmlns:a16="http://schemas.microsoft.com/office/drawing/2014/main" id="{9D77C853-6719-47BF-9F95-3835A539E53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14062" y="1512109"/>
                <a:ext cx="2478247" cy="1486948"/>
              </a:xfrm>
              <a:prstGeom prst="rect">
                <a:avLst/>
              </a:prstGeom>
              <a:noFill/>
              <a:extLst>
                <a:ext uri="{909E8E84-426E-40DD-AFC4-6F175D3DCCD1}">
                  <a14:hiddenFill xmlns:a14="http://schemas.microsoft.com/office/drawing/2010/main">
                    <a:solidFill>
                      <a:srgbClr val="FFFFFF"/>
                    </a:solidFill>
                  </a14:hiddenFill>
                </a:ext>
              </a:extLst>
            </p:spPr>
          </p:pic>
          <p:sp>
            <p:nvSpPr>
              <p:cNvPr id="79" name="矩形 78">
                <a:extLst>
                  <a:ext uri="{FF2B5EF4-FFF2-40B4-BE49-F238E27FC236}">
                    <a16:creationId xmlns:a16="http://schemas.microsoft.com/office/drawing/2014/main" id="{168128AC-49CA-4932-A73D-67688B37B554}"/>
                  </a:ext>
                </a:extLst>
              </p:cNvPr>
              <p:cNvSpPr/>
              <p:nvPr/>
            </p:nvSpPr>
            <p:spPr>
              <a:xfrm>
                <a:off x="3202412" y="2732294"/>
                <a:ext cx="3275013" cy="440587"/>
              </a:xfrm>
              <a:prstGeom prst="rect">
                <a:avLst/>
              </a:prstGeom>
            </p:spPr>
            <p:txBody>
              <a:bodyPr wrap="square">
                <a:spAutoFit/>
              </a:bodyPr>
              <a:lstStyle/>
              <a:p>
                <a:pPr defTabSz="457200" fontAlgn="auto">
                  <a:spcBef>
                    <a:spcPts val="0"/>
                  </a:spcBef>
                  <a:spcAft>
                    <a:spcPts val="0"/>
                  </a:spcAft>
                  <a:buClrTx/>
                  <a:buSzTx/>
                  <a:buNone/>
                </a:pPr>
                <a:endParaRPr lang="zh-TW" altLang="en-US" sz="1400" dirty="0">
                  <a:solidFill>
                    <a:prstClr val="black"/>
                  </a:solidFill>
                  <a:latin typeface="Calibri" panose="020F0502020204030204"/>
                  <a:ea typeface="新細明體" panose="02020500000000000000" pitchFamily="18" charset="-120"/>
                </a:endParaRPr>
              </a:p>
            </p:txBody>
          </p:sp>
        </p:grpSp>
      </p:grpSp>
      <p:grpSp>
        <p:nvGrpSpPr>
          <p:cNvPr id="80" name="群組 38">
            <a:extLst>
              <a:ext uri="{FF2B5EF4-FFF2-40B4-BE49-F238E27FC236}">
                <a16:creationId xmlns:a16="http://schemas.microsoft.com/office/drawing/2014/main" id="{C9E1F00D-13C6-40F8-8BF7-884B6A69745B}"/>
              </a:ext>
            </a:extLst>
          </p:cNvPr>
          <p:cNvGrpSpPr/>
          <p:nvPr/>
        </p:nvGrpSpPr>
        <p:grpSpPr>
          <a:xfrm>
            <a:off x="5056030" y="2601060"/>
            <a:ext cx="2416814" cy="1897458"/>
            <a:chOff x="3223753" y="2941320"/>
            <a:chExt cx="2416814" cy="1897458"/>
          </a:xfrm>
        </p:grpSpPr>
        <p:grpSp>
          <p:nvGrpSpPr>
            <p:cNvPr id="81" name="群組 37">
              <a:extLst>
                <a:ext uri="{FF2B5EF4-FFF2-40B4-BE49-F238E27FC236}">
                  <a16:creationId xmlns:a16="http://schemas.microsoft.com/office/drawing/2014/main" id="{B52AFD87-ABF2-40EA-83E7-F110C087736E}"/>
                </a:ext>
              </a:extLst>
            </p:cNvPr>
            <p:cNvGrpSpPr/>
            <p:nvPr/>
          </p:nvGrpSpPr>
          <p:grpSpPr>
            <a:xfrm>
              <a:off x="4112351" y="3404891"/>
              <a:ext cx="1528216" cy="565603"/>
              <a:chOff x="4261309" y="3400794"/>
              <a:chExt cx="1528216" cy="565603"/>
            </a:xfrm>
          </p:grpSpPr>
          <p:cxnSp>
            <p:nvCxnSpPr>
              <p:cNvPr id="91" name="直線單箭頭接點 31">
                <a:extLst>
                  <a:ext uri="{FF2B5EF4-FFF2-40B4-BE49-F238E27FC236}">
                    <a16:creationId xmlns:a16="http://schemas.microsoft.com/office/drawing/2014/main" id="{5BB4F5A2-500C-4604-8B4D-93D226A25468}"/>
                  </a:ext>
                </a:extLst>
              </p:cNvPr>
              <p:cNvCxnSpPr/>
              <p:nvPr/>
            </p:nvCxnSpPr>
            <p:spPr>
              <a:xfrm flipV="1">
                <a:off x="5227675" y="3682412"/>
                <a:ext cx="561850" cy="1"/>
              </a:xfrm>
              <a:prstGeom prst="straightConnector1">
                <a:avLst/>
              </a:prstGeom>
              <a:noFill/>
              <a:ln w="25400" cap="flat" cmpd="sng" algn="ctr">
                <a:solidFill>
                  <a:sysClr val="windowText" lastClr="000000"/>
                </a:solidFill>
                <a:prstDash val="solid"/>
                <a:miter lim="800000"/>
                <a:tailEnd type="triangle"/>
              </a:ln>
              <a:effectLst/>
            </p:spPr>
          </p:cxnSp>
          <p:sp>
            <p:nvSpPr>
              <p:cNvPr id="92" name="橢圓 21">
                <a:extLst>
                  <a:ext uri="{FF2B5EF4-FFF2-40B4-BE49-F238E27FC236}">
                    <a16:creationId xmlns:a16="http://schemas.microsoft.com/office/drawing/2014/main" id="{3AE46227-7098-4076-8CAE-C8F817A854B4}"/>
                  </a:ext>
                </a:extLst>
              </p:cNvPr>
              <p:cNvSpPr/>
              <p:nvPr/>
            </p:nvSpPr>
            <p:spPr>
              <a:xfrm>
                <a:off x="4839124" y="3400794"/>
                <a:ext cx="565603" cy="565603"/>
              </a:xfrm>
              <a:prstGeom prst="ellipse">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457200" fontAlgn="auto">
                  <a:spcBef>
                    <a:spcPts val="0"/>
                  </a:spcBef>
                  <a:spcAft>
                    <a:spcPts val="0"/>
                  </a:spcAft>
                  <a:buClrTx/>
                  <a:buSzTx/>
                  <a:buNone/>
                  <a:defRPr/>
                </a:pPr>
                <a:endParaRPr lang="zh-TW" altLang="en-US" sz="2400" kern="0" dirty="0">
                  <a:solidFill>
                    <a:prstClr val="black"/>
                  </a:solidFill>
                  <a:latin typeface="Calibri" panose="020F0502020204030204"/>
                  <a:ea typeface="新細明體" panose="02020500000000000000" pitchFamily="18" charset="-120"/>
                </a:endParaRPr>
              </a:p>
            </p:txBody>
          </p:sp>
          <p:cxnSp>
            <p:nvCxnSpPr>
              <p:cNvPr id="93" name="直線單箭頭接點 22">
                <a:extLst>
                  <a:ext uri="{FF2B5EF4-FFF2-40B4-BE49-F238E27FC236}">
                    <a16:creationId xmlns:a16="http://schemas.microsoft.com/office/drawing/2014/main" id="{2CEB74B1-9E0E-4994-8F66-BB44C58526CF}"/>
                  </a:ext>
                </a:extLst>
              </p:cNvPr>
              <p:cNvCxnSpPr/>
              <p:nvPr/>
            </p:nvCxnSpPr>
            <p:spPr>
              <a:xfrm flipV="1">
                <a:off x="4261309" y="3698913"/>
                <a:ext cx="561850" cy="1"/>
              </a:xfrm>
              <a:prstGeom prst="straightConnector1">
                <a:avLst/>
              </a:prstGeom>
              <a:noFill/>
              <a:ln w="25400" cap="flat" cmpd="sng" algn="ctr">
                <a:solidFill>
                  <a:sysClr val="windowText" lastClr="000000"/>
                </a:solidFill>
                <a:prstDash val="solid"/>
                <a:miter lim="800000"/>
                <a:tailEnd type="triangle"/>
              </a:ln>
              <a:effectLst/>
            </p:spPr>
          </p:cxnSp>
          <p:graphicFrame>
            <p:nvGraphicFramePr>
              <p:cNvPr id="94" name="Object 12">
                <a:extLst>
                  <a:ext uri="{FF2B5EF4-FFF2-40B4-BE49-F238E27FC236}">
                    <a16:creationId xmlns:a16="http://schemas.microsoft.com/office/drawing/2014/main" id="{0F42B2EB-F344-488D-B059-685422A3D8BB}"/>
                  </a:ext>
                </a:extLst>
              </p:cNvPr>
              <p:cNvGraphicFramePr>
                <a:graphicFrameLocks noChangeAspect="1"/>
              </p:cNvGraphicFramePr>
              <p:nvPr/>
            </p:nvGraphicFramePr>
            <p:xfrm>
              <a:off x="4823159" y="3478177"/>
              <a:ext cx="584765" cy="396131"/>
            </p:xfrm>
            <a:graphic>
              <a:graphicData uri="http://schemas.openxmlformats.org/presentationml/2006/ole">
                <mc:AlternateContent xmlns:mc="http://schemas.openxmlformats.org/markup-compatibility/2006">
                  <mc:Choice xmlns:v="urn:schemas-microsoft-com:vml" Requires="v">
                    <p:oleObj spid="_x0000_s23658" name="方程式" r:id="rId6" imgW="317160" imgH="215640" progId="Equation.3">
                      <p:embed/>
                    </p:oleObj>
                  </mc:Choice>
                  <mc:Fallback>
                    <p:oleObj name="方程式" r:id="rId6" imgW="317160" imgH="215640" progId="Equation.3">
                      <p:embed/>
                      <p:pic>
                        <p:nvPicPr>
                          <p:cNvPr id="29" name="Object 12"/>
                          <p:cNvPicPr>
                            <a:picLocks noChangeAspect="1" noChangeArrowheads="1"/>
                          </p:cNvPicPr>
                          <p:nvPr/>
                        </p:nvPicPr>
                        <p:blipFill>
                          <a:blip r:embed="rId7"/>
                          <a:srcRect/>
                          <a:stretch>
                            <a:fillRect/>
                          </a:stretch>
                        </p:blipFill>
                        <p:spPr bwMode="auto">
                          <a:xfrm>
                            <a:off x="4823159" y="3478177"/>
                            <a:ext cx="584765" cy="396131"/>
                          </a:xfrm>
                          <a:prstGeom prst="rect">
                            <a:avLst/>
                          </a:prstGeom>
                          <a:noFill/>
                        </p:spPr>
                      </p:pic>
                    </p:oleObj>
                  </mc:Fallback>
                </mc:AlternateContent>
              </a:graphicData>
            </a:graphic>
          </p:graphicFrame>
        </p:grpSp>
        <p:cxnSp>
          <p:nvCxnSpPr>
            <p:cNvPr id="82" name="直線單箭頭接點 20">
              <a:extLst>
                <a:ext uri="{FF2B5EF4-FFF2-40B4-BE49-F238E27FC236}">
                  <a16:creationId xmlns:a16="http://schemas.microsoft.com/office/drawing/2014/main" id="{A4551E24-9060-4ACB-958D-82FA5F3308D6}"/>
                </a:ext>
              </a:extLst>
            </p:cNvPr>
            <p:cNvCxnSpPr/>
            <p:nvPr/>
          </p:nvCxnSpPr>
          <p:spPr>
            <a:xfrm flipV="1">
              <a:off x="3234600" y="3780105"/>
              <a:ext cx="674268" cy="906202"/>
            </a:xfrm>
            <a:prstGeom prst="straightConnector1">
              <a:avLst/>
            </a:prstGeom>
            <a:noFill/>
            <a:ln w="25400" cap="flat" cmpd="sng" algn="ctr">
              <a:solidFill>
                <a:sysClr val="windowText" lastClr="000000"/>
              </a:solidFill>
              <a:prstDash val="solid"/>
              <a:miter lim="800000"/>
              <a:tailEnd type="triangle"/>
            </a:ln>
            <a:effectLst/>
          </p:spPr>
        </p:cxnSp>
        <p:cxnSp>
          <p:nvCxnSpPr>
            <p:cNvPr id="83" name="直線單箭頭接點 23">
              <a:extLst>
                <a:ext uri="{FF2B5EF4-FFF2-40B4-BE49-F238E27FC236}">
                  <a16:creationId xmlns:a16="http://schemas.microsoft.com/office/drawing/2014/main" id="{1DE3A9DA-BD53-478A-BFF4-4FDDDBCF5E30}"/>
                </a:ext>
              </a:extLst>
            </p:cNvPr>
            <p:cNvCxnSpPr/>
            <p:nvPr/>
          </p:nvCxnSpPr>
          <p:spPr>
            <a:xfrm>
              <a:off x="3223753" y="2941320"/>
              <a:ext cx="704573" cy="691367"/>
            </a:xfrm>
            <a:prstGeom prst="straightConnector1">
              <a:avLst/>
            </a:prstGeom>
            <a:noFill/>
            <a:ln w="25400" cap="flat" cmpd="sng" algn="ctr">
              <a:solidFill>
                <a:sysClr val="windowText" lastClr="000000"/>
              </a:solidFill>
              <a:prstDash val="solid"/>
              <a:miter lim="800000"/>
              <a:tailEnd type="triangle"/>
            </a:ln>
            <a:effectLst/>
          </p:spPr>
        </p:cxnSp>
        <p:grpSp>
          <p:nvGrpSpPr>
            <p:cNvPr id="84" name="群組 24">
              <a:extLst>
                <a:ext uri="{FF2B5EF4-FFF2-40B4-BE49-F238E27FC236}">
                  <a16:creationId xmlns:a16="http://schemas.microsoft.com/office/drawing/2014/main" id="{23B74703-41EB-476B-AE10-CD572C1A01B0}"/>
                </a:ext>
              </a:extLst>
            </p:cNvPr>
            <p:cNvGrpSpPr/>
            <p:nvPr/>
          </p:nvGrpSpPr>
          <p:grpSpPr>
            <a:xfrm>
              <a:off x="3956988" y="3478177"/>
              <a:ext cx="439530" cy="439530"/>
              <a:chOff x="3371313" y="3530847"/>
              <a:chExt cx="439530" cy="439530"/>
            </a:xfrm>
          </p:grpSpPr>
          <p:sp>
            <p:nvSpPr>
              <p:cNvPr id="89" name="矩形 88">
                <a:extLst>
                  <a:ext uri="{FF2B5EF4-FFF2-40B4-BE49-F238E27FC236}">
                    <a16:creationId xmlns:a16="http://schemas.microsoft.com/office/drawing/2014/main" id="{23F8F260-8B78-44A0-9F00-3C767180F5DE}"/>
                  </a:ext>
                </a:extLst>
              </p:cNvPr>
              <p:cNvSpPr/>
              <p:nvPr/>
            </p:nvSpPr>
            <p:spPr>
              <a:xfrm>
                <a:off x="3371313" y="3530847"/>
                <a:ext cx="439530" cy="439530"/>
              </a:xfrm>
              <a:prstGeom prst="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457200" fontAlgn="auto">
                  <a:spcBef>
                    <a:spcPts val="0"/>
                  </a:spcBef>
                  <a:spcAft>
                    <a:spcPts val="0"/>
                  </a:spcAft>
                  <a:buClrTx/>
                  <a:buSzTx/>
                  <a:buNone/>
                  <a:defRPr/>
                </a:pPr>
                <a:endParaRPr lang="zh-TW" altLang="en-US" sz="1800" kern="0">
                  <a:solidFill>
                    <a:prstClr val="black"/>
                  </a:solidFill>
                  <a:latin typeface="Calibri" panose="020F0502020204030204"/>
                  <a:ea typeface="新細明體" panose="02020500000000000000" pitchFamily="18" charset="-120"/>
                </a:endParaRPr>
              </a:p>
            </p:txBody>
          </p:sp>
          <p:graphicFrame>
            <p:nvGraphicFramePr>
              <p:cNvPr id="90" name="Object 12">
                <a:extLst>
                  <a:ext uri="{FF2B5EF4-FFF2-40B4-BE49-F238E27FC236}">
                    <a16:creationId xmlns:a16="http://schemas.microsoft.com/office/drawing/2014/main" id="{D0C17F2A-81F3-4F7F-8A03-715F86E1AE41}"/>
                  </a:ext>
                </a:extLst>
              </p:cNvPr>
              <p:cNvGraphicFramePr>
                <a:graphicFrameLocks noChangeAspect="1"/>
              </p:cNvGraphicFramePr>
              <p:nvPr/>
            </p:nvGraphicFramePr>
            <p:xfrm>
              <a:off x="3409193" y="3546688"/>
              <a:ext cx="385763" cy="387350"/>
            </p:xfrm>
            <a:graphic>
              <a:graphicData uri="http://schemas.openxmlformats.org/presentationml/2006/ole">
                <mc:AlternateContent xmlns:mc="http://schemas.openxmlformats.org/markup-compatibility/2006">
                  <mc:Choice xmlns:v="urn:schemas-microsoft-com:vml" Requires="v">
                    <p:oleObj spid="_x0000_s23659" name="方程式" r:id="rId8" imgW="139680" imgH="139680" progId="Equation.3">
                      <p:embed/>
                    </p:oleObj>
                  </mc:Choice>
                  <mc:Fallback>
                    <p:oleObj name="方程式" r:id="rId8" imgW="139680" imgH="139680" progId="Equation.3">
                      <p:embed/>
                      <p:pic>
                        <p:nvPicPr>
                          <p:cNvPr id="27" name="Object 12"/>
                          <p:cNvPicPr>
                            <a:picLocks noChangeAspect="1" noChangeArrowheads="1"/>
                          </p:cNvPicPr>
                          <p:nvPr/>
                        </p:nvPicPr>
                        <p:blipFill>
                          <a:blip r:embed="rId9"/>
                          <a:srcRect/>
                          <a:stretch>
                            <a:fillRect/>
                          </a:stretch>
                        </p:blipFill>
                        <p:spPr bwMode="auto">
                          <a:xfrm>
                            <a:off x="3409193" y="3546688"/>
                            <a:ext cx="385763" cy="387350"/>
                          </a:xfrm>
                          <a:prstGeom prst="rect">
                            <a:avLst/>
                          </a:prstGeom>
                          <a:noFill/>
                        </p:spPr>
                      </p:pic>
                    </p:oleObj>
                  </mc:Fallback>
                </mc:AlternateContent>
              </a:graphicData>
            </a:graphic>
          </p:graphicFrame>
        </p:grpSp>
        <p:grpSp>
          <p:nvGrpSpPr>
            <p:cNvPr id="85" name="群組 36">
              <a:extLst>
                <a:ext uri="{FF2B5EF4-FFF2-40B4-BE49-F238E27FC236}">
                  <a16:creationId xmlns:a16="http://schemas.microsoft.com/office/drawing/2014/main" id="{9AFB5D6C-A354-4BE4-B036-103C2349689E}"/>
                </a:ext>
              </a:extLst>
            </p:cNvPr>
            <p:cNvGrpSpPr/>
            <p:nvPr/>
          </p:nvGrpSpPr>
          <p:grpSpPr>
            <a:xfrm>
              <a:off x="3972433" y="3933548"/>
              <a:ext cx="385763" cy="905230"/>
              <a:chOff x="3982168" y="3985175"/>
              <a:chExt cx="385763" cy="905230"/>
            </a:xfrm>
          </p:grpSpPr>
          <p:sp>
            <p:nvSpPr>
              <p:cNvPr id="87" name="矩形 86">
                <a:extLst>
                  <a:ext uri="{FF2B5EF4-FFF2-40B4-BE49-F238E27FC236}">
                    <a16:creationId xmlns:a16="http://schemas.microsoft.com/office/drawing/2014/main" id="{50E6833B-8385-4E69-842C-12E5301ACCF2}"/>
                  </a:ext>
                </a:extLst>
              </p:cNvPr>
              <p:cNvSpPr/>
              <p:nvPr/>
            </p:nvSpPr>
            <p:spPr>
              <a:xfrm>
                <a:off x="3982168" y="4512672"/>
                <a:ext cx="385763" cy="377733"/>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rtlCol="0" anchor="ctr"/>
              <a:lstStyle/>
              <a:p>
                <a:pPr algn="ctr" defTabSz="457200" fontAlgn="auto">
                  <a:spcBef>
                    <a:spcPts val="0"/>
                  </a:spcBef>
                  <a:spcAft>
                    <a:spcPts val="0"/>
                  </a:spcAft>
                  <a:buClrTx/>
                  <a:buSzTx/>
                  <a:buNone/>
                  <a:defRPr/>
                </a:pPr>
                <a:endParaRPr lang="zh-TW" altLang="en-US" sz="1800" kern="0">
                  <a:solidFill>
                    <a:prstClr val="black"/>
                  </a:solidFill>
                  <a:latin typeface="Calibri" panose="020F0502020204030204"/>
                  <a:ea typeface="新細明體" panose="02020500000000000000" pitchFamily="18" charset="-120"/>
                </a:endParaRPr>
              </a:p>
            </p:txBody>
          </p:sp>
          <p:cxnSp>
            <p:nvCxnSpPr>
              <p:cNvPr id="88" name="直線單箭頭接點 27">
                <a:extLst>
                  <a:ext uri="{FF2B5EF4-FFF2-40B4-BE49-F238E27FC236}">
                    <a16:creationId xmlns:a16="http://schemas.microsoft.com/office/drawing/2014/main" id="{50CFAA1A-30A3-4BD2-9FAD-F78C9EABD25C}"/>
                  </a:ext>
                </a:extLst>
              </p:cNvPr>
              <p:cNvCxnSpPr/>
              <p:nvPr/>
            </p:nvCxnSpPr>
            <p:spPr>
              <a:xfrm flipV="1">
                <a:off x="4179533" y="3985175"/>
                <a:ext cx="0" cy="517053"/>
              </a:xfrm>
              <a:prstGeom prst="straightConnector1">
                <a:avLst/>
              </a:prstGeom>
              <a:noFill/>
              <a:ln w="25400" cap="flat" cmpd="sng" algn="ctr">
                <a:solidFill>
                  <a:sysClr val="windowText" lastClr="000000"/>
                </a:solidFill>
                <a:prstDash val="solid"/>
                <a:miter lim="800000"/>
                <a:tailEnd type="triangle"/>
              </a:ln>
              <a:effectLst/>
            </p:spPr>
          </p:cxnSp>
        </p:grpSp>
        <p:cxnSp>
          <p:nvCxnSpPr>
            <p:cNvPr id="86" name="直線單箭頭接點 32">
              <a:extLst>
                <a:ext uri="{FF2B5EF4-FFF2-40B4-BE49-F238E27FC236}">
                  <a16:creationId xmlns:a16="http://schemas.microsoft.com/office/drawing/2014/main" id="{D3213F04-B8E5-4D42-9CE7-E4471F8C3CD8}"/>
                </a:ext>
              </a:extLst>
            </p:cNvPr>
            <p:cNvCxnSpPr/>
            <p:nvPr/>
          </p:nvCxnSpPr>
          <p:spPr>
            <a:xfrm>
              <a:off x="3242300" y="3714572"/>
              <a:ext cx="692998" cy="0"/>
            </a:xfrm>
            <a:prstGeom prst="straightConnector1">
              <a:avLst/>
            </a:prstGeom>
            <a:noFill/>
            <a:ln w="25400" cap="flat" cmpd="sng" algn="ctr">
              <a:solidFill>
                <a:sysClr val="windowText" lastClr="000000"/>
              </a:solidFill>
              <a:prstDash val="solid"/>
              <a:miter lim="800000"/>
              <a:tailEnd type="triangle"/>
            </a:ln>
            <a:effectLst/>
          </p:spPr>
        </p:cxnSp>
      </p:grpSp>
      <p:grpSp>
        <p:nvGrpSpPr>
          <p:cNvPr id="95" name="群組 41">
            <a:extLst>
              <a:ext uri="{FF2B5EF4-FFF2-40B4-BE49-F238E27FC236}">
                <a16:creationId xmlns:a16="http://schemas.microsoft.com/office/drawing/2014/main" id="{10444AA3-527B-4E2B-B914-C632172BEDF3}"/>
              </a:ext>
            </a:extLst>
          </p:cNvPr>
          <p:cNvGrpSpPr/>
          <p:nvPr/>
        </p:nvGrpSpPr>
        <p:grpSpPr>
          <a:xfrm>
            <a:off x="2591322" y="1843955"/>
            <a:ext cx="2416814" cy="1897458"/>
            <a:chOff x="3223753" y="2941320"/>
            <a:chExt cx="2416814" cy="1897458"/>
          </a:xfrm>
        </p:grpSpPr>
        <p:grpSp>
          <p:nvGrpSpPr>
            <p:cNvPr id="96" name="群組 42">
              <a:extLst>
                <a:ext uri="{FF2B5EF4-FFF2-40B4-BE49-F238E27FC236}">
                  <a16:creationId xmlns:a16="http://schemas.microsoft.com/office/drawing/2014/main" id="{6384AB95-102E-4719-BEBA-3AEF0F1C8DA2}"/>
                </a:ext>
              </a:extLst>
            </p:cNvPr>
            <p:cNvGrpSpPr/>
            <p:nvPr/>
          </p:nvGrpSpPr>
          <p:grpSpPr>
            <a:xfrm>
              <a:off x="4112351" y="3404891"/>
              <a:ext cx="1528216" cy="565603"/>
              <a:chOff x="4261309" y="3400794"/>
              <a:chExt cx="1528216" cy="565603"/>
            </a:xfrm>
          </p:grpSpPr>
          <p:cxnSp>
            <p:nvCxnSpPr>
              <p:cNvPr id="106" name="直線單箭頭接點 52">
                <a:extLst>
                  <a:ext uri="{FF2B5EF4-FFF2-40B4-BE49-F238E27FC236}">
                    <a16:creationId xmlns:a16="http://schemas.microsoft.com/office/drawing/2014/main" id="{062132DF-4E35-4E8B-98BC-E0BEB5DF38AD}"/>
                  </a:ext>
                </a:extLst>
              </p:cNvPr>
              <p:cNvCxnSpPr/>
              <p:nvPr/>
            </p:nvCxnSpPr>
            <p:spPr>
              <a:xfrm flipV="1">
                <a:off x="5227675" y="3682412"/>
                <a:ext cx="561850" cy="1"/>
              </a:xfrm>
              <a:prstGeom prst="straightConnector1">
                <a:avLst/>
              </a:prstGeom>
              <a:noFill/>
              <a:ln w="25400" cap="flat" cmpd="sng" algn="ctr">
                <a:solidFill>
                  <a:sysClr val="windowText" lastClr="000000"/>
                </a:solidFill>
                <a:prstDash val="solid"/>
                <a:miter lim="800000"/>
                <a:tailEnd type="triangle"/>
              </a:ln>
              <a:effectLst/>
            </p:spPr>
          </p:cxnSp>
          <p:sp>
            <p:nvSpPr>
              <p:cNvPr id="107" name="橢圓 53">
                <a:extLst>
                  <a:ext uri="{FF2B5EF4-FFF2-40B4-BE49-F238E27FC236}">
                    <a16:creationId xmlns:a16="http://schemas.microsoft.com/office/drawing/2014/main" id="{6D71D0FE-53C4-47C8-B416-041EDB6E3390}"/>
                  </a:ext>
                </a:extLst>
              </p:cNvPr>
              <p:cNvSpPr/>
              <p:nvPr/>
            </p:nvSpPr>
            <p:spPr>
              <a:xfrm>
                <a:off x="4839124" y="3400794"/>
                <a:ext cx="565603" cy="565603"/>
              </a:xfrm>
              <a:prstGeom prst="ellipse">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algn="ctr" defTabSz="457200" fontAlgn="auto">
                  <a:spcBef>
                    <a:spcPts val="0"/>
                  </a:spcBef>
                  <a:spcAft>
                    <a:spcPts val="0"/>
                  </a:spcAft>
                  <a:buClrTx/>
                  <a:buSzTx/>
                  <a:buNone/>
                  <a:defRPr/>
                </a:pPr>
                <a:endParaRPr lang="zh-TW" altLang="en-US" sz="2400" kern="0" dirty="0">
                  <a:solidFill>
                    <a:prstClr val="black"/>
                  </a:solidFill>
                  <a:latin typeface="Calibri" panose="020F0502020204030204"/>
                  <a:ea typeface="新細明體" panose="02020500000000000000" pitchFamily="18" charset="-120"/>
                </a:endParaRPr>
              </a:p>
            </p:txBody>
          </p:sp>
          <p:cxnSp>
            <p:nvCxnSpPr>
              <p:cNvPr id="108" name="直線單箭頭接點 54">
                <a:extLst>
                  <a:ext uri="{FF2B5EF4-FFF2-40B4-BE49-F238E27FC236}">
                    <a16:creationId xmlns:a16="http://schemas.microsoft.com/office/drawing/2014/main" id="{5F8D3B63-ACCE-4738-AC3E-A487C36D9FE7}"/>
                  </a:ext>
                </a:extLst>
              </p:cNvPr>
              <p:cNvCxnSpPr/>
              <p:nvPr/>
            </p:nvCxnSpPr>
            <p:spPr>
              <a:xfrm flipV="1">
                <a:off x="4261309" y="3698913"/>
                <a:ext cx="561850" cy="1"/>
              </a:xfrm>
              <a:prstGeom prst="straightConnector1">
                <a:avLst/>
              </a:prstGeom>
              <a:noFill/>
              <a:ln w="25400" cap="flat" cmpd="sng" algn="ctr">
                <a:solidFill>
                  <a:sysClr val="windowText" lastClr="000000"/>
                </a:solidFill>
                <a:prstDash val="solid"/>
                <a:miter lim="800000"/>
                <a:tailEnd type="triangle"/>
              </a:ln>
              <a:effectLst/>
            </p:spPr>
          </p:cxnSp>
          <p:graphicFrame>
            <p:nvGraphicFramePr>
              <p:cNvPr id="109" name="Object 12">
                <a:extLst>
                  <a:ext uri="{FF2B5EF4-FFF2-40B4-BE49-F238E27FC236}">
                    <a16:creationId xmlns:a16="http://schemas.microsoft.com/office/drawing/2014/main" id="{FC7D27A1-FF43-4E79-A0C6-2551FA0CBBF6}"/>
                  </a:ext>
                </a:extLst>
              </p:cNvPr>
              <p:cNvGraphicFramePr>
                <a:graphicFrameLocks noChangeAspect="1"/>
              </p:cNvGraphicFramePr>
              <p:nvPr/>
            </p:nvGraphicFramePr>
            <p:xfrm>
              <a:off x="4823159" y="3478177"/>
              <a:ext cx="584765" cy="396131"/>
            </p:xfrm>
            <a:graphic>
              <a:graphicData uri="http://schemas.openxmlformats.org/presentationml/2006/ole">
                <mc:AlternateContent xmlns:mc="http://schemas.openxmlformats.org/markup-compatibility/2006">
                  <mc:Choice xmlns:v="urn:schemas-microsoft-com:vml" Requires="v">
                    <p:oleObj spid="_x0000_s23660" name="方程式" r:id="rId10" imgW="317160" imgH="215640" progId="Equation.3">
                      <p:embed/>
                    </p:oleObj>
                  </mc:Choice>
                  <mc:Fallback>
                    <p:oleObj name="方程式" r:id="rId10" imgW="317160" imgH="215640" progId="Equation.3">
                      <p:embed/>
                      <p:pic>
                        <p:nvPicPr>
                          <p:cNvPr id="56" name="Object 12"/>
                          <p:cNvPicPr>
                            <a:picLocks noChangeAspect="1" noChangeArrowheads="1"/>
                          </p:cNvPicPr>
                          <p:nvPr/>
                        </p:nvPicPr>
                        <p:blipFill>
                          <a:blip r:embed="rId7"/>
                          <a:srcRect/>
                          <a:stretch>
                            <a:fillRect/>
                          </a:stretch>
                        </p:blipFill>
                        <p:spPr bwMode="auto">
                          <a:xfrm>
                            <a:off x="4823159" y="3478177"/>
                            <a:ext cx="584765" cy="396131"/>
                          </a:xfrm>
                          <a:prstGeom prst="rect">
                            <a:avLst/>
                          </a:prstGeom>
                          <a:noFill/>
                        </p:spPr>
                      </p:pic>
                    </p:oleObj>
                  </mc:Fallback>
                </mc:AlternateContent>
              </a:graphicData>
            </a:graphic>
          </p:graphicFrame>
        </p:grpSp>
        <p:cxnSp>
          <p:nvCxnSpPr>
            <p:cNvPr id="97" name="直線單箭頭接點 43">
              <a:extLst>
                <a:ext uri="{FF2B5EF4-FFF2-40B4-BE49-F238E27FC236}">
                  <a16:creationId xmlns:a16="http://schemas.microsoft.com/office/drawing/2014/main" id="{06E1ED5E-E340-48BF-9120-396038AC973A}"/>
                </a:ext>
              </a:extLst>
            </p:cNvPr>
            <p:cNvCxnSpPr/>
            <p:nvPr/>
          </p:nvCxnSpPr>
          <p:spPr>
            <a:xfrm flipV="1">
              <a:off x="3405107" y="3780105"/>
              <a:ext cx="503761" cy="677044"/>
            </a:xfrm>
            <a:prstGeom prst="straightConnector1">
              <a:avLst/>
            </a:prstGeom>
            <a:noFill/>
            <a:ln w="25400" cap="flat" cmpd="sng" algn="ctr">
              <a:solidFill>
                <a:sysClr val="windowText" lastClr="000000"/>
              </a:solidFill>
              <a:prstDash val="solid"/>
              <a:miter lim="800000"/>
              <a:tailEnd type="triangle"/>
            </a:ln>
            <a:effectLst/>
          </p:spPr>
        </p:cxnSp>
        <p:cxnSp>
          <p:nvCxnSpPr>
            <p:cNvPr id="98" name="直線單箭頭接點 44">
              <a:extLst>
                <a:ext uri="{FF2B5EF4-FFF2-40B4-BE49-F238E27FC236}">
                  <a16:creationId xmlns:a16="http://schemas.microsoft.com/office/drawing/2014/main" id="{38537AB4-0EE4-489E-84A9-8F29241EA3D0}"/>
                </a:ext>
              </a:extLst>
            </p:cNvPr>
            <p:cNvCxnSpPr/>
            <p:nvPr/>
          </p:nvCxnSpPr>
          <p:spPr>
            <a:xfrm>
              <a:off x="3223753" y="2941320"/>
              <a:ext cx="704573" cy="691367"/>
            </a:xfrm>
            <a:prstGeom prst="straightConnector1">
              <a:avLst/>
            </a:prstGeom>
            <a:noFill/>
            <a:ln w="25400" cap="flat" cmpd="sng" algn="ctr">
              <a:solidFill>
                <a:sysClr val="windowText" lastClr="000000"/>
              </a:solidFill>
              <a:prstDash val="solid"/>
              <a:miter lim="800000"/>
              <a:tailEnd type="triangle"/>
            </a:ln>
            <a:effectLst/>
          </p:spPr>
        </p:cxnSp>
        <p:grpSp>
          <p:nvGrpSpPr>
            <p:cNvPr id="99" name="群組 45">
              <a:extLst>
                <a:ext uri="{FF2B5EF4-FFF2-40B4-BE49-F238E27FC236}">
                  <a16:creationId xmlns:a16="http://schemas.microsoft.com/office/drawing/2014/main" id="{B2221EC1-C5B6-43B7-A3DA-C03040480B63}"/>
                </a:ext>
              </a:extLst>
            </p:cNvPr>
            <p:cNvGrpSpPr/>
            <p:nvPr/>
          </p:nvGrpSpPr>
          <p:grpSpPr>
            <a:xfrm>
              <a:off x="3956988" y="3478177"/>
              <a:ext cx="439530" cy="439530"/>
              <a:chOff x="3371313" y="3530847"/>
              <a:chExt cx="439530" cy="439530"/>
            </a:xfrm>
          </p:grpSpPr>
          <p:sp>
            <p:nvSpPr>
              <p:cNvPr id="104" name="矩形 103">
                <a:extLst>
                  <a:ext uri="{FF2B5EF4-FFF2-40B4-BE49-F238E27FC236}">
                    <a16:creationId xmlns:a16="http://schemas.microsoft.com/office/drawing/2014/main" id="{5AB0B993-8A8E-40E3-8144-C2F56D97F88B}"/>
                  </a:ext>
                </a:extLst>
              </p:cNvPr>
              <p:cNvSpPr/>
              <p:nvPr/>
            </p:nvSpPr>
            <p:spPr>
              <a:xfrm>
                <a:off x="3371313" y="3530847"/>
                <a:ext cx="439530" cy="439530"/>
              </a:xfrm>
              <a:prstGeom prst="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457200" fontAlgn="auto">
                  <a:spcBef>
                    <a:spcPts val="0"/>
                  </a:spcBef>
                  <a:spcAft>
                    <a:spcPts val="0"/>
                  </a:spcAft>
                  <a:buClrTx/>
                  <a:buSzTx/>
                  <a:buNone/>
                  <a:defRPr/>
                </a:pPr>
                <a:endParaRPr lang="zh-TW" altLang="en-US" sz="1800" kern="0">
                  <a:solidFill>
                    <a:prstClr val="black"/>
                  </a:solidFill>
                  <a:latin typeface="Calibri" panose="020F0502020204030204"/>
                  <a:ea typeface="新細明體" panose="02020500000000000000" pitchFamily="18" charset="-120"/>
                </a:endParaRPr>
              </a:p>
            </p:txBody>
          </p:sp>
          <p:graphicFrame>
            <p:nvGraphicFramePr>
              <p:cNvPr id="105" name="Object 12">
                <a:extLst>
                  <a:ext uri="{FF2B5EF4-FFF2-40B4-BE49-F238E27FC236}">
                    <a16:creationId xmlns:a16="http://schemas.microsoft.com/office/drawing/2014/main" id="{DA86ACA1-7D11-4853-A68A-5943F772C4BF}"/>
                  </a:ext>
                </a:extLst>
              </p:cNvPr>
              <p:cNvGraphicFramePr>
                <a:graphicFrameLocks noChangeAspect="1"/>
              </p:cNvGraphicFramePr>
              <p:nvPr/>
            </p:nvGraphicFramePr>
            <p:xfrm>
              <a:off x="3409193" y="3546688"/>
              <a:ext cx="385763" cy="387350"/>
            </p:xfrm>
            <a:graphic>
              <a:graphicData uri="http://schemas.openxmlformats.org/presentationml/2006/ole">
                <mc:AlternateContent xmlns:mc="http://schemas.openxmlformats.org/markup-compatibility/2006">
                  <mc:Choice xmlns:v="urn:schemas-microsoft-com:vml" Requires="v">
                    <p:oleObj spid="_x0000_s23661" name="方程式" r:id="rId11" imgW="139680" imgH="139680" progId="Equation.3">
                      <p:embed/>
                    </p:oleObj>
                  </mc:Choice>
                  <mc:Fallback>
                    <p:oleObj name="方程式" r:id="rId11" imgW="139680" imgH="139680" progId="Equation.3">
                      <p:embed/>
                      <p:pic>
                        <p:nvPicPr>
                          <p:cNvPr id="52" name="Object 12"/>
                          <p:cNvPicPr>
                            <a:picLocks noChangeAspect="1" noChangeArrowheads="1"/>
                          </p:cNvPicPr>
                          <p:nvPr/>
                        </p:nvPicPr>
                        <p:blipFill>
                          <a:blip r:embed="rId9"/>
                          <a:srcRect/>
                          <a:stretch>
                            <a:fillRect/>
                          </a:stretch>
                        </p:blipFill>
                        <p:spPr bwMode="auto">
                          <a:xfrm>
                            <a:off x="3409193" y="3546688"/>
                            <a:ext cx="385763" cy="387350"/>
                          </a:xfrm>
                          <a:prstGeom prst="rect">
                            <a:avLst/>
                          </a:prstGeom>
                          <a:noFill/>
                        </p:spPr>
                      </p:pic>
                    </p:oleObj>
                  </mc:Fallback>
                </mc:AlternateContent>
              </a:graphicData>
            </a:graphic>
          </p:graphicFrame>
        </p:grpSp>
        <p:grpSp>
          <p:nvGrpSpPr>
            <p:cNvPr id="100" name="群組 46">
              <a:extLst>
                <a:ext uri="{FF2B5EF4-FFF2-40B4-BE49-F238E27FC236}">
                  <a16:creationId xmlns:a16="http://schemas.microsoft.com/office/drawing/2014/main" id="{811CA729-624D-4489-B6CC-806DA5A0998B}"/>
                </a:ext>
              </a:extLst>
            </p:cNvPr>
            <p:cNvGrpSpPr/>
            <p:nvPr/>
          </p:nvGrpSpPr>
          <p:grpSpPr>
            <a:xfrm>
              <a:off x="3972433" y="3933548"/>
              <a:ext cx="385763" cy="905230"/>
              <a:chOff x="3982168" y="3985175"/>
              <a:chExt cx="385763" cy="905230"/>
            </a:xfrm>
          </p:grpSpPr>
          <p:sp>
            <p:nvSpPr>
              <p:cNvPr id="102" name="矩形 101">
                <a:extLst>
                  <a:ext uri="{FF2B5EF4-FFF2-40B4-BE49-F238E27FC236}">
                    <a16:creationId xmlns:a16="http://schemas.microsoft.com/office/drawing/2014/main" id="{DE23E98C-661E-4A10-9399-EC1B444B7CD4}"/>
                  </a:ext>
                </a:extLst>
              </p:cNvPr>
              <p:cNvSpPr/>
              <p:nvPr/>
            </p:nvSpPr>
            <p:spPr>
              <a:xfrm>
                <a:off x="3982168" y="4512672"/>
                <a:ext cx="385763" cy="377733"/>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algn="ctr" defTabSz="457200" fontAlgn="auto">
                  <a:spcBef>
                    <a:spcPts val="0"/>
                  </a:spcBef>
                  <a:spcAft>
                    <a:spcPts val="0"/>
                  </a:spcAft>
                  <a:buClrTx/>
                  <a:buSzTx/>
                  <a:buNone/>
                  <a:defRPr/>
                </a:pPr>
                <a:endParaRPr lang="zh-TW" altLang="en-US" sz="1800" kern="0">
                  <a:solidFill>
                    <a:prstClr val="black"/>
                  </a:solidFill>
                  <a:latin typeface="Calibri" panose="020F0502020204030204"/>
                  <a:ea typeface="新細明體" panose="02020500000000000000" pitchFamily="18" charset="-120"/>
                </a:endParaRPr>
              </a:p>
            </p:txBody>
          </p:sp>
          <p:cxnSp>
            <p:nvCxnSpPr>
              <p:cNvPr id="103" name="直線單箭頭接點 49">
                <a:extLst>
                  <a:ext uri="{FF2B5EF4-FFF2-40B4-BE49-F238E27FC236}">
                    <a16:creationId xmlns:a16="http://schemas.microsoft.com/office/drawing/2014/main" id="{3DEA51D1-24D1-4583-921A-82891FB75732}"/>
                  </a:ext>
                </a:extLst>
              </p:cNvPr>
              <p:cNvCxnSpPr/>
              <p:nvPr/>
            </p:nvCxnSpPr>
            <p:spPr>
              <a:xfrm flipV="1">
                <a:off x="4179533" y="3985175"/>
                <a:ext cx="0" cy="517053"/>
              </a:xfrm>
              <a:prstGeom prst="straightConnector1">
                <a:avLst/>
              </a:prstGeom>
              <a:noFill/>
              <a:ln w="25400" cap="flat" cmpd="sng" algn="ctr">
                <a:solidFill>
                  <a:sysClr val="windowText" lastClr="000000"/>
                </a:solidFill>
                <a:prstDash val="solid"/>
                <a:miter lim="800000"/>
                <a:tailEnd type="triangle"/>
              </a:ln>
              <a:effectLst/>
            </p:spPr>
          </p:cxnSp>
        </p:grpSp>
        <p:cxnSp>
          <p:nvCxnSpPr>
            <p:cNvPr id="101" name="直線單箭頭接點 47">
              <a:extLst>
                <a:ext uri="{FF2B5EF4-FFF2-40B4-BE49-F238E27FC236}">
                  <a16:creationId xmlns:a16="http://schemas.microsoft.com/office/drawing/2014/main" id="{5DFDC2CB-E99A-4893-9169-3FA2406BFA1F}"/>
                </a:ext>
              </a:extLst>
            </p:cNvPr>
            <p:cNvCxnSpPr/>
            <p:nvPr/>
          </p:nvCxnSpPr>
          <p:spPr>
            <a:xfrm>
              <a:off x="3242300" y="3714572"/>
              <a:ext cx="692998" cy="0"/>
            </a:xfrm>
            <a:prstGeom prst="straightConnector1">
              <a:avLst/>
            </a:prstGeom>
            <a:noFill/>
            <a:ln w="25400" cap="flat" cmpd="sng" algn="ctr">
              <a:solidFill>
                <a:sysClr val="windowText" lastClr="000000"/>
              </a:solidFill>
              <a:prstDash val="solid"/>
              <a:miter lim="800000"/>
              <a:tailEnd type="triangle"/>
            </a:ln>
            <a:effectLst/>
          </p:spPr>
        </p:cxnSp>
      </p:grpSp>
      <p:grpSp>
        <p:nvGrpSpPr>
          <p:cNvPr id="110" name="群組 56">
            <a:extLst>
              <a:ext uri="{FF2B5EF4-FFF2-40B4-BE49-F238E27FC236}">
                <a16:creationId xmlns:a16="http://schemas.microsoft.com/office/drawing/2014/main" id="{E65F5550-120B-4E90-B18E-97F7612A5C70}"/>
              </a:ext>
            </a:extLst>
          </p:cNvPr>
          <p:cNvGrpSpPr/>
          <p:nvPr/>
        </p:nvGrpSpPr>
        <p:grpSpPr>
          <a:xfrm>
            <a:off x="2620717" y="3704400"/>
            <a:ext cx="2405967" cy="1782000"/>
            <a:chOff x="3234600" y="3056778"/>
            <a:chExt cx="2405967" cy="1782000"/>
          </a:xfrm>
        </p:grpSpPr>
        <p:grpSp>
          <p:nvGrpSpPr>
            <p:cNvPr id="111" name="群組 57">
              <a:extLst>
                <a:ext uri="{FF2B5EF4-FFF2-40B4-BE49-F238E27FC236}">
                  <a16:creationId xmlns:a16="http://schemas.microsoft.com/office/drawing/2014/main" id="{C2AE6DCD-B84D-41B4-AD28-D752829D5E9E}"/>
                </a:ext>
              </a:extLst>
            </p:cNvPr>
            <p:cNvGrpSpPr/>
            <p:nvPr/>
          </p:nvGrpSpPr>
          <p:grpSpPr>
            <a:xfrm>
              <a:off x="4112351" y="3404891"/>
              <a:ext cx="1528216" cy="565603"/>
              <a:chOff x="4261309" y="3400794"/>
              <a:chExt cx="1528216" cy="565603"/>
            </a:xfrm>
          </p:grpSpPr>
          <p:cxnSp>
            <p:nvCxnSpPr>
              <p:cNvPr id="121" name="直線單箭頭接點 67">
                <a:extLst>
                  <a:ext uri="{FF2B5EF4-FFF2-40B4-BE49-F238E27FC236}">
                    <a16:creationId xmlns:a16="http://schemas.microsoft.com/office/drawing/2014/main" id="{1E9CA550-D1A5-46EB-A13B-590EB7F17A3B}"/>
                  </a:ext>
                </a:extLst>
              </p:cNvPr>
              <p:cNvCxnSpPr/>
              <p:nvPr/>
            </p:nvCxnSpPr>
            <p:spPr>
              <a:xfrm flipV="1">
                <a:off x="5227675" y="3682412"/>
                <a:ext cx="561850" cy="1"/>
              </a:xfrm>
              <a:prstGeom prst="straightConnector1">
                <a:avLst/>
              </a:prstGeom>
              <a:noFill/>
              <a:ln w="25400" cap="flat" cmpd="sng" algn="ctr">
                <a:solidFill>
                  <a:sysClr val="windowText" lastClr="000000"/>
                </a:solidFill>
                <a:prstDash val="solid"/>
                <a:miter lim="800000"/>
                <a:tailEnd type="triangle"/>
              </a:ln>
              <a:effectLst/>
            </p:spPr>
          </p:cxnSp>
          <p:sp>
            <p:nvSpPr>
              <p:cNvPr id="122" name="橢圓 68">
                <a:extLst>
                  <a:ext uri="{FF2B5EF4-FFF2-40B4-BE49-F238E27FC236}">
                    <a16:creationId xmlns:a16="http://schemas.microsoft.com/office/drawing/2014/main" id="{2AC2F933-3321-4FD2-ADDC-F16CC9531A6E}"/>
                  </a:ext>
                </a:extLst>
              </p:cNvPr>
              <p:cNvSpPr/>
              <p:nvPr/>
            </p:nvSpPr>
            <p:spPr>
              <a:xfrm>
                <a:off x="4839124" y="3400794"/>
                <a:ext cx="565603" cy="565603"/>
              </a:xfrm>
              <a:prstGeom prst="ellipse">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algn="ctr" defTabSz="457200" fontAlgn="auto">
                  <a:spcBef>
                    <a:spcPts val="0"/>
                  </a:spcBef>
                  <a:spcAft>
                    <a:spcPts val="0"/>
                  </a:spcAft>
                  <a:buClrTx/>
                  <a:buSzTx/>
                  <a:buNone/>
                  <a:defRPr/>
                </a:pPr>
                <a:endParaRPr lang="zh-TW" altLang="en-US" sz="2400" kern="0" dirty="0">
                  <a:solidFill>
                    <a:prstClr val="black"/>
                  </a:solidFill>
                  <a:latin typeface="Calibri" panose="020F0502020204030204"/>
                  <a:ea typeface="新細明體" panose="02020500000000000000" pitchFamily="18" charset="-120"/>
                </a:endParaRPr>
              </a:p>
            </p:txBody>
          </p:sp>
          <p:cxnSp>
            <p:nvCxnSpPr>
              <p:cNvPr id="123" name="直線單箭頭接點 69">
                <a:extLst>
                  <a:ext uri="{FF2B5EF4-FFF2-40B4-BE49-F238E27FC236}">
                    <a16:creationId xmlns:a16="http://schemas.microsoft.com/office/drawing/2014/main" id="{5E7C4A04-C7E1-40AA-B569-CEE8CC550179}"/>
                  </a:ext>
                </a:extLst>
              </p:cNvPr>
              <p:cNvCxnSpPr/>
              <p:nvPr/>
            </p:nvCxnSpPr>
            <p:spPr>
              <a:xfrm flipV="1">
                <a:off x="4261309" y="3698913"/>
                <a:ext cx="561850" cy="1"/>
              </a:xfrm>
              <a:prstGeom prst="straightConnector1">
                <a:avLst/>
              </a:prstGeom>
              <a:noFill/>
              <a:ln w="25400" cap="flat" cmpd="sng" algn="ctr">
                <a:solidFill>
                  <a:sysClr val="windowText" lastClr="000000"/>
                </a:solidFill>
                <a:prstDash val="solid"/>
                <a:miter lim="800000"/>
                <a:tailEnd type="triangle"/>
              </a:ln>
              <a:effectLst/>
            </p:spPr>
          </p:cxnSp>
          <p:graphicFrame>
            <p:nvGraphicFramePr>
              <p:cNvPr id="124" name="Object 12">
                <a:extLst>
                  <a:ext uri="{FF2B5EF4-FFF2-40B4-BE49-F238E27FC236}">
                    <a16:creationId xmlns:a16="http://schemas.microsoft.com/office/drawing/2014/main" id="{9971D5D5-A096-4F59-973A-8B136C4B985E}"/>
                  </a:ext>
                </a:extLst>
              </p:cNvPr>
              <p:cNvGraphicFramePr>
                <a:graphicFrameLocks noChangeAspect="1"/>
              </p:cNvGraphicFramePr>
              <p:nvPr/>
            </p:nvGraphicFramePr>
            <p:xfrm>
              <a:off x="4823159" y="3478177"/>
              <a:ext cx="584765" cy="396131"/>
            </p:xfrm>
            <a:graphic>
              <a:graphicData uri="http://schemas.openxmlformats.org/presentationml/2006/ole">
                <mc:AlternateContent xmlns:mc="http://schemas.openxmlformats.org/markup-compatibility/2006">
                  <mc:Choice xmlns:v="urn:schemas-microsoft-com:vml" Requires="v">
                    <p:oleObj spid="_x0000_s23662" name="方程式" r:id="rId12" imgW="317160" imgH="215640" progId="Equation.3">
                      <p:embed/>
                    </p:oleObj>
                  </mc:Choice>
                  <mc:Fallback>
                    <p:oleObj name="方程式" r:id="rId12" imgW="317160" imgH="215640" progId="Equation.3">
                      <p:embed/>
                      <p:pic>
                        <p:nvPicPr>
                          <p:cNvPr id="71" name="Object 12"/>
                          <p:cNvPicPr>
                            <a:picLocks noChangeAspect="1" noChangeArrowheads="1"/>
                          </p:cNvPicPr>
                          <p:nvPr/>
                        </p:nvPicPr>
                        <p:blipFill>
                          <a:blip r:embed="rId7"/>
                          <a:srcRect/>
                          <a:stretch>
                            <a:fillRect/>
                          </a:stretch>
                        </p:blipFill>
                        <p:spPr bwMode="auto">
                          <a:xfrm>
                            <a:off x="4823159" y="3478177"/>
                            <a:ext cx="584765" cy="396131"/>
                          </a:xfrm>
                          <a:prstGeom prst="rect">
                            <a:avLst/>
                          </a:prstGeom>
                          <a:noFill/>
                        </p:spPr>
                      </p:pic>
                    </p:oleObj>
                  </mc:Fallback>
                </mc:AlternateContent>
              </a:graphicData>
            </a:graphic>
          </p:graphicFrame>
        </p:grpSp>
        <p:cxnSp>
          <p:nvCxnSpPr>
            <p:cNvPr id="112" name="直線單箭頭接點 58">
              <a:extLst>
                <a:ext uri="{FF2B5EF4-FFF2-40B4-BE49-F238E27FC236}">
                  <a16:creationId xmlns:a16="http://schemas.microsoft.com/office/drawing/2014/main" id="{0646CF60-7448-4A0A-A7D6-15D48EA6E002}"/>
                </a:ext>
              </a:extLst>
            </p:cNvPr>
            <p:cNvCxnSpPr/>
            <p:nvPr/>
          </p:nvCxnSpPr>
          <p:spPr>
            <a:xfrm flipV="1">
              <a:off x="3234600" y="3780105"/>
              <a:ext cx="674268" cy="906202"/>
            </a:xfrm>
            <a:prstGeom prst="straightConnector1">
              <a:avLst/>
            </a:prstGeom>
            <a:noFill/>
            <a:ln w="25400" cap="flat" cmpd="sng" algn="ctr">
              <a:solidFill>
                <a:sysClr val="windowText" lastClr="000000"/>
              </a:solidFill>
              <a:prstDash val="solid"/>
              <a:miter lim="800000"/>
              <a:tailEnd type="triangle"/>
            </a:ln>
            <a:effectLst/>
          </p:spPr>
        </p:cxnSp>
        <p:cxnSp>
          <p:nvCxnSpPr>
            <p:cNvPr id="113" name="直線單箭頭接點 59">
              <a:extLst>
                <a:ext uri="{FF2B5EF4-FFF2-40B4-BE49-F238E27FC236}">
                  <a16:creationId xmlns:a16="http://schemas.microsoft.com/office/drawing/2014/main" id="{1FCDDD69-F3A0-43B1-A1C4-F16D7615E446}"/>
                </a:ext>
              </a:extLst>
            </p:cNvPr>
            <p:cNvCxnSpPr/>
            <p:nvPr/>
          </p:nvCxnSpPr>
          <p:spPr>
            <a:xfrm>
              <a:off x="3341416" y="3056778"/>
              <a:ext cx="586910" cy="575909"/>
            </a:xfrm>
            <a:prstGeom prst="straightConnector1">
              <a:avLst/>
            </a:prstGeom>
            <a:noFill/>
            <a:ln w="25400" cap="flat" cmpd="sng" algn="ctr">
              <a:solidFill>
                <a:sysClr val="windowText" lastClr="000000"/>
              </a:solidFill>
              <a:prstDash val="solid"/>
              <a:miter lim="800000"/>
              <a:tailEnd type="triangle"/>
            </a:ln>
            <a:effectLst/>
          </p:spPr>
        </p:cxnSp>
        <p:grpSp>
          <p:nvGrpSpPr>
            <p:cNvPr id="114" name="群組 60">
              <a:extLst>
                <a:ext uri="{FF2B5EF4-FFF2-40B4-BE49-F238E27FC236}">
                  <a16:creationId xmlns:a16="http://schemas.microsoft.com/office/drawing/2014/main" id="{E8A9C489-A4EC-494C-8C27-6888B11D844C}"/>
                </a:ext>
              </a:extLst>
            </p:cNvPr>
            <p:cNvGrpSpPr/>
            <p:nvPr/>
          </p:nvGrpSpPr>
          <p:grpSpPr>
            <a:xfrm>
              <a:off x="3956988" y="3478177"/>
              <a:ext cx="439530" cy="439530"/>
              <a:chOff x="3371313" y="3530847"/>
              <a:chExt cx="439530" cy="439530"/>
            </a:xfrm>
          </p:grpSpPr>
          <p:sp>
            <p:nvSpPr>
              <p:cNvPr id="119" name="矩形 118">
                <a:extLst>
                  <a:ext uri="{FF2B5EF4-FFF2-40B4-BE49-F238E27FC236}">
                    <a16:creationId xmlns:a16="http://schemas.microsoft.com/office/drawing/2014/main" id="{9B882C4A-7FE3-4AE2-966C-2EB1291100B4}"/>
                  </a:ext>
                </a:extLst>
              </p:cNvPr>
              <p:cNvSpPr/>
              <p:nvPr/>
            </p:nvSpPr>
            <p:spPr>
              <a:xfrm>
                <a:off x="3371313" y="3530847"/>
                <a:ext cx="439530" cy="439530"/>
              </a:xfrm>
              <a:prstGeom prst="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457200" fontAlgn="auto">
                  <a:spcBef>
                    <a:spcPts val="0"/>
                  </a:spcBef>
                  <a:spcAft>
                    <a:spcPts val="0"/>
                  </a:spcAft>
                  <a:buClrTx/>
                  <a:buSzTx/>
                  <a:buNone/>
                  <a:defRPr/>
                </a:pPr>
                <a:endParaRPr lang="zh-TW" altLang="en-US" sz="1800" kern="0">
                  <a:solidFill>
                    <a:prstClr val="black"/>
                  </a:solidFill>
                  <a:latin typeface="Calibri" panose="020F0502020204030204"/>
                  <a:ea typeface="新細明體" panose="02020500000000000000" pitchFamily="18" charset="-120"/>
                </a:endParaRPr>
              </a:p>
            </p:txBody>
          </p:sp>
          <p:graphicFrame>
            <p:nvGraphicFramePr>
              <p:cNvPr id="120" name="Object 12">
                <a:extLst>
                  <a:ext uri="{FF2B5EF4-FFF2-40B4-BE49-F238E27FC236}">
                    <a16:creationId xmlns:a16="http://schemas.microsoft.com/office/drawing/2014/main" id="{560BA4B9-D376-439E-BBC5-1A311E629E94}"/>
                  </a:ext>
                </a:extLst>
              </p:cNvPr>
              <p:cNvGraphicFramePr>
                <a:graphicFrameLocks noChangeAspect="1"/>
              </p:cNvGraphicFramePr>
              <p:nvPr/>
            </p:nvGraphicFramePr>
            <p:xfrm>
              <a:off x="3409193" y="3546688"/>
              <a:ext cx="385763" cy="387350"/>
            </p:xfrm>
            <a:graphic>
              <a:graphicData uri="http://schemas.openxmlformats.org/presentationml/2006/ole">
                <mc:AlternateContent xmlns:mc="http://schemas.openxmlformats.org/markup-compatibility/2006">
                  <mc:Choice xmlns:v="urn:schemas-microsoft-com:vml" Requires="v">
                    <p:oleObj spid="_x0000_s23663" name="方程式" r:id="rId13" imgW="139680" imgH="139680" progId="Equation.3">
                      <p:embed/>
                    </p:oleObj>
                  </mc:Choice>
                  <mc:Fallback>
                    <p:oleObj name="方程式" r:id="rId13" imgW="139680" imgH="139680" progId="Equation.3">
                      <p:embed/>
                      <p:pic>
                        <p:nvPicPr>
                          <p:cNvPr id="67" name="Object 12"/>
                          <p:cNvPicPr>
                            <a:picLocks noChangeAspect="1" noChangeArrowheads="1"/>
                          </p:cNvPicPr>
                          <p:nvPr/>
                        </p:nvPicPr>
                        <p:blipFill>
                          <a:blip r:embed="rId9"/>
                          <a:srcRect/>
                          <a:stretch>
                            <a:fillRect/>
                          </a:stretch>
                        </p:blipFill>
                        <p:spPr bwMode="auto">
                          <a:xfrm>
                            <a:off x="3409193" y="3546688"/>
                            <a:ext cx="385763" cy="387350"/>
                          </a:xfrm>
                          <a:prstGeom prst="rect">
                            <a:avLst/>
                          </a:prstGeom>
                          <a:noFill/>
                        </p:spPr>
                      </p:pic>
                    </p:oleObj>
                  </mc:Fallback>
                </mc:AlternateContent>
              </a:graphicData>
            </a:graphic>
          </p:graphicFrame>
        </p:grpSp>
        <p:grpSp>
          <p:nvGrpSpPr>
            <p:cNvPr id="115" name="群組 61">
              <a:extLst>
                <a:ext uri="{FF2B5EF4-FFF2-40B4-BE49-F238E27FC236}">
                  <a16:creationId xmlns:a16="http://schemas.microsoft.com/office/drawing/2014/main" id="{4A90792D-9FED-4985-A674-6CDA03A9555B}"/>
                </a:ext>
              </a:extLst>
            </p:cNvPr>
            <p:cNvGrpSpPr/>
            <p:nvPr/>
          </p:nvGrpSpPr>
          <p:grpSpPr>
            <a:xfrm>
              <a:off x="3972433" y="3933548"/>
              <a:ext cx="385763" cy="905230"/>
              <a:chOff x="3982168" y="3985175"/>
              <a:chExt cx="385763" cy="905230"/>
            </a:xfrm>
          </p:grpSpPr>
          <p:sp>
            <p:nvSpPr>
              <p:cNvPr id="117" name="矩形 116">
                <a:extLst>
                  <a:ext uri="{FF2B5EF4-FFF2-40B4-BE49-F238E27FC236}">
                    <a16:creationId xmlns:a16="http://schemas.microsoft.com/office/drawing/2014/main" id="{3887FD44-4705-4102-9E66-37895665EF82}"/>
                  </a:ext>
                </a:extLst>
              </p:cNvPr>
              <p:cNvSpPr/>
              <p:nvPr/>
            </p:nvSpPr>
            <p:spPr>
              <a:xfrm>
                <a:off x="3982168" y="4512672"/>
                <a:ext cx="385763" cy="377733"/>
              </a:xfrm>
              <a:prstGeom prst="rect">
                <a:avLst/>
              </a:prstGeom>
              <a:gradFill rotWithShape="1">
                <a:gsLst>
                  <a:gs pos="0">
                    <a:srgbClr val="70AD47">
                      <a:lumMod val="110000"/>
                      <a:satMod val="105000"/>
                      <a:tint val="67000"/>
                    </a:srgbClr>
                  </a:gs>
                  <a:gs pos="50000">
                    <a:srgbClr val="70AD47">
                      <a:lumMod val="105000"/>
                      <a:satMod val="103000"/>
                      <a:tint val="73000"/>
                    </a:srgbClr>
                  </a:gs>
                  <a:gs pos="100000">
                    <a:srgbClr val="70AD47">
                      <a:lumMod val="105000"/>
                      <a:satMod val="109000"/>
                      <a:tint val="81000"/>
                    </a:srgbClr>
                  </a:gs>
                </a:gsLst>
                <a:lin ang="5400000" scaled="0"/>
              </a:gradFill>
              <a:ln w="6350" cap="flat" cmpd="sng" algn="ctr">
                <a:solidFill>
                  <a:srgbClr val="70AD47"/>
                </a:solidFill>
                <a:prstDash val="solid"/>
                <a:miter lim="800000"/>
              </a:ln>
              <a:effectLst/>
            </p:spPr>
            <p:txBody>
              <a:bodyPr rtlCol="0" anchor="ctr"/>
              <a:lstStyle/>
              <a:p>
                <a:pPr algn="ctr" defTabSz="457200" fontAlgn="auto">
                  <a:spcBef>
                    <a:spcPts val="0"/>
                  </a:spcBef>
                  <a:spcAft>
                    <a:spcPts val="0"/>
                  </a:spcAft>
                  <a:buClrTx/>
                  <a:buSzTx/>
                  <a:buNone/>
                  <a:defRPr/>
                </a:pPr>
                <a:endParaRPr lang="zh-TW" altLang="en-US" sz="1800" kern="0">
                  <a:solidFill>
                    <a:prstClr val="black"/>
                  </a:solidFill>
                  <a:latin typeface="Calibri" panose="020F0502020204030204"/>
                  <a:ea typeface="新細明體" panose="02020500000000000000" pitchFamily="18" charset="-120"/>
                </a:endParaRPr>
              </a:p>
            </p:txBody>
          </p:sp>
          <p:cxnSp>
            <p:nvCxnSpPr>
              <p:cNvPr id="118" name="直線單箭頭接點 64">
                <a:extLst>
                  <a:ext uri="{FF2B5EF4-FFF2-40B4-BE49-F238E27FC236}">
                    <a16:creationId xmlns:a16="http://schemas.microsoft.com/office/drawing/2014/main" id="{ABD3C570-36F5-42DA-98BE-B999A07EBC27}"/>
                  </a:ext>
                </a:extLst>
              </p:cNvPr>
              <p:cNvCxnSpPr/>
              <p:nvPr/>
            </p:nvCxnSpPr>
            <p:spPr>
              <a:xfrm flipV="1">
                <a:off x="4179533" y="3985175"/>
                <a:ext cx="0" cy="517053"/>
              </a:xfrm>
              <a:prstGeom prst="straightConnector1">
                <a:avLst/>
              </a:prstGeom>
              <a:noFill/>
              <a:ln w="25400" cap="flat" cmpd="sng" algn="ctr">
                <a:solidFill>
                  <a:sysClr val="windowText" lastClr="000000"/>
                </a:solidFill>
                <a:prstDash val="solid"/>
                <a:miter lim="800000"/>
                <a:tailEnd type="triangle"/>
              </a:ln>
              <a:effectLst/>
            </p:spPr>
          </p:cxnSp>
        </p:grpSp>
        <p:cxnSp>
          <p:nvCxnSpPr>
            <p:cNvPr id="116" name="直線單箭頭接點 62">
              <a:extLst>
                <a:ext uri="{FF2B5EF4-FFF2-40B4-BE49-F238E27FC236}">
                  <a16:creationId xmlns:a16="http://schemas.microsoft.com/office/drawing/2014/main" id="{AF5B805C-243D-4A21-B99B-55FC54455237}"/>
                </a:ext>
              </a:extLst>
            </p:cNvPr>
            <p:cNvCxnSpPr/>
            <p:nvPr/>
          </p:nvCxnSpPr>
          <p:spPr>
            <a:xfrm>
              <a:off x="3242300" y="3714572"/>
              <a:ext cx="692998" cy="0"/>
            </a:xfrm>
            <a:prstGeom prst="straightConnector1">
              <a:avLst/>
            </a:prstGeom>
            <a:noFill/>
            <a:ln w="25400" cap="flat" cmpd="sng" algn="ctr">
              <a:solidFill>
                <a:sysClr val="windowText" lastClr="000000"/>
              </a:solidFill>
              <a:prstDash val="solid"/>
              <a:miter lim="800000"/>
              <a:tailEnd type="triangle"/>
            </a:ln>
            <a:effectLst/>
          </p:spPr>
        </p:cxnSp>
      </p:grpSp>
      <p:grpSp>
        <p:nvGrpSpPr>
          <p:cNvPr id="125" name="群組 71">
            <a:extLst>
              <a:ext uri="{FF2B5EF4-FFF2-40B4-BE49-F238E27FC236}">
                <a16:creationId xmlns:a16="http://schemas.microsoft.com/office/drawing/2014/main" id="{DE32F990-583F-4A0B-8AD8-801EDCBFF955}"/>
              </a:ext>
            </a:extLst>
          </p:cNvPr>
          <p:cNvGrpSpPr/>
          <p:nvPr/>
        </p:nvGrpSpPr>
        <p:grpSpPr>
          <a:xfrm>
            <a:off x="7565386" y="2589144"/>
            <a:ext cx="2416814" cy="1897458"/>
            <a:chOff x="3223753" y="2941320"/>
            <a:chExt cx="2416814" cy="1897458"/>
          </a:xfrm>
        </p:grpSpPr>
        <p:grpSp>
          <p:nvGrpSpPr>
            <p:cNvPr id="126" name="群組 72">
              <a:extLst>
                <a:ext uri="{FF2B5EF4-FFF2-40B4-BE49-F238E27FC236}">
                  <a16:creationId xmlns:a16="http://schemas.microsoft.com/office/drawing/2014/main" id="{AD310136-E75E-48E2-9023-DA5643D3DD4D}"/>
                </a:ext>
              </a:extLst>
            </p:cNvPr>
            <p:cNvGrpSpPr/>
            <p:nvPr/>
          </p:nvGrpSpPr>
          <p:grpSpPr>
            <a:xfrm>
              <a:off x="4112351" y="3404891"/>
              <a:ext cx="1528216" cy="565603"/>
              <a:chOff x="4261309" y="3400794"/>
              <a:chExt cx="1528216" cy="565603"/>
            </a:xfrm>
          </p:grpSpPr>
          <p:cxnSp>
            <p:nvCxnSpPr>
              <p:cNvPr id="136" name="直線單箭頭接點 82">
                <a:extLst>
                  <a:ext uri="{FF2B5EF4-FFF2-40B4-BE49-F238E27FC236}">
                    <a16:creationId xmlns:a16="http://schemas.microsoft.com/office/drawing/2014/main" id="{9F6466D3-3E0B-47CE-8BE4-FB0777F85409}"/>
                  </a:ext>
                </a:extLst>
              </p:cNvPr>
              <p:cNvCxnSpPr/>
              <p:nvPr/>
            </p:nvCxnSpPr>
            <p:spPr>
              <a:xfrm flipV="1">
                <a:off x="5227675" y="3682412"/>
                <a:ext cx="561850" cy="1"/>
              </a:xfrm>
              <a:prstGeom prst="straightConnector1">
                <a:avLst/>
              </a:prstGeom>
              <a:noFill/>
              <a:ln w="25400" cap="flat" cmpd="sng" algn="ctr">
                <a:solidFill>
                  <a:sysClr val="windowText" lastClr="000000"/>
                </a:solidFill>
                <a:prstDash val="solid"/>
                <a:miter lim="800000"/>
                <a:tailEnd type="triangle"/>
              </a:ln>
              <a:effectLst/>
            </p:spPr>
          </p:cxnSp>
          <p:sp>
            <p:nvSpPr>
              <p:cNvPr id="137" name="橢圓 83">
                <a:extLst>
                  <a:ext uri="{FF2B5EF4-FFF2-40B4-BE49-F238E27FC236}">
                    <a16:creationId xmlns:a16="http://schemas.microsoft.com/office/drawing/2014/main" id="{95BBAD0B-D784-4ADA-BD9A-DA0177EE44A4}"/>
                  </a:ext>
                </a:extLst>
              </p:cNvPr>
              <p:cNvSpPr/>
              <p:nvPr/>
            </p:nvSpPr>
            <p:spPr>
              <a:xfrm>
                <a:off x="4839124" y="3400794"/>
                <a:ext cx="565603" cy="565603"/>
              </a:xfrm>
              <a:prstGeom prst="ellipse">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algn="ctr" defTabSz="457200" fontAlgn="auto">
                  <a:spcBef>
                    <a:spcPts val="0"/>
                  </a:spcBef>
                  <a:spcAft>
                    <a:spcPts val="0"/>
                  </a:spcAft>
                  <a:buClrTx/>
                  <a:buSzTx/>
                  <a:buNone/>
                  <a:defRPr/>
                </a:pPr>
                <a:endParaRPr lang="zh-TW" altLang="en-US" sz="2400" kern="0" dirty="0">
                  <a:solidFill>
                    <a:prstClr val="black"/>
                  </a:solidFill>
                  <a:latin typeface="Calibri" panose="020F0502020204030204"/>
                  <a:ea typeface="新細明體" panose="02020500000000000000" pitchFamily="18" charset="-120"/>
                </a:endParaRPr>
              </a:p>
            </p:txBody>
          </p:sp>
          <p:cxnSp>
            <p:nvCxnSpPr>
              <p:cNvPr id="138" name="直線單箭頭接點 84">
                <a:extLst>
                  <a:ext uri="{FF2B5EF4-FFF2-40B4-BE49-F238E27FC236}">
                    <a16:creationId xmlns:a16="http://schemas.microsoft.com/office/drawing/2014/main" id="{2C0E38DD-960F-4EF5-9A3F-FDAD7EDD12CA}"/>
                  </a:ext>
                </a:extLst>
              </p:cNvPr>
              <p:cNvCxnSpPr/>
              <p:nvPr/>
            </p:nvCxnSpPr>
            <p:spPr>
              <a:xfrm flipV="1">
                <a:off x="4261309" y="3698913"/>
                <a:ext cx="561850" cy="1"/>
              </a:xfrm>
              <a:prstGeom prst="straightConnector1">
                <a:avLst/>
              </a:prstGeom>
              <a:noFill/>
              <a:ln w="25400" cap="flat" cmpd="sng" algn="ctr">
                <a:solidFill>
                  <a:sysClr val="windowText" lastClr="000000"/>
                </a:solidFill>
                <a:prstDash val="solid"/>
                <a:miter lim="800000"/>
                <a:tailEnd type="triangle"/>
              </a:ln>
              <a:effectLst/>
            </p:spPr>
          </p:cxnSp>
          <p:graphicFrame>
            <p:nvGraphicFramePr>
              <p:cNvPr id="139" name="Object 12">
                <a:extLst>
                  <a:ext uri="{FF2B5EF4-FFF2-40B4-BE49-F238E27FC236}">
                    <a16:creationId xmlns:a16="http://schemas.microsoft.com/office/drawing/2014/main" id="{6B0F7372-6385-4B16-AF85-6A25484A508F}"/>
                  </a:ext>
                </a:extLst>
              </p:cNvPr>
              <p:cNvGraphicFramePr>
                <a:graphicFrameLocks noChangeAspect="1"/>
              </p:cNvGraphicFramePr>
              <p:nvPr/>
            </p:nvGraphicFramePr>
            <p:xfrm>
              <a:off x="4823159" y="3478177"/>
              <a:ext cx="584765" cy="396131"/>
            </p:xfrm>
            <a:graphic>
              <a:graphicData uri="http://schemas.openxmlformats.org/presentationml/2006/ole">
                <mc:AlternateContent xmlns:mc="http://schemas.openxmlformats.org/markup-compatibility/2006">
                  <mc:Choice xmlns:v="urn:schemas-microsoft-com:vml" Requires="v">
                    <p:oleObj spid="_x0000_s23664" name="方程式" r:id="rId14" imgW="317160" imgH="215640" progId="Equation.3">
                      <p:embed/>
                    </p:oleObj>
                  </mc:Choice>
                  <mc:Fallback>
                    <p:oleObj name="方程式" r:id="rId14" imgW="317160" imgH="215640" progId="Equation.3">
                      <p:embed/>
                      <p:pic>
                        <p:nvPicPr>
                          <p:cNvPr id="86" name="Object 12"/>
                          <p:cNvPicPr>
                            <a:picLocks noChangeAspect="1" noChangeArrowheads="1"/>
                          </p:cNvPicPr>
                          <p:nvPr/>
                        </p:nvPicPr>
                        <p:blipFill>
                          <a:blip r:embed="rId7"/>
                          <a:srcRect/>
                          <a:stretch>
                            <a:fillRect/>
                          </a:stretch>
                        </p:blipFill>
                        <p:spPr bwMode="auto">
                          <a:xfrm>
                            <a:off x="4823159" y="3478177"/>
                            <a:ext cx="584765" cy="396131"/>
                          </a:xfrm>
                          <a:prstGeom prst="rect">
                            <a:avLst/>
                          </a:prstGeom>
                          <a:noFill/>
                        </p:spPr>
                      </p:pic>
                    </p:oleObj>
                  </mc:Fallback>
                </mc:AlternateContent>
              </a:graphicData>
            </a:graphic>
          </p:graphicFrame>
        </p:grpSp>
        <p:cxnSp>
          <p:nvCxnSpPr>
            <p:cNvPr id="127" name="直線單箭頭接點 73">
              <a:extLst>
                <a:ext uri="{FF2B5EF4-FFF2-40B4-BE49-F238E27FC236}">
                  <a16:creationId xmlns:a16="http://schemas.microsoft.com/office/drawing/2014/main" id="{C2E01877-0560-4538-8FD7-B00B650812FE}"/>
                </a:ext>
              </a:extLst>
            </p:cNvPr>
            <p:cNvCxnSpPr/>
            <p:nvPr/>
          </p:nvCxnSpPr>
          <p:spPr>
            <a:xfrm flipV="1">
              <a:off x="3234600" y="3780105"/>
              <a:ext cx="674268" cy="906202"/>
            </a:xfrm>
            <a:prstGeom prst="straightConnector1">
              <a:avLst/>
            </a:prstGeom>
            <a:noFill/>
            <a:ln w="25400" cap="flat" cmpd="sng" algn="ctr">
              <a:solidFill>
                <a:sysClr val="windowText" lastClr="000000"/>
              </a:solidFill>
              <a:prstDash val="solid"/>
              <a:miter lim="800000"/>
              <a:tailEnd type="triangle"/>
            </a:ln>
            <a:effectLst/>
          </p:spPr>
        </p:cxnSp>
        <p:cxnSp>
          <p:nvCxnSpPr>
            <p:cNvPr id="128" name="直線單箭頭接點 74">
              <a:extLst>
                <a:ext uri="{FF2B5EF4-FFF2-40B4-BE49-F238E27FC236}">
                  <a16:creationId xmlns:a16="http://schemas.microsoft.com/office/drawing/2014/main" id="{804295A9-0A3B-48F7-A5C4-A81F9A13BE3B}"/>
                </a:ext>
              </a:extLst>
            </p:cNvPr>
            <p:cNvCxnSpPr/>
            <p:nvPr/>
          </p:nvCxnSpPr>
          <p:spPr>
            <a:xfrm>
              <a:off x="3223753" y="2941320"/>
              <a:ext cx="704573" cy="691367"/>
            </a:xfrm>
            <a:prstGeom prst="straightConnector1">
              <a:avLst/>
            </a:prstGeom>
            <a:noFill/>
            <a:ln w="25400" cap="flat" cmpd="sng" algn="ctr">
              <a:solidFill>
                <a:sysClr val="windowText" lastClr="000000"/>
              </a:solidFill>
              <a:prstDash val="solid"/>
              <a:miter lim="800000"/>
              <a:tailEnd type="triangle"/>
            </a:ln>
            <a:effectLst/>
          </p:spPr>
        </p:cxnSp>
        <p:grpSp>
          <p:nvGrpSpPr>
            <p:cNvPr id="129" name="群組 75">
              <a:extLst>
                <a:ext uri="{FF2B5EF4-FFF2-40B4-BE49-F238E27FC236}">
                  <a16:creationId xmlns:a16="http://schemas.microsoft.com/office/drawing/2014/main" id="{9597A0EA-DC07-411C-84D4-D42D6E8E47AC}"/>
                </a:ext>
              </a:extLst>
            </p:cNvPr>
            <p:cNvGrpSpPr/>
            <p:nvPr/>
          </p:nvGrpSpPr>
          <p:grpSpPr>
            <a:xfrm>
              <a:off x="3956988" y="3478177"/>
              <a:ext cx="439530" cy="439530"/>
              <a:chOff x="3371313" y="3530847"/>
              <a:chExt cx="439530" cy="439530"/>
            </a:xfrm>
          </p:grpSpPr>
          <p:sp>
            <p:nvSpPr>
              <p:cNvPr id="134" name="矩形 133">
                <a:extLst>
                  <a:ext uri="{FF2B5EF4-FFF2-40B4-BE49-F238E27FC236}">
                    <a16:creationId xmlns:a16="http://schemas.microsoft.com/office/drawing/2014/main" id="{019CF691-55B3-4E58-B833-D73265E1CCCA}"/>
                  </a:ext>
                </a:extLst>
              </p:cNvPr>
              <p:cNvSpPr/>
              <p:nvPr/>
            </p:nvSpPr>
            <p:spPr>
              <a:xfrm>
                <a:off x="3371313" y="3530847"/>
                <a:ext cx="439530" cy="439530"/>
              </a:xfrm>
              <a:prstGeom prst="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algn="ctr" defTabSz="457200" fontAlgn="auto">
                  <a:spcBef>
                    <a:spcPts val="0"/>
                  </a:spcBef>
                  <a:spcAft>
                    <a:spcPts val="0"/>
                  </a:spcAft>
                  <a:buClrTx/>
                  <a:buSzTx/>
                  <a:buNone/>
                  <a:defRPr/>
                </a:pPr>
                <a:endParaRPr lang="zh-TW" altLang="en-US" sz="1800" kern="0">
                  <a:solidFill>
                    <a:prstClr val="black"/>
                  </a:solidFill>
                  <a:latin typeface="Calibri" panose="020F0502020204030204"/>
                  <a:ea typeface="新細明體" panose="02020500000000000000" pitchFamily="18" charset="-120"/>
                </a:endParaRPr>
              </a:p>
            </p:txBody>
          </p:sp>
          <p:graphicFrame>
            <p:nvGraphicFramePr>
              <p:cNvPr id="135" name="Object 12">
                <a:extLst>
                  <a:ext uri="{FF2B5EF4-FFF2-40B4-BE49-F238E27FC236}">
                    <a16:creationId xmlns:a16="http://schemas.microsoft.com/office/drawing/2014/main" id="{C9305E3A-4B8F-4301-BEF3-70F7F9F919BC}"/>
                  </a:ext>
                </a:extLst>
              </p:cNvPr>
              <p:cNvGraphicFramePr>
                <a:graphicFrameLocks noChangeAspect="1"/>
              </p:cNvGraphicFramePr>
              <p:nvPr/>
            </p:nvGraphicFramePr>
            <p:xfrm>
              <a:off x="3409193" y="3546688"/>
              <a:ext cx="385763" cy="387350"/>
            </p:xfrm>
            <a:graphic>
              <a:graphicData uri="http://schemas.openxmlformats.org/presentationml/2006/ole">
                <mc:AlternateContent xmlns:mc="http://schemas.openxmlformats.org/markup-compatibility/2006">
                  <mc:Choice xmlns:v="urn:schemas-microsoft-com:vml" Requires="v">
                    <p:oleObj spid="_x0000_s23665" name="方程式" r:id="rId15" imgW="139680" imgH="139680" progId="Equation.3">
                      <p:embed/>
                    </p:oleObj>
                  </mc:Choice>
                  <mc:Fallback>
                    <p:oleObj name="方程式" r:id="rId15" imgW="139680" imgH="139680" progId="Equation.3">
                      <p:embed/>
                      <p:pic>
                        <p:nvPicPr>
                          <p:cNvPr id="82" name="Object 12"/>
                          <p:cNvPicPr>
                            <a:picLocks noChangeAspect="1" noChangeArrowheads="1"/>
                          </p:cNvPicPr>
                          <p:nvPr/>
                        </p:nvPicPr>
                        <p:blipFill>
                          <a:blip r:embed="rId9"/>
                          <a:srcRect/>
                          <a:stretch>
                            <a:fillRect/>
                          </a:stretch>
                        </p:blipFill>
                        <p:spPr bwMode="auto">
                          <a:xfrm>
                            <a:off x="3409193" y="3546688"/>
                            <a:ext cx="385763" cy="387350"/>
                          </a:xfrm>
                          <a:prstGeom prst="rect">
                            <a:avLst/>
                          </a:prstGeom>
                          <a:noFill/>
                        </p:spPr>
                      </p:pic>
                    </p:oleObj>
                  </mc:Fallback>
                </mc:AlternateContent>
              </a:graphicData>
            </a:graphic>
          </p:graphicFrame>
        </p:grpSp>
        <p:grpSp>
          <p:nvGrpSpPr>
            <p:cNvPr id="130" name="群組 76">
              <a:extLst>
                <a:ext uri="{FF2B5EF4-FFF2-40B4-BE49-F238E27FC236}">
                  <a16:creationId xmlns:a16="http://schemas.microsoft.com/office/drawing/2014/main" id="{FEB08F1F-775A-4B05-A776-D93CDFEDA702}"/>
                </a:ext>
              </a:extLst>
            </p:cNvPr>
            <p:cNvGrpSpPr/>
            <p:nvPr/>
          </p:nvGrpSpPr>
          <p:grpSpPr>
            <a:xfrm>
              <a:off x="3972433" y="3933548"/>
              <a:ext cx="385763" cy="905230"/>
              <a:chOff x="3982168" y="3985175"/>
              <a:chExt cx="385763" cy="905230"/>
            </a:xfrm>
          </p:grpSpPr>
          <p:sp>
            <p:nvSpPr>
              <p:cNvPr id="132" name="矩形 131">
                <a:extLst>
                  <a:ext uri="{FF2B5EF4-FFF2-40B4-BE49-F238E27FC236}">
                    <a16:creationId xmlns:a16="http://schemas.microsoft.com/office/drawing/2014/main" id="{A60CDC91-8122-45CB-9733-EBD3F1304346}"/>
                  </a:ext>
                </a:extLst>
              </p:cNvPr>
              <p:cNvSpPr/>
              <p:nvPr/>
            </p:nvSpPr>
            <p:spPr>
              <a:xfrm>
                <a:off x="3982168" y="4512672"/>
                <a:ext cx="385763" cy="377733"/>
              </a:xfrm>
              <a:prstGeom prst="rect">
                <a:avLst/>
              </a:prstGeom>
              <a:gradFill rotWithShape="1">
                <a:gsLst>
                  <a:gs pos="0">
                    <a:srgbClr val="ED7D31">
                      <a:lumMod val="110000"/>
                      <a:satMod val="105000"/>
                      <a:tint val="67000"/>
                    </a:srgbClr>
                  </a:gs>
                  <a:gs pos="50000">
                    <a:srgbClr val="ED7D31">
                      <a:lumMod val="105000"/>
                      <a:satMod val="103000"/>
                      <a:tint val="73000"/>
                    </a:srgbClr>
                  </a:gs>
                  <a:gs pos="100000">
                    <a:srgbClr val="ED7D31">
                      <a:lumMod val="105000"/>
                      <a:satMod val="109000"/>
                      <a:tint val="81000"/>
                    </a:srgbClr>
                  </a:gs>
                </a:gsLst>
                <a:lin ang="5400000" scaled="0"/>
              </a:gradFill>
              <a:ln w="6350" cap="flat" cmpd="sng" algn="ctr">
                <a:solidFill>
                  <a:srgbClr val="ED7D31"/>
                </a:solidFill>
                <a:prstDash val="solid"/>
                <a:miter lim="800000"/>
              </a:ln>
              <a:effectLst/>
            </p:spPr>
            <p:txBody>
              <a:bodyPr rtlCol="0" anchor="ctr"/>
              <a:lstStyle/>
              <a:p>
                <a:pPr algn="ctr" defTabSz="457200" fontAlgn="auto">
                  <a:spcBef>
                    <a:spcPts val="0"/>
                  </a:spcBef>
                  <a:spcAft>
                    <a:spcPts val="0"/>
                  </a:spcAft>
                  <a:buClrTx/>
                  <a:buSzTx/>
                  <a:buNone/>
                  <a:defRPr/>
                </a:pPr>
                <a:endParaRPr lang="zh-TW" altLang="en-US" sz="1800" kern="0">
                  <a:solidFill>
                    <a:prstClr val="black"/>
                  </a:solidFill>
                  <a:latin typeface="Calibri" panose="020F0502020204030204"/>
                  <a:ea typeface="新細明體" panose="02020500000000000000" pitchFamily="18" charset="-120"/>
                </a:endParaRPr>
              </a:p>
            </p:txBody>
          </p:sp>
          <p:cxnSp>
            <p:nvCxnSpPr>
              <p:cNvPr id="133" name="直線單箭頭接點 79">
                <a:extLst>
                  <a:ext uri="{FF2B5EF4-FFF2-40B4-BE49-F238E27FC236}">
                    <a16:creationId xmlns:a16="http://schemas.microsoft.com/office/drawing/2014/main" id="{48097859-44DC-4C3C-8BC3-D89B51155F38}"/>
                  </a:ext>
                </a:extLst>
              </p:cNvPr>
              <p:cNvCxnSpPr/>
              <p:nvPr/>
            </p:nvCxnSpPr>
            <p:spPr>
              <a:xfrm flipV="1">
                <a:off x="4179533" y="3985175"/>
                <a:ext cx="0" cy="517053"/>
              </a:xfrm>
              <a:prstGeom prst="straightConnector1">
                <a:avLst/>
              </a:prstGeom>
              <a:noFill/>
              <a:ln w="25400" cap="flat" cmpd="sng" algn="ctr">
                <a:solidFill>
                  <a:sysClr val="windowText" lastClr="000000"/>
                </a:solidFill>
                <a:prstDash val="solid"/>
                <a:miter lim="800000"/>
                <a:tailEnd type="triangle"/>
              </a:ln>
              <a:effectLst/>
            </p:spPr>
          </p:cxnSp>
        </p:grpSp>
        <p:cxnSp>
          <p:nvCxnSpPr>
            <p:cNvPr id="131" name="直線單箭頭接點 77">
              <a:extLst>
                <a:ext uri="{FF2B5EF4-FFF2-40B4-BE49-F238E27FC236}">
                  <a16:creationId xmlns:a16="http://schemas.microsoft.com/office/drawing/2014/main" id="{47FA935C-C6F3-458E-86BD-BD3EA4F7EE58}"/>
                </a:ext>
              </a:extLst>
            </p:cNvPr>
            <p:cNvCxnSpPr/>
            <p:nvPr/>
          </p:nvCxnSpPr>
          <p:spPr>
            <a:xfrm>
              <a:off x="3242300" y="3714572"/>
              <a:ext cx="692998" cy="0"/>
            </a:xfrm>
            <a:prstGeom prst="straightConnector1">
              <a:avLst/>
            </a:prstGeom>
            <a:noFill/>
            <a:ln w="25400" cap="flat" cmpd="sng" algn="ctr">
              <a:solidFill>
                <a:sysClr val="windowText" lastClr="000000"/>
              </a:solidFill>
              <a:prstDash val="solid"/>
              <a:miter lim="800000"/>
              <a:tailEnd type="triangle"/>
            </a:ln>
            <a:effectLst/>
          </p:spPr>
        </p:cxnSp>
      </p:grpSp>
      <p:sp>
        <p:nvSpPr>
          <p:cNvPr id="140" name="文字方塊 2">
            <a:extLst>
              <a:ext uri="{FF2B5EF4-FFF2-40B4-BE49-F238E27FC236}">
                <a16:creationId xmlns:a16="http://schemas.microsoft.com/office/drawing/2014/main" id="{80EFBB01-A64E-4009-8D0D-CCA35DF0CED3}"/>
              </a:ext>
            </a:extLst>
          </p:cNvPr>
          <p:cNvSpPr txBox="1"/>
          <p:nvPr/>
        </p:nvSpPr>
        <p:spPr>
          <a:xfrm>
            <a:off x="5250877" y="4466818"/>
            <a:ext cx="1949352" cy="461665"/>
          </a:xfrm>
          <a:prstGeom prst="rect">
            <a:avLst/>
          </a:prstGeom>
          <a:noFill/>
        </p:spPr>
        <p:txBody>
          <a:bodyPr wrap="square" rtlCol="0">
            <a:spAutoFit/>
          </a:bodyPr>
          <a:lstStyle/>
          <a:p>
            <a:pPr algn="ctr" defTabSz="457200" fontAlgn="auto">
              <a:spcBef>
                <a:spcPts val="0"/>
              </a:spcBef>
              <a:spcAft>
                <a:spcPts val="0"/>
              </a:spcAft>
              <a:buClrTx/>
              <a:buSzTx/>
              <a:buNone/>
            </a:pPr>
            <a:r>
              <a:rPr lang="en-US" altLang="zh-TW" sz="2400" dirty="0">
                <a:solidFill>
                  <a:prstClr val="black"/>
                </a:solidFill>
                <a:latin typeface="Calibri" panose="020F0502020204030204"/>
                <a:ea typeface="新細明體" panose="02020500000000000000" pitchFamily="18" charset="-120"/>
              </a:rPr>
              <a:t>“Neuron”</a:t>
            </a:r>
            <a:endParaRPr lang="zh-TW" altLang="en-US" sz="2400" dirty="0">
              <a:solidFill>
                <a:prstClr val="black"/>
              </a:solidFill>
              <a:latin typeface="Calibri" panose="020F0502020204030204"/>
              <a:ea typeface="新細明體" panose="02020500000000000000" pitchFamily="18" charset="-120"/>
            </a:endParaRPr>
          </a:p>
        </p:txBody>
      </p:sp>
      <p:sp>
        <p:nvSpPr>
          <p:cNvPr id="142" name="矩形 141">
            <a:extLst>
              <a:ext uri="{FF2B5EF4-FFF2-40B4-BE49-F238E27FC236}">
                <a16:creationId xmlns:a16="http://schemas.microsoft.com/office/drawing/2014/main" id="{547542FB-8914-4186-9E0B-E8625BD492DB}"/>
              </a:ext>
            </a:extLst>
          </p:cNvPr>
          <p:cNvSpPr/>
          <p:nvPr/>
        </p:nvSpPr>
        <p:spPr>
          <a:xfrm>
            <a:off x="5008137" y="2557068"/>
            <a:ext cx="2493685" cy="1929535"/>
          </a:xfrm>
          <a:prstGeom prst="rect">
            <a:avLst/>
          </a:prstGeom>
          <a:noFill/>
          <a:ln w="38100" cap="flat" cmpd="sng" algn="ctr">
            <a:solidFill>
              <a:srgbClr val="FF0000"/>
            </a:solidFill>
            <a:prstDash val="solid"/>
            <a:miter lim="800000"/>
          </a:ln>
          <a:effectLst/>
        </p:spPr>
        <p:txBody>
          <a:bodyPr rtlCol="0" anchor="ctr"/>
          <a:lstStyle/>
          <a:p>
            <a:pPr algn="ctr" defTabSz="457200" fontAlgn="auto">
              <a:spcBef>
                <a:spcPts val="0"/>
              </a:spcBef>
              <a:spcAft>
                <a:spcPts val="0"/>
              </a:spcAft>
              <a:buClrTx/>
              <a:buSzTx/>
              <a:buNone/>
              <a:defRPr/>
            </a:pPr>
            <a:endParaRPr lang="zh-TW" altLang="en-US" sz="1800" kern="0">
              <a:solidFill>
                <a:prstClr val="white"/>
              </a:solidFill>
              <a:latin typeface="Calibri" panose="020F0502020204030204"/>
              <a:ea typeface="新細明體" panose="02020500000000000000" pitchFamily="18" charset="-120"/>
            </a:endParaRPr>
          </a:p>
        </p:txBody>
      </p:sp>
      <mc:AlternateContent xmlns:mc="http://schemas.openxmlformats.org/markup-compatibility/2006" xmlns:a14="http://schemas.microsoft.com/office/drawing/2010/main">
        <mc:Choice Requires="a14">
          <p:sp>
            <p:nvSpPr>
              <p:cNvPr id="144" name="文字方塊 9">
                <a:extLst>
                  <a:ext uri="{FF2B5EF4-FFF2-40B4-BE49-F238E27FC236}">
                    <a16:creationId xmlns:a16="http://schemas.microsoft.com/office/drawing/2014/main" id="{02315B41-9E05-47E4-8872-D1D7A263E541}"/>
                  </a:ext>
                </a:extLst>
              </p:cNvPr>
              <p:cNvSpPr txBox="1"/>
              <p:nvPr/>
            </p:nvSpPr>
            <p:spPr>
              <a:xfrm>
                <a:off x="1866196" y="6055936"/>
                <a:ext cx="8654351" cy="461665"/>
              </a:xfrm>
              <a:prstGeom prst="rect">
                <a:avLst/>
              </a:prstGeom>
              <a:noFill/>
            </p:spPr>
            <p:txBody>
              <a:bodyPr wrap="square" rtlCol="0">
                <a:spAutoFit/>
              </a:bodyPr>
              <a:lstStyle/>
              <a:p>
                <a:pPr algn="ctr" defTabSz="457200" fontAlgn="auto">
                  <a:spcBef>
                    <a:spcPts val="0"/>
                  </a:spcBef>
                  <a:spcAft>
                    <a:spcPts val="0"/>
                  </a:spcAft>
                  <a:buClrTx/>
                  <a:buSzTx/>
                  <a:buNone/>
                </a:pPr>
                <a:r>
                  <a:rPr lang="en-US" altLang="zh-TW" sz="2400" dirty="0">
                    <a:solidFill>
                      <a:prstClr val="black"/>
                    </a:solidFill>
                    <a:latin typeface="Calibri" panose="020F0502020204030204"/>
                    <a:ea typeface="新細明體" panose="02020500000000000000" pitchFamily="18" charset="-120"/>
                  </a:rPr>
                  <a:t>Network parameter </a:t>
                </a:r>
                <a14:m>
                  <m:oMath xmlns:m="http://schemas.openxmlformats.org/officeDocument/2006/math">
                    <m:r>
                      <a:rPr lang="zh-TW" altLang="en-US" sz="2400" i="1">
                        <a:solidFill>
                          <a:prstClr val="black"/>
                        </a:solidFill>
                        <a:latin typeface="Cambria Math" panose="02040503050406030204" pitchFamily="18" charset="0"/>
                      </a:rPr>
                      <m:t>𝜃</m:t>
                    </m:r>
                  </m:oMath>
                </a14:m>
                <a:r>
                  <a:rPr lang="en-US" altLang="zh-TW" sz="2400" dirty="0">
                    <a:solidFill>
                      <a:prstClr val="black"/>
                    </a:solidFill>
                    <a:latin typeface="Calibri" panose="020F0502020204030204"/>
                    <a:ea typeface="新細明體" panose="02020500000000000000" pitchFamily="18" charset="-120"/>
                  </a:rPr>
                  <a:t>:</a:t>
                </a:r>
                <a:r>
                  <a:rPr lang="zh-TW" altLang="en-US" sz="2400" dirty="0">
                    <a:solidFill>
                      <a:prstClr val="black"/>
                    </a:solidFill>
                    <a:latin typeface="Calibri" panose="020F0502020204030204"/>
                    <a:ea typeface="新細明體" panose="02020500000000000000" pitchFamily="18" charset="-120"/>
                  </a:rPr>
                  <a:t> </a:t>
                </a:r>
                <a:r>
                  <a:rPr lang="en-US" altLang="zh-TW" sz="2400" dirty="0">
                    <a:solidFill>
                      <a:prstClr val="black"/>
                    </a:solidFill>
                    <a:latin typeface="Calibri" panose="020F0502020204030204"/>
                    <a:ea typeface="新細明體" panose="02020500000000000000" pitchFamily="18" charset="-120"/>
                  </a:rPr>
                  <a:t>all the weights and biases in the “neurons” </a:t>
                </a:r>
                <a:endParaRPr lang="zh-TW" altLang="en-US" sz="2400" dirty="0">
                  <a:solidFill>
                    <a:prstClr val="black"/>
                  </a:solidFill>
                  <a:latin typeface="Calibri" panose="020F0502020204030204"/>
                  <a:ea typeface="新細明體" panose="02020500000000000000" pitchFamily="18" charset="-120"/>
                </a:endParaRPr>
              </a:p>
            </p:txBody>
          </p:sp>
        </mc:Choice>
        <mc:Fallback xmlns="">
          <p:sp>
            <p:nvSpPr>
              <p:cNvPr id="144" name="文字方塊 9">
                <a:extLst>
                  <a:ext uri="{FF2B5EF4-FFF2-40B4-BE49-F238E27FC236}">
                    <a16:creationId xmlns:a16="http://schemas.microsoft.com/office/drawing/2014/main" id="{02315B41-9E05-47E4-8872-D1D7A263E541}"/>
                  </a:ext>
                </a:extLst>
              </p:cNvPr>
              <p:cNvSpPr txBox="1">
                <a:spLocks noRot="1" noChangeAspect="1" noMove="1" noResize="1" noEditPoints="1" noAdjustHandles="1" noChangeArrowheads="1" noChangeShapeType="1" noTextEdit="1"/>
              </p:cNvSpPr>
              <p:nvPr/>
            </p:nvSpPr>
            <p:spPr>
              <a:xfrm>
                <a:off x="1866196" y="6055936"/>
                <a:ext cx="8654351" cy="461665"/>
              </a:xfrm>
              <a:prstGeom prst="rect">
                <a:avLst/>
              </a:prstGeom>
              <a:blipFill>
                <a:blip r:embed="rId16"/>
                <a:stretch>
                  <a:fillRect t="-10526" b="-28947"/>
                </a:stretch>
              </a:blipFill>
            </p:spPr>
            <p:txBody>
              <a:bodyPr/>
              <a:lstStyle/>
              <a:p>
                <a:r>
                  <a:rPr lang="zh-CN" altLang="en-US">
                    <a:noFill/>
                  </a:rPr>
                  <a:t> </a:t>
                </a:r>
              </a:p>
            </p:txBody>
          </p:sp>
        </mc:Fallback>
      </mc:AlternateContent>
      <p:sp>
        <p:nvSpPr>
          <p:cNvPr id="145" name="矩形 144">
            <a:extLst>
              <a:ext uri="{FF2B5EF4-FFF2-40B4-BE49-F238E27FC236}">
                <a16:creationId xmlns:a16="http://schemas.microsoft.com/office/drawing/2014/main" id="{3C18B8D6-ECD7-4350-AD43-37987BACD5DE}"/>
              </a:ext>
            </a:extLst>
          </p:cNvPr>
          <p:cNvSpPr/>
          <p:nvPr/>
        </p:nvSpPr>
        <p:spPr>
          <a:xfrm>
            <a:off x="4415745" y="1734456"/>
            <a:ext cx="2890332" cy="523220"/>
          </a:xfrm>
          <a:prstGeom prst="rect">
            <a:avLst/>
          </a:prstGeom>
        </p:spPr>
        <p:txBody>
          <a:bodyPr wrap="square">
            <a:spAutoFit/>
          </a:bodyPr>
          <a:lstStyle/>
          <a:p>
            <a:pPr>
              <a:spcBef>
                <a:spcPct val="0"/>
              </a:spcBef>
              <a:buClr>
                <a:schemeClr val="accent1"/>
              </a:buClr>
              <a:buSzPct val="100000"/>
              <a:buNone/>
            </a:pPr>
            <a:r>
              <a:rPr lang="en-US" altLang="zh-CN" b="1" dirty="0">
                <a:solidFill>
                  <a:srgbClr val="0000FF"/>
                </a:solidFill>
                <a:latin typeface="微软雅黑" panose="020B0503020204020204" pitchFamily="34" charset="-122"/>
                <a:ea typeface="微软雅黑" panose="020B0503020204020204" pitchFamily="34" charset="-122"/>
              </a:rPr>
              <a:t>M-P </a:t>
            </a:r>
            <a:r>
              <a:rPr lang="zh-CN" altLang="en-US" b="1" dirty="0">
                <a:solidFill>
                  <a:srgbClr val="0000FF"/>
                </a:solidFill>
                <a:latin typeface="微软雅黑" panose="020B0503020204020204" pitchFamily="34" charset="-122"/>
                <a:ea typeface="微软雅黑" panose="020B0503020204020204" pitchFamily="34" charset="-122"/>
              </a:rPr>
              <a:t>神经元模型</a:t>
            </a:r>
            <a:endParaRPr lang="en-US" altLang="zh-CN" sz="1600" dirty="0">
              <a:latin typeface="微软雅黑" panose="020B0503020204020204" pitchFamily="34" charset="-122"/>
              <a:ea typeface="微软雅黑" panose="020B0503020204020204" pitchFamily="34" charset="-122"/>
            </a:endParaRPr>
          </a:p>
        </p:txBody>
      </p:sp>
      <p:sp>
        <p:nvSpPr>
          <p:cNvPr id="146" name="文本框 145">
            <a:extLst>
              <a:ext uri="{FF2B5EF4-FFF2-40B4-BE49-F238E27FC236}">
                <a16:creationId xmlns:a16="http://schemas.microsoft.com/office/drawing/2014/main" id="{194B8908-32F3-4B25-A624-456B4C05F5CD}"/>
              </a:ext>
            </a:extLst>
          </p:cNvPr>
          <p:cNvSpPr txBox="1"/>
          <p:nvPr/>
        </p:nvSpPr>
        <p:spPr>
          <a:xfrm rot="5400000">
            <a:off x="4313552" y="3206333"/>
            <a:ext cx="902281" cy="523220"/>
          </a:xfrm>
          <a:prstGeom prst="rect">
            <a:avLst/>
          </a:prstGeom>
          <a:noFill/>
        </p:spPr>
        <p:txBody>
          <a:bodyPr wrap="square" rtlCol="0">
            <a:spAutoFit/>
          </a:bodyPr>
          <a:lstStyle/>
          <a:p>
            <a:pPr>
              <a:buNone/>
            </a:pPr>
            <a:r>
              <a:rPr lang="en-US" altLang="zh-CN" b="1" dirty="0"/>
              <a:t>……</a:t>
            </a:r>
            <a:endParaRPr lang="zh-CN" altLang="en-US" b="1" dirty="0"/>
          </a:p>
        </p:txBody>
      </p:sp>
    </p:spTree>
    <p:extLst>
      <p:ext uri="{BB962C8B-B14F-4D97-AF65-F5344CB8AC3E}">
        <p14:creationId xmlns:p14="http://schemas.microsoft.com/office/powerpoint/2010/main" val="31589779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4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4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 grpId="0"/>
      <p:bldP spid="142" grpId="0" animBg="1"/>
      <p:bldP spid="144" grpId="0"/>
    </p:bldLst>
  </p:timing>
</p:sld>
</file>

<file path=ppt/theme/theme1.xml><?xml version="1.0" encoding="utf-8"?>
<a:theme xmlns:a="http://schemas.openxmlformats.org/drawingml/2006/main" name="McAfee PPT">
  <a:themeElements>
    <a:clrScheme name="McAfee PPT 4">
      <a:dk1>
        <a:srgbClr val="333333"/>
      </a:dk1>
      <a:lt1>
        <a:srgbClr val="FFFFFF"/>
      </a:lt1>
      <a:dk2>
        <a:srgbClr val="B00C33"/>
      </a:dk2>
      <a:lt2>
        <a:srgbClr val="CCCCCC"/>
      </a:lt2>
      <a:accent1>
        <a:srgbClr val="666666"/>
      </a:accent1>
      <a:accent2>
        <a:srgbClr val="8496AB"/>
      </a:accent2>
      <a:accent3>
        <a:srgbClr val="FFFFFF"/>
      </a:accent3>
      <a:accent4>
        <a:srgbClr val="2A2A2A"/>
      </a:accent4>
      <a:accent5>
        <a:srgbClr val="B8B8B8"/>
      </a:accent5>
      <a:accent6>
        <a:srgbClr val="77879B"/>
      </a:accent6>
      <a:hlink>
        <a:srgbClr val="C6C3AB"/>
      </a:hlink>
      <a:folHlink>
        <a:srgbClr val="9AA49A"/>
      </a:folHlink>
    </a:clrScheme>
    <a:fontScheme name="McAfee PPT">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t" anchorCtr="0" compatLnSpc="1">
        <a:prstTxWarp prst="textNoShape">
          <a:avLst/>
        </a:prstTxWarp>
      </a:bodyPr>
      <a:lstStyle>
        <a:defPPr marL="290513" marR="0" indent="-290513" algn="l" defTabSz="914400" rtl="0" eaLnBrk="1" fontAlgn="base" latinLnBrk="0" hangingPunct="1">
          <a:lnSpc>
            <a:spcPct val="100000"/>
          </a:lnSpc>
          <a:spcBef>
            <a:spcPct val="20000"/>
          </a:spcBef>
          <a:spcAft>
            <a:spcPct val="0"/>
          </a:spcAft>
          <a:buClr>
            <a:srgbClr val="D51203"/>
          </a:buClr>
          <a:buSzPct val="80000"/>
          <a:buFont typeface="Wingdings" pitchFamily="2" charset="2"/>
          <a:buChar char="n"/>
          <a:tabLst/>
          <a:defRPr kumimoji="0" sz="2800" b="0" i="0" u="none" strike="noStrike" cap="none" normalizeH="0" baseline="0" smtClean="0">
            <a:ln>
              <a:noFill/>
            </a:ln>
            <a:solidFill>
              <a:schemeClr val="tx1"/>
            </a:solidFill>
            <a:effectLst/>
            <a:latin typeface="Arial" pitchFamily="34" charset="0"/>
          </a:defRPr>
        </a:defPPr>
      </a:lstStyle>
    </a:spDef>
    <a:lnDef>
      <a:spPr bwMode="auto">
        <a:noFill/>
        <a:ln w="9525" cap="flat" cmpd="sng" algn="ctr">
          <a:solidFill>
            <a:schemeClr val="tx1"/>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a:lstStyle/>
    </a:lnDef>
  </a:objectDefaults>
  <a:extraClrSchemeLst>
    <a:extraClrScheme>
      <a:clrScheme name="McAfee PPT 1">
        <a:dk1>
          <a:srgbClr val="333333"/>
        </a:dk1>
        <a:lt1>
          <a:srgbClr val="FFFFFF"/>
        </a:lt1>
        <a:dk2>
          <a:srgbClr val="000000"/>
        </a:dk2>
        <a:lt2>
          <a:srgbClr val="666666"/>
        </a:lt2>
        <a:accent1>
          <a:srgbClr val="B00C33"/>
        </a:accent1>
        <a:accent2>
          <a:srgbClr val="9AA49A"/>
        </a:accent2>
        <a:accent3>
          <a:srgbClr val="FFFFFF"/>
        </a:accent3>
        <a:accent4>
          <a:srgbClr val="2A2A2A"/>
        </a:accent4>
        <a:accent5>
          <a:srgbClr val="D4AAAD"/>
        </a:accent5>
        <a:accent6>
          <a:srgbClr val="8B948B"/>
        </a:accent6>
        <a:hlink>
          <a:srgbClr val="8496AB"/>
        </a:hlink>
        <a:folHlink>
          <a:srgbClr val="C6C3AB"/>
        </a:folHlink>
      </a:clrScheme>
      <a:clrMap bg1="lt1" tx1="dk1" bg2="lt2" tx2="dk2" accent1="accent1" accent2="accent2" accent3="accent3" accent4="accent4" accent5="accent5" accent6="accent6" hlink="hlink" folHlink="folHlink"/>
    </a:extraClrScheme>
    <a:extraClrScheme>
      <a:clrScheme name="McAfee PPT 2">
        <a:dk1>
          <a:srgbClr val="333333"/>
        </a:dk1>
        <a:lt1>
          <a:srgbClr val="FFFFFF"/>
        </a:lt1>
        <a:dk2>
          <a:srgbClr val="CCCCCC"/>
        </a:dk2>
        <a:lt2>
          <a:srgbClr val="666666"/>
        </a:lt2>
        <a:accent1>
          <a:srgbClr val="B00C33"/>
        </a:accent1>
        <a:accent2>
          <a:srgbClr val="9AA49A"/>
        </a:accent2>
        <a:accent3>
          <a:srgbClr val="FFFFFF"/>
        </a:accent3>
        <a:accent4>
          <a:srgbClr val="2A2A2A"/>
        </a:accent4>
        <a:accent5>
          <a:srgbClr val="D4AAAD"/>
        </a:accent5>
        <a:accent6>
          <a:srgbClr val="8B948B"/>
        </a:accent6>
        <a:hlink>
          <a:srgbClr val="8496AB"/>
        </a:hlink>
        <a:folHlink>
          <a:srgbClr val="C6C3AB"/>
        </a:folHlink>
      </a:clrScheme>
      <a:clrMap bg1="lt1" tx1="dk1" bg2="lt2" tx2="dk2" accent1="accent1" accent2="accent2" accent3="accent3" accent4="accent4" accent5="accent5" accent6="accent6" hlink="hlink" folHlink="folHlink"/>
    </a:extraClrScheme>
    <a:extraClrScheme>
      <a:clrScheme name="McAfee PPT 3">
        <a:dk1>
          <a:srgbClr val="333333"/>
        </a:dk1>
        <a:lt1>
          <a:srgbClr val="FFFFFF"/>
        </a:lt1>
        <a:dk2>
          <a:srgbClr val="CCCCCC"/>
        </a:dk2>
        <a:lt2>
          <a:srgbClr val="AC0C33"/>
        </a:lt2>
        <a:accent1>
          <a:srgbClr val="666666"/>
        </a:accent1>
        <a:accent2>
          <a:srgbClr val="8496AB"/>
        </a:accent2>
        <a:accent3>
          <a:srgbClr val="FFFFFF"/>
        </a:accent3>
        <a:accent4>
          <a:srgbClr val="2A2A2A"/>
        </a:accent4>
        <a:accent5>
          <a:srgbClr val="B8B8B8"/>
        </a:accent5>
        <a:accent6>
          <a:srgbClr val="77879B"/>
        </a:accent6>
        <a:hlink>
          <a:srgbClr val="C6C3AB"/>
        </a:hlink>
        <a:folHlink>
          <a:srgbClr val="9AA49A"/>
        </a:folHlink>
      </a:clrScheme>
      <a:clrMap bg1="lt1" tx1="dk1" bg2="lt2" tx2="dk2" accent1="accent1" accent2="accent2" accent3="accent3" accent4="accent4" accent5="accent5" accent6="accent6" hlink="hlink" folHlink="folHlink"/>
    </a:extraClrScheme>
    <a:extraClrScheme>
      <a:clrScheme name="McAfee PPT 4">
        <a:dk1>
          <a:srgbClr val="333333"/>
        </a:dk1>
        <a:lt1>
          <a:srgbClr val="FFFFFF"/>
        </a:lt1>
        <a:dk2>
          <a:srgbClr val="B00C33"/>
        </a:dk2>
        <a:lt2>
          <a:srgbClr val="CCCCCC"/>
        </a:lt2>
        <a:accent1>
          <a:srgbClr val="666666"/>
        </a:accent1>
        <a:accent2>
          <a:srgbClr val="8496AB"/>
        </a:accent2>
        <a:accent3>
          <a:srgbClr val="FFFFFF"/>
        </a:accent3>
        <a:accent4>
          <a:srgbClr val="2A2A2A"/>
        </a:accent4>
        <a:accent5>
          <a:srgbClr val="B8B8B8"/>
        </a:accent5>
        <a:accent6>
          <a:srgbClr val="77879B"/>
        </a:accent6>
        <a:hlink>
          <a:srgbClr val="C6C3AB"/>
        </a:hlink>
        <a:folHlink>
          <a:srgbClr val="9AA49A"/>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1_McAfee PPT">
  <a:themeElements>
    <a:clrScheme name="Office 主题​​">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自定义 2">
      <a:majorFont>
        <a:latin typeface="Microsoft YaHei UI"/>
        <a:ea typeface="微软雅黑"/>
        <a:cs typeface=""/>
      </a:majorFont>
      <a:minorFont>
        <a:latin typeface="Times New Roman"/>
        <a:ea typeface="微软雅黑"/>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21873</TotalTime>
  <Words>4543</Words>
  <Application>Microsoft Office PowerPoint</Application>
  <PresentationFormat>宽屏</PresentationFormat>
  <Paragraphs>505</Paragraphs>
  <Slides>59</Slides>
  <Notes>44</Notes>
  <HiddenSlides>2</HiddenSlides>
  <MMClips>0</MMClips>
  <ScaleCrop>false</ScaleCrop>
  <HeadingPairs>
    <vt:vector size="8" baseType="variant">
      <vt:variant>
        <vt:lpstr>已用的字体</vt:lpstr>
      </vt:variant>
      <vt:variant>
        <vt:i4>12</vt:i4>
      </vt:variant>
      <vt:variant>
        <vt:lpstr>主题</vt:lpstr>
      </vt:variant>
      <vt:variant>
        <vt:i4>2</vt:i4>
      </vt:variant>
      <vt:variant>
        <vt:lpstr>嵌入 OLE 服务器</vt:lpstr>
      </vt:variant>
      <vt:variant>
        <vt:i4>2</vt:i4>
      </vt:variant>
      <vt:variant>
        <vt:lpstr>幻灯片标题</vt:lpstr>
      </vt:variant>
      <vt:variant>
        <vt:i4>59</vt:i4>
      </vt:variant>
    </vt:vector>
  </HeadingPairs>
  <TitlesOfParts>
    <vt:vector size="75" baseType="lpstr">
      <vt:lpstr>Microsoft YaHei UI</vt:lpstr>
      <vt:lpstr>新細明體</vt:lpstr>
      <vt:lpstr>楷体</vt:lpstr>
      <vt:lpstr>宋体</vt:lpstr>
      <vt:lpstr>微软雅黑</vt:lpstr>
      <vt:lpstr>幼圆</vt:lpstr>
      <vt:lpstr>Arial</vt:lpstr>
      <vt:lpstr>Calibri</vt:lpstr>
      <vt:lpstr>Cambria Math</vt:lpstr>
      <vt:lpstr>Times New Roman</vt:lpstr>
      <vt:lpstr>Verdana</vt:lpstr>
      <vt:lpstr>Wingdings</vt:lpstr>
      <vt:lpstr>McAfee PPT</vt:lpstr>
      <vt:lpstr>1_McAfee PPT</vt:lpstr>
      <vt:lpstr>方程式</vt:lpstr>
      <vt:lpstr>Formula</vt:lpstr>
      <vt:lpstr>PowerPoint 演示文稿</vt:lpstr>
      <vt:lpstr>神经网络的起起伏伏</vt:lpstr>
      <vt:lpstr>标志事件</vt:lpstr>
      <vt:lpstr>神经网络的起起伏伏</vt:lpstr>
      <vt:lpstr>神经网络的起起伏伏</vt:lpstr>
      <vt:lpstr>目录</vt:lpstr>
      <vt:lpstr>目录</vt:lpstr>
      <vt:lpstr>神经网络的定义</vt:lpstr>
      <vt:lpstr>神经元模型</vt:lpstr>
      <vt:lpstr>神经元模型</vt:lpstr>
      <vt:lpstr>神经元模型</vt:lpstr>
      <vt:lpstr>目录</vt:lpstr>
      <vt:lpstr>感知机</vt:lpstr>
      <vt:lpstr>感知机学习</vt:lpstr>
      <vt:lpstr>感知机求解异、或、非问题</vt:lpstr>
      <vt:lpstr>感知机学习能力</vt:lpstr>
      <vt:lpstr>多层感知机</vt:lpstr>
      <vt:lpstr>多层前馈神经网络(Multi-layer feedforward neural networks)</vt:lpstr>
      <vt:lpstr>目录</vt:lpstr>
      <vt:lpstr>误差逆传播算法</vt:lpstr>
      <vt:lpstr>误差逆传播算法</vt:lpstr>
      <vt:lpstr>BP学习算法</vt:lpstr>
      <vt:lpstr>BP学习算法</vt:lpstr>
      <vt:lpstr>链式法则（Chain Rule）</vt:lpstr>
      <vt:lpstr>BP学习算法</vt:lpstr>
      <vt:lpstr>BP学习算法</vt:lpstr>
      <vt:lpstr>BP学习算法</vt:lpstr>
      <vt:lpstr>BP算法实验</vt:lpstr>
      <vt:lpstr>误差逆传播算法</vt:lpstr>
      <vt:lpstr>误差逆传播算法</vt:lpstr>
      <vt:lpstr>过拟合</vt:lpstr>
      <vt:lpstr>过拟合</vt:lpstr>
      <vt:lpstr>目录</vt:lpstr>
      <vt:lpstr> 全局最小与局部极小</vt:lpstr>
      <vt:lpstr> 全局最小与局部极小</vt:lpstr>
      <vt:lpstr> 全局最小与局部极小</vt:lpstr>
      <vt:lpstr>目录</vt:lpstr>
      <vt:lpstr>其他常见神经网络</vt:lpstr>
      <vt:lpstr>其他常见神经网络</vt:lpstr>
      <vt:lpstr>其他常见神经网络</vt:lpstr>
      <vt:lpstr>其他常见神经网络</vt:lpstr>
      <vt:lpstr>其他常见神经网络</vt:lpstr>
      <vt:lpstr>其他常见神经网络</vt:lpstr>
      <vt:lpstr>其他常见神经网络</vt:lpstr>
      <vt:lpstr>其他常见神经网络</vt:lpstr>
      <vt:lpstr>其他常见神经网络</vt:lpstr>
      <vt:lpstr>其他常见神经网络</vt:lpstr>
      <vt:lpstr>其他常见神经网络</vt:lpstr>
      <vt:lpstr>其他常见神经网络</vt:lpstr>
      <vt:lpstr>目录</vt:lpstr>
      <vt:lpstr>深度学习</vt:lpstr>
      <vt:lpstr>深度学习</vt:lpstr>
      <vt:lpstr>深度学习</vt:lpstr>
      <vt:lpstr>深度学习</vt:lpstr>
      <vt:lpstr>深度学习</vt:lpstr>
      <vt:lpstr>深度学习</vt:lpstr>
      <vt:lpstr> 阅读材料</vt:lpstr>
      <vt:lpstr> Acknowledgement</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VS80I</dc:title>
  <dc:creator>McAfee</dc:creator>
  <cp:lastModifiedBy>Wang Jing</cp:lastModifiedBy>
  <cp:revision>1381</cp:revision>
  <dcterms:created xsi:type="dcterms:W3CDTF">2003-09-23T15:45:00Z</dcterms:created>
  <dcterms:modified xsi:type="dcterms:W3CDTF">2020-08-06T02:23:21Z</dcterms:modified>
</cp:coreProperties>
</file>